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notesMasterIdLst>
    <p:notesMasterId r:id="rId14"/>
  </p:notesMasterIdLst>
  <p:sldIdLst>
    <p:sldId id="256" r:id="rId2"/>
    <p:sldId id="268" r:id="rId3"/>
    <p:sldId id="267" r:id="rId4"/>
    <p:sldId id="269" r:id="rId5"/>
    <p:sldId id="270" r:id="rId6"/>
    <p:sldId id="259" r:id="rId7"/>
    <p:sldId id="271" r:id="rId8"/>
    <p:sldId id="272" r:id="rId9"/>
    <p:sldId id="264" r:id="rId10"/>
    <p:sldId id="261"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91" d="100"/>
          <a:sy n="91" d="100"/>
        </p:scale>
        <p:origin x="50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77787-2A66-4983-9D68-04F710E701D7}" type="datetimeFigureOut">
              <a:rPr lang="en-CA" smtClean="0"/>
              <a:t>2018-04-26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083C7-716E-42D2-84BD-1C355ABBDB6F}" type="slidenum">
              <a:rPr lang="en-CA" smtClean="0"/>
              <a:t>‹#›</a:t>
            </a:fld>
            <a:endParaRPr lang="en-CA"/>
          </a:p>
        </p:txBody>
      </p:sp>
    </p:spTree>
    <p:extLst>
      <p:ext uri="{BB962C8B-B14F-4D97-AF65-F5344CB8AC3E}">
        <p14:creationId xmlns:p14="http://schemas.microsoft.com/office/powerpoint/2010/main" val="365358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890907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351099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862986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068006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998854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7463204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55849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844920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292789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4/26/2018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741341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280178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4/26/2018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880933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4/26/2018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95410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4/26/2018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3851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893152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4/26/2018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9415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4/26/2018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32846537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V3.1.0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Processes</a:t>
            </a:r>
          </a:p>
        </p:txBody>
      </p:sp>
    </p:spTree>
    <p:extLst>
      <p:ext uri="{BB962C8B-B14F-4D97-AF65-F5344CB8AC3E}">
        <p14:creationId xmlns:p14="http://schemas.microsoft.com/office/powerpoint/2010/main" val="3985966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DBE2-6F94-4F8D-AC82-7F7A835046EA}"/>
              </a:ext>
            </a:extLst>
          </p:cNvPr>
          <p:cNvSpPr>
            <a:spLocks noGrp="1"/>
          </p:cNvSpPr>
          <p:nvPr>
            <p:ph type="title"/>
          </p:nvPr>
        </p:nvSpPr>
        <p:spPr/>
        <p:txBody>
          <a:bodyPr/>
          <a:lstStyle/>
          <a:p>
            <a:r>
              <a:rPr lang="en-US" dirty="0" err="1"/>
              <a:t>Cashout</a:t>
            </a:r>
            <a:r>
              <a:rPr lang="en-US" dirty="0"/>
              <a:t> Report</a:t>
            </a:r>
            <a:br>
              <a:rPr lang="en-US" dirty="0"/>
            </a:br>
            <a:r>
              <a:rPr lang="en-US" dirty="0"/>
              <a:t>	</a:t>
            </a:r>
          </a:p>
        </p:txBody>
      </p:sp>
      <p:sp>
        <p:nvSpPr>
          <p:cNvPr id="3" name="Content Placeholder 2">
            <a:extLst>
              <a:ext uri="{FF2B5EF4-FFF2-40B4-BE49-F238E27FC236}">
                <a16:creationId xmlns:a16="http://schemas.microsoft.com/office/drawing/2014/main" id="{C7E09E51-B47A-474D-90B4-30BE7BE53D58}"/>
              </a:ext>
            </a:extLst>
          </p:cNvPr>
          <p:cNvSpPr>
            <a:spLocks noGrp="1"/>
          </p:cNvSpPr>
          <p:nvPr>
            <p:ph idx="1"/>
          </p:nvPr>
        </p:nvSpPr>
        <p:spPr/>
        <p:txBody>
          <a:bodyPr/>
          <a:lstStyle/>
          <a:p>
            <a:r>
              <a:rPr lang="en-US" dirty="0"/>
              <a:t>A new report has been created which will allow you to review previous </a:t>
            </a:r>
            <a:r>
              <a:rPr lang="en-US" dirty="0" err="1"/>
              <a:t>Cashouts</a:t>
            </a:r>
            <a:r>
              <a:rPr lang="en-US" dirty="0"/>
              <a:t>. You can choose to edit an unfinalized </a:t>
            </a:r>
            <a:r>
              <a:rPr lang="en-US" dirty="0" err="1"/>
              <a:t>cashout</a:t>
            </a:r>
            <a:r>
              <a:rPr lang="en-US" dirty="0"/>
              <a:t>, which will take you to a prepopulated </a:t>
            </a:r>
            <a:r>
              <a:rPr lang="en-US" dirty="0" err="1"/>
              <a:t>cashout</a:t>
            </a:r>
            <a:r>
              <a:rPr lang="en-US" dirty="0"/>
              <a:t> sheet, or you can finalize the report which will remove the ability to edit it. </a:t>
            </a:r>
            <a:r>
              <a:rPr lang="en-US" dirty="0">
                <a:solidFill>
                  <a:srgbClr val="FF0000"/>
                </a:solidFill>
              </a:rPr>
              <a:t>(Red) </a:t>
            </a:r>
            <a:r>
              <a:rPr lang="en-US" dirty="0"/>
              <a:t>If there is a mismatch in the data, the word </a:t>
            </a:r>
            <a:r>
              <a:rPr lang="en-US" i="1" dirty="0"/>
              <a:t>Discrepancy </a:t>
            </a:r>
            <a:r>
              <a:rPr lang="en-US" dirty="0"/>
              <a:t>will appear in a red font. </a:t>
            </a:r>
            <a:r>
              <a:rPr lang="en-US" dirty="0">
                <a:solidFill>
                  <a:srgbClr val="00B0F0"/>
                </a:solidFill>
              </a:rPr>
              <a:t>(Blue) </a:t>
            </a:r>
            <a:r>
              <a:rPr lang="en-US" dirty="0"/>
              <a:t>Otherwise it will say </a:t>
            </a:r>
            <a:r>
              <a:rPr lang="en-US" i="1" dirty="0"/>
              <a:t>Balanced. </a:t>
            </a:r>
            <a:r>
              <a:rPr lang="en-US" i="1" dirty="0">
                <a:solidFill>
                  <a:srgbClr val="7030A0"/>
                </a:solidFill>
              </a:rPr>
              <a:t>(Purple)</a:t>
            </a:r>
            <a:endParaRPr lang="en-US" dirty="0"/>
          </a:p>
        </p:txBody>
      </p:sp>
      <p:pic>
        <p:nvPicPr>
          <p:cNvPr id="8" name="Picture 7" descr="A screenshot of a cell phone&#10;&#10;Description generated with very high confidence">
            <a:extLst>
              <a:ext uri="{FF2B5EF4-FFF2-40B4-BE49-F238E27FC236}">
                <a16:creationId xmlns:a16="http://schemas.microsoft.com/office/drawing/2014/main" id="{BB892267-69B1-431A-8113-94C53F1B9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4532536"/>
            <a:ext cx="8266922" cy="2325464"/>
          </a:xfrm>
          <a:prstGeom prst="rect">
            <a:avLst/>
          </a:prstGeom>
        </p:spPr>
      </p:pic>
    </p:spTree>
    <p:extLst>
      <p:ext uri="{BB962C8B-B14F-4D97-AF65-F5344CB8AC3E}">
        <p14:creationId xmlns:p14="http://schemas.microsoft.com/office/powerpoint/2010/main" val="21108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707A5-BB14-4EBC-92DC-E530D87ED65A}"/>
              </a:ext>
            </a:extLst>
          </p:cNvPr>
          <p:cNvSpPr>
            <a:spLocks noGrp="1"/>
          </p:cNvSpPr>
          <p:nvPr>
            <p:ph type="title"/>
          </p:nvPr>
        </p:nvSpPr>
        <p:spPr/>
        <p:txBody>
          <a:bodyPr/>
          <a:lstStyle/>
          <a:p>
            <a:r>
              <a:rPr lang="en-US" dirty="0"/>
              <a:t>Inventory Homepage</a:t>
            </a:r>
          </a:p>
        </p:txBody>
      </p:sp>
      <p:sp>
        <p:nvSpPr>
          <p:cNvPr id="3" name="Content Placeholder 2">
            <a:extLst>
              <a:ext uri="{FF2B5EF4-FFF2-40B4-BE49-F238E27FC236}">
                <a16:creationId xmlns:a16="http://schemas.microsoft.com/office/drawing/2014/main" id="{EF004979-176D-45F6-976E-3886573BA3BB}"/>
              </a:ext>
            </a:extLst>
          </p:cNvPr>
          <p:cNvSpPr>
            <a:spLocks noGrp="1"/>
          </p:cNvSpPr>
          <p:nvPr>
            <p:ph idx="1"/>
          </p:nvPr>
        </p:nvSpPr>
        <p:spPr/>
        <p:txBody>
          <a:bodyPr/>
          <a:lstStyle/>
          <a:p>
            <a:r>
              <a:rPr lang="en-US" dirty="0"/>
              <a:t>Comments now have their own column in the inventory homepage. Along with that, you can now sort by comments. </a:t>
            </a:r>
            <a:r>
              <a:rPr lang="en-US" dirty="0">
                <a:solidFill>
                  <a:srgbClr val="FF0000"/>
                </a:solidFill>
              </a:rPr>
              <a:t>(Red)</a:t>
            </a:r>
          </a:p>
        </p:txBody>
      </p:sp>
      <p:pic>
        <p:nvPicPr>
          <p:cNvPr id="5" name="Picture 4" descr="A screenshot of a social media post&#10;&#10;Description generated with very high confidence">
            <a:extLst>
              <a:ext uri="{FF2B5EF4-FFF2-40B4-BE49-F238E27FC236}">
                <a16:creationId xmlns:a16="http://schemas.microsoft.com/office/drawing/2014/main" id="{854F9691-E104-4999-A6C9-36390FCD6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892490"/>
            <a:ext cx="8366743" cy="2043404"/>
          </a:xfrm>
          <a:prstGeom prst="rect">
            <a:avLst/>
          </a:prstGeom>
        </p:spPr>
      </p:pic>
    </p:spTree>
    <p:extLst>
      <p:ext uri="{BB962C8B-B14F-4D97-AF65-F5344CB8AC3E}">
        <p14:creationId xmlns:p14="http://schemas.microsoft.com/office/powerpoint/2010/main" val="465797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0" name="Rectangle 7">
            <a:extLst>
              <a:ext uri="{FF2B5EF4-FFF2-40B4-BE49-F238E27FC236}">
                <a16:creationId xmlns:a16="http://schemas.microsoft.com/office/drawing/2014/main" id="{A65AC7D1-EAA9-48F5-B509-60A7F50BF703}"/>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a:extLst>
              <a:ext uri="{FF2B5EF4-FFF2-40B4-BE49-F238E27FC236}">
                <a16:creationId xmlns:a16="http://schemas.microsoft.com/office/drawing/2014/main" id="{D6320AF9-619A-4175-865B-5663E1AEF4C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EFECD4E8-AD3E-4228-82A2-9461958EA94D}"/>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7E018740-5C2B-4A41-AC1A-7E68D1EC1954}"/>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5">
            <a:extLst>
              <a:ext uri="{FF2B5EF4-FFF2-40B4-BE49-F238E27FC236}">
                <a16:creationId xmlns:a16="http://schemas.microsoft.com/office/drawing/2014/main" id="{166F75A4-C475-4941-8EE2-B80A06A2C1BB}"/>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19">
            <a:extLst>
              <a:ext uri="{FF2B5EF4-FFF2-40B4-BE49-F238E27FC236}">
                <a16:creationId xmlns:a16="http://schemas.microsoft.com/office/drawing/2014/main" id="{A032553A-72E8-4B0D-8405-FF9771C9AF0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Rectangle 27">
            <a:extLst>
              <a:ext uri="{FF2B5EF4-FFF2-40B4-BE49-F238E27FC236}">
                <a16:creationId xmlns:a16="http://schemas.microsoft.com/office/drawing/2014/main" id="{765800AC-C3B9-498E-87BC-29FAE4C76B2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3" name="Isosceles Triangle 23">
            <a:extLst>
              <a:ext uri="{FF2B5EF4-FFF2-40B4-BE49-F238E27FC236}">
                <a16:creationId xmlns:a16="http://schemas.microsoft.com/office/drawing/2014/main" id="{1F9D6ACB-2FF4-49F9-978A-E0D5327FC635}"/>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Freeform: Shape 25">
            <a:extLst>
              <a:ext uri="{FF2B5EF4-FFF2-40B4-BE49-F238E27FC236}">
                <a16:creationId xmlns:a16="http://schemas.microsoft.com/office/drawing/2014/main" id="{142BFA2A-77A0-4F60-A32A-685681C84889}"/>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266E93E2-F619-4786-95F6-5C6C3B560159}"/>
              </a:ext>
            </a:extLst>
          </p:cNvPr>
          <p:cNvSpPr>
            <a:spLocks noGrp="1"/>
          </p:cNvSpPr>
          <p:nvPr>
            <p:ph type="title"/>
          </p:nvPr>
        </p:nvSpPr>
        <p:spPr>
          <a:xfrm>
            <a:off x="677334" y="609599"/>
            <a:ext cx="3843375" cy="5545667"/>
          </a:xfrm>
        </p:spPr>
        <p:txBody>
          <a:bodyPr anchor="ctr">
            <a:normAutofit/>
          </a:bodyPr>
          <a:lstStyle/>
          <a:p>
            <a:r>
              <a:rPr lang="en-US" dirty="0">
                <a:solidFill>
                  <a:schemeClr val="tx1">
                    <a:lumMod val="85000"/>
                    <a:lumOff val="15000"/>
                  </a:schemeClr>
                </a:solidFill>
              </a:rPr>
              <a:t>Bug Fixes</a:t>
            </a:r>
          </a:p>
        </p:txBody>
      </p:sp>
      <p:sp>
        <p:nvSpPr>
          <p:cNvPr id="3" name="Content Placeholder 2">
            <a:extLst>
              <a:ext uri="{FF2B5EF4-FFF2-40B4-BE49-F238E27FC236}">
                <a16:creationId xmlns:a16="http://schemas.microsoft.com/office/drawing/2014/main" id="{80980D1E-A97B-4D31-8A56-32A15ADC8629}"/>
              </a:ext>
            </a:extLst>
          </p:cNvPr>
          <p:cNvSpPr>
            <a:spLocks noGrp="1"/>
          </p:cNvSpPr>
          <p:nvPr>
            <p:ph idx="1"/>
          </p:nvPr>
        </p:nvSpPr>
        <p:spPr>
          <a:xfrm>
            <a:off x="6116084" y="609600"/>
            <a:ext cx="5511296" cy="5545667"/>
          </a:xfrm>
        </p:spPr>
        <p:txBody>
          <a:bodyPr anchor="ctr">
            <a:normAutofit/>
          </a:bodyPr>
          <a:lstStyle/>
          <a:p>
            <a:r>
              <a:rPr lang="en-US" dirty="0">
                <a:solidFill>
                  <a:srgbClr val="FFFFFF"/>
                </a:solidFill>
              </a:rPr>
              <a:t>The trade-in amount is now being properly applied to the </a:t>
            </a:r>
            <a:r>
              <a:rPr lang="en-US" i="1" dirty="0">
                <a:solidFill>
                  <a:srgbClr val="FFFFFF"/>
                </a:solidFill>
              </a:rPr>
              <a:t>Extensive Invoice</a:t>
            </a:r>
            <a:r>
              <a:rPr lang="en-US" dirty="0">
                <a:solidFill>
                  <a:srgbClr val="FFFFFF"/>
                </a:solidFill>
              </a:rPr>
              <a:t> report</a:t>
            </a:r>
          </a:p>
          <a:p>
            <a:r>
              <a:rPr lang="en-US" dirty="0">
                <a:solidFill>
                  <a:srgbClr val="FFFFFF"/>
                </a:solidFill>
              </a:rPr>
              <a:t>Invoice will use less paper when printing as a few minor changes to the font size and placement were made</a:t>
            </a:r>
          </a:p>
        </p:txBody>
      </p:sp>
    </p:spTree>
    <p:extLst>
      <p:ext uri="{BB962C8B-B14F-4D97-AF65-F5344CB8AC3E}">
        <p14:creationId xmlns:p14="http://schemas.microsoft.com/office/powerpoint/2010/main" val="144328496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2" name="Straight Connector 41">
            <a:extLst>
              <a:ext uri="{FF2B5EF4-FFF2-40B4-BE49-F238E27FC236}">
                <a16:creationId xmlns:a16="http://schemas.microsoft.com/office/drawing/2014/main" id="{0B5F7E3B-C5F1-40E0-A491-558BAFBC1127}"/>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a:xfrm>
            <a:off x="643467" y="816638"/>
            <a:ext cx="3367359" cy="5224724"/>
          </a:xfrm>
        </p:spPr>
        <p:txBody>
          <a:bodyPr anchor="ctr">
            <a:normAutofit/>
          </a:bodyPr>
          <a:lstStyle/>
          <a:p>
            <a:r>
              <a:rPr lang="en-US"/>
              <a:t>Enhancements</a:t>
            </a:r>
            <a:endParaRPr lang="en-US" dirty="0"/>
          </a:p>
        </p:txBody>
      </p:sp>
      <p:sp>
        <p:nvSpPr>
          <p:cNvPr id="37" name="Content Placeholder 2">
            <a:extLst>
              <a:ext uri="{FF2B5EF4-FFF2-40B4-BE49-F238E27FC236}">
                <a16:creationId xmlns:a16="http://schemas.microsoft.com/office/drawing/2014/main" id="{7CCB79EC-28BA-478F-A9E1-3F7D123325C2}"/>
              </a:ext>
            </a:extLst>
          </p:cNvPr>
          <p:cNvSpPr>
            <a:spLocks noGrp="1"/>
          </p:cNvSpPr>
          <p:nvPr>
            <p:ph idx="1"/>
          </p:nvPr>
        </p:nvSpPr>
        <p:spPr>
          <a:xfrm>
            <a:off x="4654295" y="816638"/>
            <a:ext cx="4619706" cy="5224724"/>
          </a:xfrm>
        </p:spPr>
        <p:txBody>
          <a:bodyPr anchor="ctr">
            <a:normAutofit/>
          </a:bodyPr>
          <a:lstStyle/>
          <a:p>
            <a:pPr lvl="1"/>
            <a:r>
              <a:rPr lang="en-US" dirty="0"/>
              <a:t>Sales Functionality</a:t>
            </a:r>
          </a:p>
          <a:p>
            <a:pPr lvl="1"/>
            <a:r>
              <a:rPr lang="en-US" dirty="0"/>
              <a:t>Invoice</a:t>
            </a:r>
          </a:p>
          <a:p>
            <a:pPr lvl="1"/>
            <a:r>
              <a:rPr lang="en-US" dirty="0"/>
              <a:t>Hold &amp; Layaway</a:t>
            </a:r>
          </a:p>
          <a:p>
            <a:pPr lvl="1"/>
            <a:r>
              <a:rPr lang="en-US" dirty="0" err="1"/>
              <a:t>Cashout</a:t>
            </a:r>
            <a:r>
              <a:rPr lang="en-US" dirty="0"/>
              <a:t> Process</a:t>
            </a:r>
          </a:p>
          <a:p>
            <a:pPr lvl="1"/>
            <a:r>
              <a:rPr lang="en-US" dirty="0" err="1"/>
              <a:t>Cashout</a:t>
            </a:r>
            <a:r>
              <a:rPr lang="en-US" dirty="0"/>
              <a:t> Report</a:t>
            </a:r>
          </a:p>
          <a:p>
            <a:pPr lvl="1"/>
            <a:r>
              <a:rPr lang="en-US" dirty="0"/>
              <a:t>Inventory Home Page</a:t>
            </a:r>
          </a:p>
          <a:p>
            <a:pPr lvl="1"/>
            <a:endParaRPr lang="en-US" dirty="0"/>
          </a:p>
        </p:txBody>
      </p:sp>
    </p:spTree>
    <p:extLst>
      <p:ext uri="{BB962C8B-B14F-4D97-AF65-F5344CB8AC3E}">
        <p14:creationId xmlns:p14="http://schemas.microsoft.com/office/powerpoint/2010/main" val="383411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Functionality</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lstStyle/>
          <a:p>
            <a:r>
              <a:rPr lang="en-US" dirty="0"/>
              <a:t>When in a Sale there is some new functionality that you will notice. The first to make note of is the is that the In Store and Shipping radial buttons are no longer functional. To charge shipping change the amount in the shipping box to anything other than $0.00. This will automatically switch the radial button from In Store to Shipping. Changing the amount back to $0.00 will reverse the radial button change. </a:t>
            </a:r>
            <a:r>
              <a:rPr lang="en-US" dirty="0">
                <a:solidFill>
                  <a:schemeClr val="accent4">
                    <a:lumMod val="50000"/>
                  </a:schemeClr>
                </a:solidFill>
              </a:rPr>
              <a:t>(Dark Brown)</a:t>
            </a:r>
          </a:p>
          <a:p>
            <a:r>
              <a:rPr lang="en-US" dirty="0"/>
              <a:t>Next will be the Clear Search Results button, this will essentially just as the name suggests clear the grid of previously searched items showing no results. </a:t>
            </a:r>
            <a:r>
              <a:rPr lang="en-US" dirty="0">
                <a:solidFill>
                  <a:schemeClr val="accent4">
                    <a:lumMod val="60000"/>
                    <a:lumOff val="40000"/>
                  </a:schemeClr>
                </a:solidFill>
              </a:rPr>
              <a:t>(Light Brown)</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spTree>
    <p:extLst>
      <p:ext uri="{BB962C8B-B14F-4D97-AF65-F5344CB8AC3E}">
        <p14:creationId xmlns:p14="http://schemas.microsoft.com/office/powerpoint/2010/main" val="4099630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Functionality Cont.</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normAutofit/>
          </a:bodyPr>
          <a:lstStyle/>
          <a:p>
            <a:r>
              <a:rPr lang="en-US" dirty="0"/>
              <a:t>A button was added that will allow you to refresh the cart. The reason for this is because a trade-in item will not show unless the cart is refreshed. This button will only appear when a trade-in is added to the cart and will disappear once it is clicked. </a:t>
            </a:r>
            <a:r>
              <a:rPr lang="en-US" dirty="0">
                <a:solidFill>
                  <a:srgbClr val="7030A0"/>
                </a:solidFill>
              </a:rPr>
              <a:t>(Purple)</a:t>
            </a:r>
          </a:p>
          <a:p>
            <a:r>
              <a:rPr lang="en-US" dirty="0"/>
              <a:t>Adding items to the cart has changed a little bit. The first thing to take note of is you can now select the quantity of the item before you add it. This is under the </a:t>
            </a:r>
            <a:r>
              <a:rPr lang="en-US" i="1" dirty="0"/>
              <a:t>In Stock </a:t>
            </a:r>
            <a:r>
              <a:rPr lang="en-US" dirty="0"/>
              <a:t>header. If you are only adding 1 item, you can leave it blank. Below the textbox is a number. This shows the remaining quantity before you add the item. The next change is that prior to adding the item to the cart, you can set its discount. If you do not want to have a discount applied, leave the box blank. </a:t>
            </a:r>
            <a:r>
              <a:rPr lang="en-US" dirty="0">
                <a:solidFill>
                  <a:srgbClr val="0070C0"/>
                </a:solidFill>
              </a:rPr>
              <a:t>(Blue) </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84BCDD8D-B466-4114-A6A3-4598E1254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0353" y="5015771"/>
            <a:ext cx="5067300" cy="1256819"/>
          </a:xfrm>
          <a:prstGeom prst="rect">
            <a:avLst/>
          </a:prstGeom>
        </p:spPr>
      </p:pic>
    </p:spTree>
    <p:extLst>
      <p:ext uri="{BB962C8B-B14F-4D97-AF65-F5344CB8AC3E}">
        <p14:creationId xmlns:p14="http://schemas.microsoft.com/office/powerpoint/2010/main" val="598012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1DF71-FF0D-425C-A15A-A871FDFBEDA8}"/>
              </a:ext>
            </a:extLst>
          </p:cNvPr>
          <p:cNvSpPr>
            <a:spLocks noGrp="1"/>
          </p:cNvSpPr>
          <p:nvPr>
            <p:ph type="title"/>
          </p:nvPr>
        </p:nvSpPr>
        <p:spPr>
          <a:xfrm>
            <a:off x="677334" y="609600"/>
            <a:ext cx="8596668" cy="819807"/>
          </a:xfrm>
        </p:spPr>
        <p:txBody>
          <a:bodyPr/>
          <a:lstStyle/>
          <a:p>
            <a:r>
              <a:rPr lang="en-US" dirty="0"/>
              <a:t>Sales – On Hold &amp; Layaway</a:t>
            </a:r>
          </a:p>
        </p:txBody>
      </p:sp>
      <p:sp>
        <p:nvSpPr>
          <p:cNvPr id="3" name="Content Placeholder 2">
            <a:extLst>
              <a:ext uri="{FF2B5EF4-FFF2-40B4-BE49-F238E27FC236}">
                <a16:creationId xmlns:a16="http://schemas.microsoft.com/office/drawing/2014/main" id="{A1E82CB2-2016-4B50-BB8F-B51EE1F02744}"/>
              </a:ext>
            </a:extLst>
          </p:cNvPr>
          <p:cNvSpPr>
            <a:spLocks noGrp="1"/>
          </p:cNvSpPr>
          <p:nvPr>
            <p:ph idx="1"/>
          </p:nvPr>
        </p:nvSpPr>
        <p:spPr>
          <a:xfrm>
            <a:off x="677334" y="1660635"/>
            <a:ext cx="6063018" cy="4380728"/>
          </a:xfrm>
        </p:spPr>
        <p:txBody>
          <a:bodyPr>
            <a:normAutofit/>
          </a:bodyPr>
          <a:lstStyle/>
          <a:p>
            <a:r>
              <a:rPr lang="en-US" dirty="0"/>
              <a:t>During a sale, you can now put it on hold by clicking the </a:t>
            </a:r>
            <a:r>
              <a:rPr lang="en-US" i="1" dirty="0"/>
              <a:t>Exit Sale</a:t>
            </a:r>
            <a:r>
              <a:rPr lang="en-US" dirty="0"/>
              <a:t> button. This will allow you to come back to the sale at a later point. </a:t>
            </a:r>
            <a:r>
              <a:rPr lang="en-US" dirty="0">
                <a:solidFill>
                  <a:srgbClr val="00B050"/>
                </a:solidFill>
              </a:rPr>
              <a:t>(Green)</a:t>
            </a:r>
          </a:p>
          <a:p>
            <a:r>
              <a:rPr lang="en-US" dirty="0"/>
              <a:t>If the sale is a layaway, you are able to mark it as such by clicking the </a:t>
            </a:r>
            <a:r>
              <a:rPr lang="en-US" i="1" dirty="0"/>
              <a:t>Layaway </a:t>
            </a:r>
            <a:r>
              <a:rPr lang="en-US" dirty="0"/>
              <a:t>button located on the cart, and checkout page. </a:t>
            </a:r>
            <a:r>
              <a:rPr lang="en-US" dirty="0">
                <a:solidFill>
                  <a:srgbClr val="00B050"/>
                </a:solidFill>
              </a:rPr>
              <a:t>(Green)</a:t>
            </a:r>
            <a:r>
              <a:rPr lang="en-US" dirty="0"/>
              <a:t> </a:t>
            </a:r>
          </a:p>
        </p:txBody>
      </p:sp>
      <p:pic>
        <p:nvPicPr>
          <p:cNvPr id="6" name="Picture 5">
            <a:extLst>
              <a:ext uri="{FF2B5EF4-FFF2-40B4-BE49-F238E27FC236}">
                <a16:creationId xmlns:a16="http://schemas.microsoft.com/office/drawing/2014/main" id="{3BBB9A07-5857-46F1-893C-A8AE4C13C7BD}"/>
              </a:ext>
            </a:extLst>
          </p:cNvPr>
          <p:cNvPicPr>
            <a:picLocks noChangeAspect="1"/>
          </p:cNvPicPr>
          <p:nvPr/>
        </p:nvPicPr>
        <p:blipFill>
          <a:blip r:embed="rId2"/>
          <a:stretch>
            <a:fillRect/>
          </a:stretch>
        </p:blipFill>
        <p:spPr>
          <a:xfrm>
            <a:off x="6740352" y="1660635"/>
            <a:ext cx="5067300" cy="3028950"/>
          </a:xfrm>
          <a:prstGeom prst="rect">
            <a:avLst/>
          </a:prstGeom>
        </p:spPr>
      </p:pic>
    </p:spTree>
    <p:extLst>
      <p:ext uri="{BB962C8B-B14F-4D97-AF65-F5344CB8AC3E}">
        <p14:creationId xmlns:p14="http://schemas.microsoft.com/office/powerpoint/2010/main" val="3182190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screenshot of a cell phone&#10;&#10;Description generated with very high confidence">
            <a:extLst>
              <a:ext uri="{FF2B5EF4-FFF2-40B4-BE49-F238E27FC236}">
                <a16:creationId xmlns:a16="http://schemas.microsoft.com/office/drawing/2014/main" id="{9B26A6C5-2136-4122-BB43-2B4DE05A47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1141" y="2159330"/>
            <a:ext cx="7299655" cy="1788415"/>
          </a:xfrm>
          <a:prstGeom prst="rect">
            <a:avLst/>
          </a:prstGeom>
        </p:spPr>
      </p:pic>
      <p:sp>
        <p:nvSpPr>
          <p:cNvPr id="2" name="Title 1">
            <a:extLst>
              <a:ext uri="{FF2B5EF4-FFF2-40B4-BE49-F238E27FC236}">
                <a16:creationId xmlns:a16="http://schemas.microsoft.com/office/drawing/2014/main" id="{696087FA-F192-43B6-A1CE-09196D2FA511}"/>
              </a:ext>
            </a:extLst>
          </p:cNvPr>
          <p:cNvSpPr>
            <a:spLocks noGrp="1"/>
          </p:cNvSpPr>
          <p:nvPr>
            <p:ph type="title"/>
          </p:nvPr>
        </p:nvSpPr>
        <p:spPr>
          <a:xfrm>
            <a:off x="677334" y="609600"/>
            <a:ext cx="8596668" cy="1320800"/>
          </a:xfrm>
        </p:spPr>
        <p:txBody>
          <a:bodyPr anchor="t">
            <a:normAutofit/>
          </a:bodyPr>
          <a:lstStyle/>
          <a:p>
            <a:r>
              <a:rPr lang="en-US" dirty="0"/>
              <a:t>Sales – On Hold &amp; Layaway Cont.</a:t>
            </a:r>
          </a:p>
        </p:txBody>
      </p:sp>
      <p:sp>
        <p:nvSpPr>
          <p:cNvPr id="3" name="Content Placeholder 2">
            <a:extLst>
              <a:ext uri="{FF2B5EF4-FFF2-40B4-BE49-F238E27FC236}">
                <a16:creationId xmlns:a16="http://schemas.microsoft.com/office/drawing/2014/main" id="{DFEECCBA-DE0E-4628-A4FB-750EBA8D23D7}"/>
              </a:ext>
            </a:extLst>
          </p:cNvPr>
          <p:cNvSpPr>
            <a:spLocks noGrp="1"/>
          </p:cNvSpPr>
          <p:nvPr>
            <p:ph idx="1"/>
          </p:nvPr>
        </p:nvSpPr>
        <p:spPr>
          <a:xfrm>
            <a:off x="677334" y="2160589"/>
            <a:ext cx="3957349" cy="3749323"/>
          </a:xfrm>
        </p:spPr>
        <p:txBody>
          <a:bodyPr>
            <a:normAutofit/>
          </a:bodyPr>
          <a:lstStyle/>
          <a:p>
            <a:r>
              <a:rPr lang="en-US" dirty="0"/>
              <a:t>Sales that are on hold or are a layaway are shown on the sales homepage. To determine which sales are layaways and which are on hold sales, the right most column </a:t>
            </a:r>
            <a:r>
              <a:rPr lang="en-US" dirty="0">
                <a:solidFill>
                  <a:srgbClr val="00B050"/>
                </a:solidFill>
              </a:rPr>
              <a:t>(Green) </a:t>
            </a:r>
            <a:r>
              <a:rPr lang="en-US" dirty="0"/>
              <a:t>will let you know its type. </a:t>
            </a:r>
          </a:p>
          <a:p>
            <a:r>
              <a:rPr lang="en-US" dirty="0"/>
              <a:t>Resuming one of these sales can be done by clicking on the invoice number. Similar to viewing an invoice on the home page. </a:t>
            </a:r>
            <a:r>
              <a:rPr lang="en-US" dirty="0">
                <a:solidFill>
                  <a:srgbClr val="FF0000"/>
                </a:solidFill>
              </a:rPr>
              <a:t>(Red)</a:t>
            </a:r>
          </a:p>
        </p:txBody>
      </p:sp>
    </p:spTree>
    <p:extLst>
      <p:ext uri="{BB962C8B-B14F-4D97-AF65-F5344CB8AC3E}">
        <p14:creationId xmlns:p14="http://schemas.microsoft.com/office/powerpoint/2010/main" val="2653303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1F14-0E53-49BE-8279-81ED00475223}"/>
              </a:ext>
            </a:extLst>
          </p:cNvPr>
          <p:cNvSpPr>
            <a:spLocks noGrp="1"/>
          </p:cNvSpPr>
          <p:nvPr>
            <p:ph type="title"/>
          </p:nvPr>
        </p:nvSpPr>
        <p:spPr/>
        <p:txBody>
          <a:bodyPr/>
          <a:lstStyle/>
          <a:p>
            <a:r>
              <a:rPr lang="en-US" dirty="0"/>
              <a:t>Sales – Change and Tender</a:t>
            </a:r>
          </a:p>
        </p:txBody>
      </p:sp>
      <p:sp>
        <p:nvSpPr>
          <p:cNvPr id="3" name="Content Placeholder 2">
            <a:extLst>
              <a:ext uri="{FF2B5EF4-FFF2-40B4-BE49-F238E27FC236}">
                <a16:creationId xmlns:a16="http://schemas.microsoft.com/office/drawing/2014/main" id="{94871E2A-BCAD-470D-87A8-E21AD7678DDB}"/>
              </a:ext>
            </a:extLst>
          </p:cNvPr>
          <p:cNvSpPr>
            <a:spLocks noGrp="1"/>
          </p:cNvSpPr>
          <p:nvPr>
            <p:ph idx="1"/>
          </p:nvPr>
        </p:nvSpPr>
        <p:spPr/>
        <p:txBody>
          <a:bodyPr/>
          <a:lstStyle/>
          <a:p>
            <a:r>
              <a:rPr lang="en-US" dirty="0"/>
              <a:t>This only affects Cash.</a:t>
            </a:r>
          </a:p>
          <a:p>
            <a:r>
              <a:rPr lang="en-US" dirty="0"/>
              <a:t>When using the cash method of payment, the second popup is a </a:t>
            </a:r>
            <a:r>
              <a:rPr lang="en-US" i="1" dirty="0"/>
              <a:t>change calculator</a:t>
            </a:r>
            <a:r>
              <a:rPr lang="en-US" dirty="0"/>
              <a:t>. Its purpose is to allow you to give back the proper amount of change, if any, without using a calculator. To use the change calculator, enter in the amount of cash that they gave you and it will display the amount of change owed.</a:t>
            </a:r>
          </a:p>
          <a:p>
            <a:r>
              <a:rPr lang="en-US" dirty="0"/>
              <a:t>In this example, a customer has given you $170 cash. You then enter the 170 into the calculator and press OK. </a:t>
            </a:r>
            <a:r>
              <a:rPr lang="en-US" dirty="0">
                <a:solidFill>
                  <a:srgbClr val="FF0000"/>
                </a:solidFill>
              </a:rPr>
              <a:t>(Red) </a:t>
            </a:r>
            <a:r>
              <a:rPr lang="en-US" dirty="0"/>
              <a:t>It will then display the change owing, $3.05. </a:t>
            </a:r>
            <a:r>
              <a:rPr lang="en-US" dirty="0">
                <a:solidFill>
                  <a:srgbClr val="0070C0"/>
                </a:solidFill>
              </a:rPr>
              <a:t>(Blue)</a:t>
            </a:r>
          </a:p>
        </p:txBody>
      </p:sp>
      <p:pic>
        <p:nvPicPr>
          <p:cNvPr id="5" name="Picture 4" descr="A screenshot of a cell phone&#10;&#10;Description generated with very high confidence">
            <a:extLst>
              <a:ext uri="{FF2B5EF4-FFF2-40B4-BE49-F238E27FC236}">
                <a16:creationId xmlns:a16="http://schemas.microsoft.com/office/drawing/2014/main" id="{37156511-C41D-4897-A8F4-5D376EAEA4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5059993"/>
            <a:ext cx="3831615" cy="1798007"/>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A8FD27CB-F0A9-4C21-BCF2-0D1FB754C6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711" y="5230333"/>
            <a:ext cx="3343275" cy="1457325"/>
          </a:xfrm>
          <a:prstGeom prst="rect">
            <a:avLst/>
          </a:prstGeom>
        </p:spPr>
      </p:pic>
    </p:spTree>
    <p:extLst>
      <p:ext uri="{BB962C8B-B14F-4D97-AF65-F5344CB8AC3E}">
        <p14:creationId xmlns:p14="http://schemas.microsoft.com/office/powerpoint/2010/main" val="2839160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A1F14-0E53-49BE-8279-81ED00475223}"/>
              </a:ext>
            </a:extLst>
          </p:cNvPr>
          <p:cNvSpPr>
            <a:spLocks noGrp="1"/>
          </p:cNvSpPr>
          <p:nvPr>
            <p:ph type="title"/>
          </p:nvPr>
        </p:nvSpPr>
        <p:spPr/>
        <p:txBody>
          <a:bodyPr/>
          <a:lstStyle/>
          <a:p>
            <a:r>
              <a:rPr lang="en-US" dirty="0"/>
              <a:t>Sales – Change and Tender Cont.</a:t>
            </a:r>
          </a:p>
        </p:txBody>
      </p:sp>
      <p:sp>
        <p:nvSpPr>
          <p:cNvPr id="3" name="Content Placeholder 2">
            <a:extLst>
              <a:ext uri="{FF2B5EF4-FFF2-40B4-BE49-F238E27FC236}">
                <a16:creationId xmlns:a16="http://schemas.microsoft.com/office/drawing/2014/main" id="{94871E2A-BCAD-470D-87A8-E21AD7678DDB}"/>
              </a:ext>
            </a:extLst>
          </p:cNvPr>
          <p:cNvSpPr>
            <a:spLocks noGrp="1"/>
          </p:cNvSpPr>
          <p:nvPr>
            <p:ph idx="1"/>
          </p:nvPr>
        </p:nvSpPr>
        <p:spPr/>
        <p:txBody>
          <a:bodyPr/>
          <a:lstStyle/>
          <a:p>
            <a:r>
              <a:rPr lang="en-US" dirty="0">
                <a:solidFill>
                  <a:schemeClr val="bg2">
                    <a:lumMod val="50000"/>
                  </a:schemeClr>
                </a:solidFill>
              </a:rPr>
              <a:t>The invoice will now show the tender and the amount of change given back to the customer. </a:t>
            </a:r>
            <a:r>
              <a:rPr lang="en-US" dirty="0">
                <a:solidFill>
                  <a:srgbClr val="00B050"/>
                </a:solidFill>
              </a:rPr>
              <a:t>(Green)</a:t>
            </a:r>
          </a:p>
        </p:txBody>
      </p:sp>
      <p:pic>
        <p:nvPicPr>
          <p:cNvPr id="8" name="Picture 7" descr="A screenshot of a cell phone&#10;&#10;Description generated with very high confidence">
            <a:extLst>
              <a:ext uri="{FF2B5EF4-FFF2-40B4-BE49-F238E27FC236}">
                <a16:creationId xmlns:a16="http://schemas.microsoft.com/office/drawing/2014/main" id="{A3F9A5E2-8F3D-48E7-91DC-4D5B6B9989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2925839"/>
            <a:ext cx="9438766" cy="3322561"/>
          </a:xfrm>
          <a:prstGeom prst="rect">
            <a:avLst/>
          </a:prstGeom>
        </p:spPr>
      </p:pic>
    </p:spTree>
    <p:extLst>
      <p:ext uri="{BB962C8B-B14F-4D97-AF65-F5344CB8AC3E}">
        <p14:creationId xmlns:p14="http://schemas.microsoft.com/office/powerpoint/2010/main" val="2110199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DBE19-0C71-4EEF-AA1B-B1648FC5139B}"/>
              </a:ext>
            </a:extLst>
          </p:cNvPr>
          <p:cNvSpPr>
            <a:spLocks noGrp="1"/>
          </p:cNvSpPr>
          <p:nvPr>
            <p:ph type="title"/>
          </p:nvPr>
        </p:nvSpPr>
        <p:spPr>
          <a:xfrm>
            <a:off x="677334" y="609600"/>
            <a:ext cx="8596668" cy="1320800"/>
          </a:xfrm>
        </p:spPr>
        <p:txBody>
          <a:bodyPr/>
          <a:lstStyle/>
          <a:p>
            <a:r>
              <a:rPr lang="en-US" dirty="0" err="1"/>
              <a:t>Cashout</a:t>
            </a:r>
            <a:r>
              <a:rPr lang="en-US" dirty="0"/>
              <a:t> Process </a:t>
            </a:r>
          </a:p>
        </p:txBody>
      </p:sp>
      <p:sp>
        <p:nvSpPr>
          <p:cNvPr id="3" name="Content Placeholder 2">
            <a:extLst>
              <a:ext uri="{FF2B5EF4-FFF2-40B4-BE49-F238E27FC236}">
                <a16:creationId xmlns:a16="http://schemas.microsoft.com/office/drawing/2014/main" id="{D5CB62CA-B7AC-4AC9-8F0B-B79919DFD89A}"/>
              </a:ext>
            </a:extLst>
          </p:cNvPr>
          <p:cNvSpPr>
            <a:spLocks noGrp="1"/>
          </p:cNvSpPr>
          <p:nvPr>
            <p:ph idx="1"/>
          </p:nvPr>
        </p:nvSpPr>
        <p:spPr>
          <a:xfrm>
            <a:off x="677334" y="2160589"/>
            <a:ext cx="8596668" cy="3880773"/>
          </a:xfrm>
        </p:spPr>
        <p:txBody>
          <a:bodyPr/>
          <a:lstStyle/>
          <a:p>
            <a:r>
              <a:rPr lang="en-US" dirty="0"/>
              <a:t>The process of doing a </a:t>
            </a:r>
            <a:r>
              <a:rPr lang="en-US" dirty="0" err="1"/>
              <a:t>cashout</a:t>
            </a:r>
            <a:r>
              <a:rPr lang="en-US" dirty="0"/>
              <a:t> has changed slightly. It is no longer located on the </a:t>
            </a:r>
            <a:r>
              <a:rPr lang="en-US" i="1" dirty="0"/>
              <a:t>Reports</a:t>
            </a:r>
            <a:r>
              <a:rPr lang="en-US" dirty="0"/>
              <a:t> page, but is can now be found on the </a:t>
            </a:r>
            <a:r>
              <a:rPr lang="en-US" i="1" dirty="0"/>
              <a:t>Sales</a:t>
            </a:r>
            <a:r>
              <a:rPr lang="en-US" dirty="0"/>
              <a:t> page. To start a </a:t>
            </a:r>
            <a:r>
              <a:rPr lang="en-US" dirty="0" err="1"/>
              <a:t>cashout</a:t>
            </a:r>
            <a:r>
              <a:rPr lang="en-US" dirty="0"/>
              <a:t>, you need to confirm that there are no </a:t>
            </a:r>
            <a:r>
              <a:rPr lang="en-US" i="1" dirty="0"/>
              <a:t>on going </a:t>
            </a:r>
            <a:r>
              <a:rPr lang="en-US" dirty="0"/>
              <a:t>sales. </a:t>
            </a:r>
            <a:r>
              <a:rPr lang="en-US" dirty="0">
                <a:solidFill>
                  <a:srgbClr val="00B0F0"/>
                </a:solidFill>
              </a:rPr>
              <a:t>(Blue) </a:t>
            </a:r>
            <a:r>
              <a:rPr lang="en-US" dirty="0"/>
              <a:t>If there are none, select the date for the </a:t>
            </a:r>
            <a:r>
              <a:rPr lang="en-US" dirty="0" err="1"/>
              <a:t>cashout</a:t>
            </a:r>
            <a:r>
              <a:rPr lang="en-US" dirty="0"/>
              <a:t> and then press the </a:t>
            </a:r>
            <a:r>
              <a:rPr lang="en-US" i="1" dirty="0"/>
              <a:t>Process </a:t>
            </a:r>
            <a:r>
              <a:rPr lang="en-US" i="1" dirty="0" err="1"/>
              <a:t>CashOut</a:t>
            </a:r>
            <a:r>
              <a:rPr lang="en-US" dirty="0"/>
              <a:t> button. </a:t>
            </a:r>
            <a:r>
              <a:rPr lang="en-US" dirty="0">
                <a:solidFill>
                  <a:srgbClr val="FF0000"/>
                </a:solidFill>
              </a:rPr>
              <a:t>(Red) </a:t>
            </a:r>
          </a:p>
        </p:txBody>
      </p:sp>
      <p:pic>
        <p:nvPicPr>
          <p:cNvPr id="6" name="Picture 5" descr="A screenshot of a cell phone&#10;&#10;Description generated with high confidence">
            <a:extLst>
              <a:ext uri="{FF2B5EF4-FFF2-40B4-BE49-F238E27FC236}">
                <a16:creationId xmlns:a16="http://schemas.microsoft.com/office/drawing/2014/main" id="{1ADC9CBF-79F8-4196-94EE-20D7387D01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3676695"/>
            <a:ext cx="9267092" cy="2262233"/>
          </a:xfrm>
          <a:prstGeom prst="rect">
            <a:avLst/>
          </a:prstGeom>
        </p:spPr>
      </p:pic>
    </p:spTree>
    <p:extLst>
      <p:ext uri="{BB962C8B-B14F-4D97-AF65-F5344CB8AC3E}">
        <p14:creationId xmlns:p14="http://schemas.microsoft.com/office/powerpoint/2010/main" val="318946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1344</TotalTime>
  <Words>828</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Trebuchet MS</vt:lpstr>
      <vt:lpstr>Wingdings 3</vt:lpstr>
      <vt:lpstr>Facet</vt:lpstr>
      <vt:lpstr>V3.1.0</vt:lpstr>
      <vt:lpstr>Enhancements</vt:lpstr>
      <vt:lpstr>Sales Functionality</vt:lpstr>
      <vt:lpstr>Sales Functionality Cont.</vt:lpstr>
      <vt:lpstr>Sales – On Hold &amp; Layaway</vt:lpstr>
      <vt:lpstr>Sales – On Hold &amp; Layaway Cont.</vt:lpstr>
      <vt:lpstr>Sales – Change and Tender</vt:lpstr>
      <vt:lpstr>Sales – Change and Tender Cont.</vt:lpstr>
      <vt:lpstr>Cashout Process </vt:lpstr>
      <vt:lpstr>Cashout Report  </vt:lpstr>
      <vt:lpstr>Inventory Homepage</vt:lpstr>
      <vt:lpstr>Bug Fixes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Nathan Scherr</cp:lastModifiedBy>
  <cp:revision>73</cp:revision>
  <dcterms:created xsi:type="dcterms:W3CDTF">2017-10-20T13:43:57Z</dcterms:created>
  <dcterms:modified xsi:type="dcterms:W3CDTF">2018-04-26T21:12:41Z</dcterms:modified>
</cp:coreProperties>
</file>