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  <p:sldMasterId id="2147483731" r:id="rId2"/>
    <p:sldMasterId id="2147483740" r:id="rId3"/>
    <p:sldMasterId id="2147483749" r:id="rId4"/>
    <p:sldMasterId id="2147483755" r:id="rId5"/>
  </p:sldMasterIdLst>
  <p:notesMasterIdLst>
    <p:notesMasterId r:id="rId13"/>
  </p:notesMasterIdLst>
  <p:handoutMasterIdLst>
    <p:handoutMasterId r:id="rId14"/>
  </p:handoutMasterIdLst>
  <p:sldIdLst>
    <p:sldId id="297" r:id="rId6"/>
    <p:sldId id="441" r:id="rId7"/>
    <p:sldId id="444" r:id="rId8"/>
    <p:sldId id="442" r:id="rId9"/>
    <p:sldId id="445" r:id="rId10"/>
    <p:sldId id="443" r:id="rId11"/>
    <p:sldId id="446" r:id="rId12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9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96" y="-115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766ECA2-7581-4212-9EBA-2DF9F81CD8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17DF76D-0D9E-45F0-90A0-512D1F5303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43F4DADA-6508-48F0-93D8-8DD5910912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4C412BF1-942C-4C9B-A4A4-C2A60D761AD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6C84B95-31A9-4E5E-8C31-9600993C1E8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93F448D-2D48-413A-BFC6-508E73A7C7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964AFDD-9FAF-4236-AC45-32B4178F400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DD3F07E-69CA-4E66-A1F8-5EA1DC40A1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4975" y="550863"/>
            <a:ext cx="3656013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902442-6E5A-47CB-8BF0-DE3BEA77100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D1E6EF0-C680-4BC3-8214-3FBBEB2163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30ECFD4B-FC78-4DDE-A338-38DE3B966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D86C340-29E5-476A-8FA2-254F67B3F93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34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07911"/>
            <a:ext cx="9144000" cy="574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242124"/>
            <a:ext cx="9144000" cy="1590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" y="1786489"/>
            <a:ext cx="9143999" cy="17920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3562"/>
              </a:solidFill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EE35D-788F-4109-B3D6-1B349FAC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3" y="43405"/>
            <a:ext cx="1287598" cy="134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135B2F-2301-4C75-A7FC-BC7D3131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0" b="93952" l="7890" r="92505">
                        <a14:foregroundMark x1="34122" y1="9073" x2="34122" y2="9073"/>
                        <a14:foregroundMark x1="50888" y1="7460" x2="50888" y2="7460"/>
                        <a14:foregroundMark x1="90533" y1="33468" x2="90533" y2="33468"/>
                        <a14:foregroundMark x1="92702" y1="51815" x2="92702" y2="51815"/>
                        <a14:foregroundMark x1="65680" y1="90726" x2="65680" y2="90726"/>
                        <a14:foregroundMark x1="51085" y1="93952" x2="51085" y2="93952"/>
                        <a14:foregroundMark x1="7890" y1="50806" x2="7890" y2="5080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21" y="148916"/>
            <a:ext cx="764163" cy="836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5EDBC-A037-4961-8D5D-A81E489BA4C9}"/>
              </a:ext>
            </a:extLst>
          </p:cNvPr>
          <p:cNvSpPr txBox="1"/>
          <p:nvPr/>
        </p:nvSpPr>
        <p:spPr>
          <a:xfrm>
            <a:off x="63421" y="1039753"/>
            <a:ext cx="1604735" cy="29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dirty="0">
                <a:latin typeface="Maiandra GD" panose="020E0502030308020204" pitchFamily="34" charset="0"/>
                <a:cs typeface="Aharoni" panose="020B0604020202020204" pitchFamily="2" charset="-79"/>
              </a:rPr>
              <a:t>SKKU IRIS Lab</a:t>
            </a:r>
            <a:endParaRPr lang="ko-KR" altLang="en-US" sz="1800" dirty="0">
              <a:latin typeface="Maiandra GD" panose="020E050203030802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A45C2-1DD3-42F9-A21E-D389B3BFF98A}"/>
              </a:ext>
            </a:extLst>
          </p:cNvPr>
          <p:cNvSpPr txBox="1"/>
          <p:nvPr/>
        </p:nvSpPr>
        <p:spPr>
          <a:xfrm>
            <a:off x="755576" y="235873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ntelligent </a:t>
            </a:r>
            <a:r>
              <a:rPr lang="en-US" altLang="ko-KR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&amp;</a:t>
            </a:r>
            <a:b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esource-efficient</a:t>
            </a: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mage computing</a:t>
            </a:r>
            <a:endParaRPr lang="en-US" altLang="ko-KR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ystems lab</a:t>
            </a:r>
            <a:endParaRPr lang="ko-KR" altLang="en-US" sz="1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6480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8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128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76623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39260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3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44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0" y="6477001"/>
            <a:ext cx="914400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>
                <a:solidFill>
                  <a:srgbClr val="808080"/>
                </a:solidFill>
                <a:latin typeface="Tahoma" pitchFamily="-128" charset="0"/>
                <a:cs typeface="+mn-cs"/>
              </a:rPr>
              <a:t>Distribution Statement</a:t>
            </a:r>
            <a:endParaRPr lang="en-US" sz="75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>
            <a:lvl1pPr>
              <a:buNone/>
              <a:defRPr sz="1350" b="1">
                <a:latin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200">
                <a:latin typeface="Tahoma" pitchFamily="34" charset="0"/>
                <a:cs typeface="Tahoma" pitchFamily="34" charset="0"/>
              </a:defRPr>
            </a:lvl2pPr>
            <a:lvl3pPr>
              <a:buFont typeface="Courier New" pitchFamily="49" charset="0"/>
              <a:buChar char="o"/>
              <a:defRPr sz="1050"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04800"/>
            <a:ext cx="6477000" cy="381000"/>
          </a:xfrm>
        </p:spPr>
        <p:txBody>
          <a:bodyPr>
            <a:noAutofit/>
          </a:bodyPr>
          <a:lstStyle>
            <a:lvl1pPr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>
              <a:defRPr sz="18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8112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5079D-BA45-45BB-82C6-DB52C2C8A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CA4A0-A5D2-47D5-B8B4-9A5DC0ED5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87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92EB8-16D6-4CBE-8C99-48DB40509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0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A6254-369D-4246-892B-D864EFC9C330}"/>
              </a:ext>
            </a:extLst>
          </p:cNvPr>
          <p:cNvSpPr/>
          <p:nvPr/>
        </p:nvSpPr>
        <p:spPr>
          <a:xfrm>
            <a:off x="136187" y="6453335"/>
            <a:ext cx="979429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700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70FAB-3382-4FFA-B8DF-C2FCB914DE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09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A0212-3DEB-40B8-A9F5-810D90442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9A59D-2DE3-415F-8135-864703107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78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47435-4D6C-4487-A483-7578D9223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4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0" y="6477001"/>
            <a:ext cx="914400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>
                <a:solidFill>
                  <a:srgbClr val="808080"/>
                </a:solidFill>
                <a:latin typeface="Tahoma" pitchFamily="-128" charset="0"/>
                <a:cs typeface="+mn-cs"/>
              </a:rPr>
              <a:t>Distribution Statement</a:t>
            </a:r>
            <a:endParaRPr lang="en-US" sz="75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>
            <a:lvl1pPr>
              <a:buNone/>
              <a:defRPr sz="1350" b="1">
                <a:latin typeface="Tahoma" pitchFamily="34" charset="0"/>
                <a:cs typeface="Tahoma" pitchFamily="34" charset="0"/>
              </a:defRPr>
            </a:lvl1pPr>
            <a:lvl2pPr>
              <a:buFont typeface="Arial" pitchFamily="34" charset="0"/>
              <a:buChar char="•"/>
              <a:defRPr sz="1200">
                <a:latin typeface="Tahoma" pitchFamily="34" charset="0"/>
                <a:cs typeface="Tahoma" pitchFamily="34" charset="0"/>
              </a:defRPr>
            </a:lvl2pPr>
            <a:lvl3pPr>
              <a:buFont typeface="Courier New" pitchFamily="49" charset="0"/>
              <a:buChar char="o"/>
              <a:defRPr sz="1050"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04800"/>
            <a:ext cx="6477000" cy="381000"/>
          </a:xfrm>
        </p:spPr>
        <p:txBody>
          <a:bodyPr>
            <a:noAutofit/>
          </a:bodyPr>
          <a:lstStyle>
            <a:lvl1pPr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>
              <a:defRPr sz="1800">
                <a:latin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00568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36DB01-A671-4B8D-8557-AA1B74E8AC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510" y="-171400"/>
            <a:ext cx="9181020" cy="704081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958A57-2825-47A5-9714-F7DDE98633E9}"/>
              </a:ext>
            </a:extLst>
          </p:cNvPr>
          <p:cNvSpPr/>
          <p:nvPr/>
        </p:nvSpPr>
        <p:spPr>
          <a:xfrm>
            <a:off x="-12558" y="-99392"/>
            <a:ext cx="9169115" cy="696880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5000"/>
                </a:schemeClr>
              </a:gs>
              <a:gs pos="100000">
                <a:schemeClr val="tx1">
                  <a:alpha val="2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9BE719-23BF-4495-8D44-9981DA1F10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7412" y="764704"/>
            <a:ext cx="6858000" cy="864096"/>
          </a:xfrm>
          <a:noFill/>
        </p:spPr>
        <p:txBody>
          <a:bodyPr lIns="0" anchor="t">
            <a:normAutofit/>
          </a:bodyPr>
          <a:lstStyle>
            <a:lvl1pPr algn="l">
              <a:defRPr sz="3300" spc="-113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 err="1"/>
              <a:t>메인제목</a:t>
            </a:r>
            <a:endParaRPr lang="ko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EE34957-E293-4918-8179-72C68BC00C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413" y="1654882"/>
            <a:ext cx="6858000" cy="477975"/>
          </a:xfrm>
          <a:noFill/>
        </p:spPr>
        <p:txBody>
          <a:bodyPr vert="horz" lIns="0" tIns="45720" rIns="91440" bIns="45720" rtlCol="0" anchor="t">
            <a:noAutofit/>
          </a:bodyPr>
          <a:lstStyle>
            <a:lvl1pPr>
              <a:defRPr lang="ko-KR" altLang="en-US" sz="2100" spc="-113" dirty="0">
                <a:solidFill>
                  <a:schemeClr val="bg1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ko-KR" altLang="en-US" dirty="0"/>
              <a:t>부제목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613B20-0EE5-4E1D-A03C-C27B4133B720}"/>
              </a:ext>
            </a:extLst>
          </p:cNvPr>
          <p:cNvSpPr/>
          <p:nvPr/>
        </p:nvSpPr>
        <p:spPr>
          <a:xfrm>
            <a:off x="-18509" y="4293096"/>
            <a:ext cx="9181020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텍스트 개체 틀 17">
            <a:extLst>
              <a:ext uri="{FF2B5EF4-FFF2-40B4-BE49-F238E27FC236}">
                <a16:creationId xmlns:a16="http://schemas.microsoft.com/office/drawing/2014/main" id="{A98C2736-8808-432C-A6BD-FC3EC56852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65935" y="5213726"/>
            <a:ext cx="5090515" cy="477975"/>
          </a:xfrm>
        </p:spPr>
        <p:txBody>
          <a:bodyPr vert="horz" lIns="0" tIns="45720" rIns="91440" bIns="45720" rtlCol="0" anchor="t">
            <a:noAutofit/>
          </a:bodyPr>
          <a:lstStyle>
            <a:lvl1pPr algn="r">
              <a:defRPr lang="ko-KR" altLang="en-US" sz="1500" spc="-113" dirty="0">
                <a:latin typeface="Noto Sans KR Regular" panose="020B0500000000000000" pitchFamily="34" charset="-127"/>
                <a:ea typeface="Noto Sans KR Regular" panose="020B0500000000000000" pitchFamily="34" charset="-127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ko-KR" altLang="en-US" dirty="0"/>
              <a:t>직함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184E8E-3C75-4ADE-ACBD-89F4587307E0}"/>
              </a:ext>
            </a:extLst>
          </p:cNvPr>
          <p:cNvSpPr/>
          <p:nvPr/>
        </p:nvSpPr>
        <p:spPr>
          <a:xfrm>
            <a:off x="487412" y="558923"/>
            <a:ext cx="1620180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769FE32-1A3F-4FFD-B89C-AF2BE5656617}"/>
              </a:ext>
            </a:extLst>
          </p:cNvPr>
          <p:cNvGrpSpPr/>
          <p:nvPr/>
        </p:nvGrpSpPr>
        <p:grpSpPr>
          <a:xfrm>
            <a:off x="228600" y="5301209"/>
            <a:ext cx="1089731" cy="1083595"/>
            <a:chOff x="340544" y="4873328"/>
            <a:chExt cx="1651000" cy="1434976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C952422-EBE4-44F4-AE85-08C27CAA8CD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0544" y="4873328"/>
              <a:ext cx="1434975" cy="1434976"/>
            </a:xfrm>
            <a:prstGeom prst="rect">
              <a:avLst/>
            </a:prstGeom>
          </p:spPr>
        </p:pic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C57C52E-0175-4E94-948E-DC90B7B534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91544" y="5087076"/>
              <a:ext cx="0" cy="1007478"/>
            </a:xfrm>
            <a:prstGeom prst="line">
              <a:avLst/>
            </a:prstGeom>
            <a:ln w="25400">
              <a:solidFill>
                <a:srgbClr val="072A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텍스트 개체 틀 17">
            <a:extLst>
              <a:ext uri="{FF2B5EF4-FFF2-40B4-BE49-F238E27FC236}">
                <a16:creationId xmlns:a16="http://schemas.microsoft.com/office/drawing/2014/main" id="{6FC04201-605D-4D50-A123-F5E27B6353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8521" y="4696082"/>
            <a:ext cx="3677928" cy="477975"/>
          </a:xfrm>
        </p:spPr>
        <p:txBody>
          <a:bodyPr vert="horz" lIns="0" tIns="45720" rIns="91440" bIns="45720" rtlCol="0" anchor="t">
            <a:normAutofit/>
          </a:bodyPr>
          <a:lstStyle>
            <a:lvl1pPr algn="r">
              <a:defRPr lang="ko-KR" altLang="en-US" dirty="0">
                <a:latin typeface="Noto Sans KR Regular" panose="020B0500000000000000" pitchFamily="34" charset="-127"/>
                <a:ea typeface="Noto Sans KR Regular" panose="020B0500000000000000" pitchFamily="34" charset="-127"/>
                <a:cs typeface="+mj-cs"/>
              </a:defRPr>
            </a:lvl1pPr>
          </a:lstStyle>
          <a:p>
            <a:pPr marL="0" lvl="0" algn="r">
              <a:spcBef>
                <a:spcPct val="0"/>
              </a:spcBef>
              <a:buNone/>
            </a:pPr>
            <a:r>
              <a:rPr lang="ko-KR" altLang="en-US" dirty="0"/>
              <a:t>이름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5"/>
          <a:stretch/>
        </p:blipFill>
        <p:spPr>
          <a:xfrm>
            <a:off x="1537762" y="5430441"/>
            <a:ext cx="1357838" cy="8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765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F836DB01-A671-4B8D-8557-AA1B74E8AC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510" y="-171400"/>
            <a:ext cx="9181020" cy="704081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958A57-2825-47A5-9714-F7DDE98633E9}"/>
              </a:ext>
            </a:extLst>
          </p:cNvPr>
          <p:cNvSpPr/>
          <p:nvPr/>
        </p:nvSpPr>
        <p:spPr>
          <a:xfrm>
            <a:off x="-12558" y="-171401"/>
            <a:ext cx="9169115" cy="7029401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사각형: 둥근 한쪽 모서리 4">
            <a:extLst>
              <a:ext uri="{FF2B5EF4-FFF2-40B4-BE49-F238E27FC236}">
                <a16:creationId xmlns:a16="http://schemas.microsoft.com/office/drawing/2014/main" id="{B8F7F016-4544-4A20-A055-28D1E234AC34}"/>
              </a:ext>
            </a:extLst>
          </p:cNvPr>
          <p:cNvSpPr/>
          <p:nvPr/>
        </p:nvSpPr>
        <p:spPr>
          <a:xfrm>
            <a:off x="-18511" y="-27384"/>
            <a:ext cx="9073009" cy="6896799"/>
          </a:xfrm>
          <a:prstGeom prst="round1Rect">
            <a:avLst>
              <a:gd name="adj" fmla="val 9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2BF44D-09B4-40FB-84D5-64F426FC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94" y="167865"/>
            <a:ext cx="8275207" cy="812865"/>
          </a:xfrm>
        </p:spPr>
        <p:txBody>
          <a:bodyPr>
            <a:normAutofit/>
          </a:bodyPr>
          <a:lstStyle>
            <a:lvl1pPr>
              <a:defRPr sz="3200"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F7246-F0EC-4EE6-9E70-277B0CBED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294" y="1057750"/>
            <a:ext cx="8275207" cy="48589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20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8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8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4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4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EA8FD-4B4B-42DD-946F-9665BA41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fld id="{52F43CC4-A25D-4598-A649-B48D77B2B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5E7529C-9835-4872-B8DD-A36FFB4CA1A4}"/>
              </a:ext>
            </a:extLst>
          </p:cNvPr>
          <p:cNvCxnSpPr/>
          <p:nvPr/>
        </p:nvCxnSpPr>
        <p:spPr>
          <a:xfrm flipH="1">
            <a:off x="427500" y="6214513"/>
            <a:ext cx="8289000" cy="0"/>
          </a:xfrm>
          <a:prstGeom prst="line">
            <a:avLst/>
          </a:prstGeom>
          <a:ln w="25400">
            <a:solidFill>
              <a:srgbClr val="072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75A7024-1CE0-4F1E-8179-17E55D45C3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718" y="6276747"/>
            <a:ext cx="492874" cy="51315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D2AC8D-C80A-41CA-81E3-6B626C8633C6}"/>
              </a:ext>
            </a:extLst>
          </p:cNvPr>
          <p:cNvCxnSpPr/>
          <p:nvPr/>
        </p:nvCxnSpPr>
        <p:spPr>
          <a:xfrm flipH="1">
            <a:off x="427500" y="908720"/>
            <a:ext cx="82890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9"/>
          <a:stretch/>
        </p:blipFill>
        <p:spPr>
          <a:xfrm>
            <a:off x="7956376" y="6323961"/>
            <a:ext cx="760124" cy="4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311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F836DB01-A671-4B8D-8557-AA1B74E8AC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510" y="-171400"/>
            <a:ext cx="9181020" cy="704081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958A57-2825-47A5-9714-F7DDE98633E9}"/>
              </a:ext>
            </a:extLst>
          </p:cNvPr>
          <p:cNvSpPr/>
          <p:nvPr/>
        </p:nvSpPr>
        <p:spPr>
          <a:xfrm>
            <a:off x="-12558" y="-171401"/>
            <a:ext cx="9169115" cy="7029401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사각형: 둥근 한쪽 모서리 4">
            <a:extLst>
              <a:ext uri="{FF2B5EF4-FFF2-40B4-BE49-F238E27FC236}">
                <a16:creationId xmlns:a16="http://schemas.microsoft.com/office/drawing/2014/main" id="{B8F7F016-4544-4A20-A055-28D1E234AC34}"/>
              </a:ext>
            </a:extLst>
          </p:cNvPr>
          <p:cNvSpPr/>
          <p:nvPr/>
        </p:nvSpPr>
        <p:spPr>
          <a:xfrm>
            <a:off x="-18511" y="-27384"/>
            <a:ext cx="9073009" cy="6896799"/>
          </a:xfrm>
          <a:prstGeom prst="round1Rect">
            <a:avLst>
              <a:gd name="adj" fmla="val 9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2BF44D-09B4-40FB-84D5-64F426FC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94" y="28829"/>
            <a:ext cx="8275207" cy="449595"/>
          </a:xfrm>
        </p:spPr>
        <p:txBody>
          <a:bodyPr>
            <a:noAutofit/>
          </a:bodyPr>
          <a:lstStyle>
            <a:lvl1pPr>
              <a:defRPr sz="2600"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F7246-F0EC-4EE6-9E70-277B0CBED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294" y="1057750"/>
            <a:ext cx="8275207" cy="48589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20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8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8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4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400"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EA8FD-4B4B-42DD-946F-9665BA41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43CC4-A25D-4598-A649-B48D77B2B48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5E7529C-9835-4872-B8DD-A36FFB4CA1A4}"/>
              </a:ext>
            </a:extLst>
          </p:cNvPr>
          <p:cNvCxnSpPr/>
          <p:nvPr/>
        </p:nvCxnSpPr>
        <p:spPr>
          <a:xfrm flipH="1">
            <a:off x="427500" y="6214513"/>
            <a:ext cx="8289000" cy="0"/>
          </a:xfrm>
          <a:prstGeom prst="line">
            <a:avLst/>
          </a:prstGeom>
          <a:ln w="25400">
            <a:solidFill>
              <a:srgbClr val="072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75A7024-1CE0-4F1E-8179-17E55D45C3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718" y="6276747"/>
            <a:ext cx="384863" cy="51315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D2AC8D-C80A-41CA-81E3-6B626C8633C6}"/>
              </a:ext>
            </a:extLst>
          </p:cNvPr>
          <p:cNvCxnSpPr/>
          <p:nvPr/>
        </p:nvCxnSpPr>
        <p:spPr>
          <a:xfrm flipH="1">
            <a:off x="427500" y="908720"/>
            <a:ext cx="82890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9"/>
          <a:stretch/>
        </p:blipFill>
        <p:spPr>
          <a:xfrm>
            <a:off x="8082390" y="6323961"/>
            <a:ext cx="634110" cy="437168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512AC9A-B993-4DE2-B197-055F64905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869" y="472015"/>
            <a:ext cx="8210087" cy="416027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258210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129034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07911"/>
            <a:ext cx="9144000" cy="574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F0000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Logos are allowed on this page only!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242124"/>
            <a:ext cx="9144000" cy="1590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" y="1786489"/>
            <a:ext cx="9143999" cy="17920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3562"/>
              </a:solidFill>
              <a:latin typeface="Arial" pitchFamily="34" charset="0"/>
              <a:ea typeface="굴림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EE35D-788F-4109-B3D6-1B349FAC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3" y="43405"/>
            <a:ext cx="1287598" cy="134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135B2F-2301-4C75-A7FC-BC7D3131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0" b="93952" l="7890" r="92505">
                        <a14:foregroundMark x1="34122" y1="9073" x2="34122" y2="9073"/>
                        <a14:foregroundMark x1="50888" y1="7460" x2="50888" y2="7460"/>
                        <a14:foregroundMark x1="90533" y1="33468" x2="90533" y2="33468"/>
                        <a14:foregroundMark x1="92702" y1="51815" x2="92702" y2="51815"/>
                        <a14:foregroundMark x1="65680" y1="90726" x2="65680" y2="90726"/>
                        <a14:foregroundMark x1="51085" y1="93952" x2="51085" y2="93952"/>
                        <a14:foregroundMark x1="7890" y1="50806" x2="7890" y2="5080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21" y="148916"/>
            <a:ext cx="764163" cy="836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5EDBC-A037-4961-8D5D-A81E489BA4C9}"/>
              </a:ext>
            </a:extLst>
          </p:cNvPr>
          <p:cNvSpPr txBox="1"/>
          <p:nvPr/>
        </p:nvSpPr>
        <p:spPr>
          <a:xfrm>
            <a:off x="63421" y="1039753"/>
            <a:ext cx="1604735" cy="29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1800" dirty="0">
                <a:latin typeface="Maiandra GD" panose="020E0502030308020204" pitchFamily="34" charset="0"/>
                <a:cs typeface="Aharoni" panose="020B0604020202020204" pitchFamily="2" charset="-79"/>
              </a:rPr>
              <a:t>SKKU IRIS Lab</a:t>
            </a:r>
            <a:endParaRPr lang="ko-KR" altLang="en-US" sz="1800" dirty="0">
              <a:latin typeface="Maiandra GD" panose="020E050203030802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A45C2-1DD3-42F9-A21E-D389B3BFF98A}"/>
              </a:ext>
            </a:extLst>
          </p:cNvPr>
          <p:cNvSpPr txBox="1"/>
          <p:nvPr/>
        </p:nvSpPr>
        <p:spPr>
          <a:xfrm>
            <a:off x="755576" y="235873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ntelligent </a:t>
            </a:r>
            <a:r>
              <a:rPr lang="en-US" altLang="ko-KR" sz="1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&amp;</a:t>
            </a:r>
            <a:b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esource-efficient</a:t>
            </a: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mage computing</a:t>
            </a:r>
            <a:endParaRPr lang="en-US" altLang="ko-KR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lnSpc>
                <a:spcPct val="60000"/>
              </a:lnSpc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en-US" altLang="ko-KR" sz="1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ystems lab</a:t>
            </a:r>
            <a:endParaRPr lang="ko-KR" altLang="en-US" sz="1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0358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50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E537FD33-1653-4BB3-B76B-7EC20BB6C38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574705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499" y="1355751"/>
            <a:ext cx="8471002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3000" b="0">
                <a:latin typeface="+mj-lt"/>
              </a:defRPr>
            </a:lvl1pPr>
            <a:lvl2pPr>
              <a:defRPr sz="2500" b="0">
                <a:latin typeface="+mj-lt"/>
              </a:defRPr>
            </a:lvl2pPr>
            <a:lvl3pPr marL="857250" indent="-171450">
              <a:buFont typeface="Calibri" panose="020F0502020204030204" pitchFamily="34" charset="0"/>
              <a:buChar char="◦"/>
              <a:defRPr sz="2000" b="0">
                <a:latin typeface="+mj-lt"/>
              </a:defRPr>
            </a:lvl3pPr>
            <a:lvl4pPr>
              <a:defRPr sz="2000" b="0"/>
            </a:lvl4pPr>
            <a:lvl5pPr>
              <a:defRPr sz="2000" b="0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/>
            </a:lvl6pPr>
            <a:lvl7pPr>
              <a:defRPr sz="2000" b="0"/>
            </a:lvl7pPr>
            <a:lvl8pPr>
              <a:defRPr sz="2000" b="0"/>
            </a:lvl8pPr>
            <a:lvl9pPr>
              <a:defRPr sz="2000" b="0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Content</a:t>
            </a:r>
          </a:p>
          <a:p>
            <a:pPr lvl="2"/>
            <a:r>
              <a:rPr lang="en-US" noProof="0" dirty="0"/>
              <a:t>Third Level Content</a:t>
            </a:r>
          </a:p>
          <a:p>
            <a:pPr lvl="3"/>
            <a:r>
              <a:rPr lang="en-US" noProof="0" dirty="0"/>
              <a:t>Fourth Level Content</a:t>
            </a:r>
          </a:p>
          <a:p>
            <a:pPr lvl="4"/>
            <a:r>
              <a:rPr lang="en-US" noProof="0" dirty="0"/>
              <a:t>Fifth Level Content</a:t>
            </a:r>
          </a:p>
          <a:p>
            <a:pPr marL="1885950" marR="0" lvl="5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Sixth Level Content</a:t>
            </a:r>
          </a:p>
          <a:p>
            <a:pPr lvl="6"/>
            <a:r>
              <a:rPr lang="en-US" noProof="0" dirty="0"/>
              <a:t>Seventh Level Content</a:t>
            </a:r>
          </a:p>
          <a:p>
            <a:pPr lvl="7"/>
            <a:r>
              <a:rPr lang="en-US" noProof="0" dirty="0"/>
              <a:t>Eight Level Content</a:t>
            </a:r>
          </a:p>
          <a:p>
            <a:pPr lvl="8"/>
            <a:r>
              <a:rPr lang="en-US" noProof="0" dirty="0"/>
              <a:t>Ninth Level 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sz="4000" b="1">
                <a:latin typeface="Corbel Light" panose="020B0303020204020204" pitchFamily="34" charset="0"/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A6254-369D-4246-892B-D864EFC9C330}"/>
              </a:ext>
            </a:extLst>
          </p:cNvPr>
          <p:cNvSpPr/>
          <p:nvPr/>
        </p:nvSpPr>
        <p:spPr>
          <a:xfrm>
            <a:off x="136187" y="6453335"/>
            <a:ext cx="979429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187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33650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endParaRPr lang="en-US" noProof="1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endParaRPr lang="en-US" noProof="1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349551" cy="36512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187" y="126792"/>
            <a:ext cx="8871626" cy="77053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752692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856F4-8772-7D48-B21B-15864B591443}" type="slidenum">
              <a:rPr lang="ko-KR" altLang="en-GB" smtClean="0"/>
              <a:pPr/>
              <a:t>‹#›</a:t>
            </a:fld>
            <a:r>
              <a:rPr lang="en-US" altLang="ko-KR" dirty="0"/>
              <a:t>/35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389768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7FD33-1653-4BB3-B76B-7EC20BB6C3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028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6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C0A82AD1-B333-4C51-B987-2D2B7436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A3890AC-C0FC-4F9C-9030-64F911131E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60FCB4-1B29-4DF7-BDEA-C67C67AEF5F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19420D3A-9C86-4226-A4A8-17CC9618AD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CB26D315-8C1A-4B40-B211-999ECC52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7478C36C-4360-4FAB-A05C-BF8D5B55CC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159EC4-CE9C-4339-9D29-9B0C19F5D13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89358B30-0B3B-43B2-BBE4-1229EDE33D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3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D9D53-0D32-451A-8A06-2F2CF7A1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A60E1-4E76-40BF-AE42-913DF2B1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629B1-F9BF-4171-8BEA-057F4877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528DD3-6EA1-4816-B600-6CA7B8D8E42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16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53400" y="6477000"/>
            <a:ext cx="88265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5079D-BA45-45BB-82C6-DB52C2C8A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4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737A7-63BE-4B0C-A751-4BD547678651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711E2A-F9F1-4720-8A2F-AA7EE128574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64A894-5AF6-4E14-AF80-A8A1902CDE2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0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4890" y="90488"/>
            <a:ext cx="72215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2" y="1295401"/>
            <a:ext cx="8537575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solidFill>
                <a:srgbClr val="003562"/>
              </a:solidFill>
              <a:latin typeface="Arial" pitchFamily="34" charset="0"/>
              <a:ea typeface="굴림" pitchFamily="34" charset="-127"/>
              <a:cs typeface="+mn-cs"/>
            </a:endParaRPr>
          </a:p>
        </p:txBody>
      </p:sp>
      <p:pic>
        <p:nvPicPr>
          <p:cNvPr id="1030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100014"/>
            <a:ext cx="1484312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1"/>
            <a:ext cx="933450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35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9pPr>
    </p:titleStyle>
    <p:bodyStyle>
      <a:lvl1pPr marL="257175" indent="-257175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 pitchFamily="2" charset="2"/>
        <a:buChar char="§"/>
        <a:defRPr sz="2100">
          <a:solidFill>
            <a:srgbClr val="002D62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20000"/>
        </a:spcBef>
        <a:spcAft>
          <a:spcPct val="0"/>
        </a:spcAft>
        <a:buClr>
          <a:srgbClr val="7AC142"/>
        </a:buClr>
        <a:buFont typeface="Wingdings" pitchFamily="2" charset="2"/>
        <a:buChar char="§"/>
        <a:defRPr sz="1800">
          <a:solidFill>
            <a:srgbClr val="6D7FA7"/>
          </a:solidFill>
          <a:latin typeface="+mn-lt"/>
        </a:defRPr>
      </a:lvl2pPr>
      <a:lvl3pPr marL="857250" indent="-171450" algn="l" rtl="0" eaLnBrk="1" fontAlgn="base" latinLnBrk="1" hangingPunct="1">
        <a:spcBef>
          <a:spcPct val="20000"/>
        </a:spcBef>
        <a:spcAft>
          <a:spcPct val="0"/>
        </a:spcAft>
        <a:buSzPct val="105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7AC142"/>
        </a:buClr>
        <a:buSzPct val="95000"/>
        <a:buFont typeface="Wingdings" pitchFamily="2" charset="2"/>
        <a:buChar char=""/>
        <a:defRPr sz="1500">
          <a:solidFill>
            <a:srgbClr val="6D7FA7"/>
          </a:solidFill>
          <a:latin typeface="+mn-lt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4890" y="90488"/>
            <a:ext cx="72215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2" y="1295401"/>
            <a:ext cx="8537575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477000"/>
            <a:ext cx="8826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50" b="0">
                <a:solidFill>
                  <a:srgbClr val="002D62"/>
                </a:solidFill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951E422-9116-4E00-9BBD-8B81DF14FB7F}" type="slidenum">
              <a:rPr lang="en-US">
                <a:cs typeface="+mn-cs"/>
              </a:rPr>
              <a:pPr>
                <a:defRPr/>
              </a:pPr>
              <a:t>‹#›</a:t>
            </a:fld>
            <a:endParaRPr lang="en-US" dirty="0">
              <a:cs typeface="+mn-cs"/>
            </a:endParaRPr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002D6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solidFill>
                <a:srgbClr val="003562"/>
              </a:solidFill>
              <a:latin typeface="Arial" pitchFamily="34" charset="0"/>
              <a:ea typeface="굴림" pitchFamily="34" charset="-127"/>
              <a:cs typeface="+mn-cs"/>
            </a:endParaRPr>
          </a:p>
        </p:txBody>
      </p:sp>
      <p:pic>
        <p:nvPicPr>
          <p:cNvPr id="1030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100014"/>
            <a:ext cx="1484312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1"/>
            <a:ext cx="933450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86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002D62"/>
          </a:solidFill>
          <a:latin typeface="Tahoma" pitchFamily="34" charset="0"/>
        </a:defRPr>
      </a:lvl9pPr>
    </p:titleStyle>
    <p:bodyStyle>
      <a:lvl1pPr marL="257175" indent="-257175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 pitchFamily="2" charset="2"/>
        <a:buChar char="§"/>
        <a:defRPr sz="2100">
          <a:solidFill>
            <a:srgbClr val="002D62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20000"/>
        </a:spcBef>
        <a:spcAft>
          <a:spcPct val="0"/>
        </a:spcAft>
        <a:buClr>
          <a:srgbClr val="7AC142"/>
        </a:buClr>
        <a:buFont typeface="Wingdings" pitchFamily="2" charset="2"/>
        <a:buChar char="§"/>
        <a:defRPr sz="1800">
          <a:solidFill>
            <a:srgbClr val="6D7FA7"/>
          </a:solidFill>
          <a:latin typeface="+mn-lt"/>
        </a:defRPr>
      </a:lvl2pPr>
      <a:lvl3pPr marL="857250" indent="-171450" algn="l" rtl="0" eaLnBrk="1" fontAlgn="base" latinLnBrk="1" hangingPunct="1">
        <a:spcBef>
          <a:spcPct val="20000"/>
        </a:spcBef>
        <a:spcAft>
          <a:spcPct val="0"/>
        </a:spcAft>
        <a:buSzPct val="105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7AC142"/>
        </a:buClr>
        <a:buSzPct val="95000"/>
        <a:buFont typeface="Wingdings" pitchFamily="2" charset="2"/>
        <a:buChar char=""/>
        <a:defRPr sz="1500">
          <a:solidFill>
            <a:srgbClr val="6D7FA7"/>
          </a:solidFill>
          <a:latin typeface="+mn-lt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lr>
          <a:srgbClr val="002D62"/>
        </a:buClr>
        <a:buSzPct val="80000"/>
        <a:buFont typeface="Wingdings" pitchFamily="2" charset="2"/>
        <a:buChar char=""/>
        <a:defRPr sz="1500">
          <a:solidFill>
            <a:srgbClr val="002D6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7E8873-110C-49A6-B3DE-E5CCF1E2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4F1811-BD63-4D2A-BC29-2245A8FFA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D805A-6783-4EF7-99FE-CE9429018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fld id="{52F43CC4-A25D-4598-A649-B48D77B2B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1F2A9B8-B3AD-40B0-A494-D34B92879022}"/>
              </a:ext>
            </a:extLst>
          </p:cNvPr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89519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4" r:id="rId4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oto Sans KR Regular" panose="020B0500000000000000" pitchFamily="34" charset="-127"/>
          <a:ea typeface="Noto Sans KR Regular" panose="020B0500000000000000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7536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737A7-63BE-4B0C-A751-4BD547678651}"/>
              </a:ext>
            </a:extLst>
          </p:cNvPr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711E2A-F9F1-4720-8A2F-AA7EE1285749}"/>
              </a:ext>
            </a:extLst>
          </p:cNvPr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64A894-5AF6-4E14-AF80-A8A1902CDE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B60EB4-4D31-4F7F-B611-78C575B4ED8F}"/>
              </a:ext>
            </a:extLst>
          </p:cNvPr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7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br>
              <a:rPr lang="en-US" sz="600" cap="small" dirty="0"/>
            </a:br>
            <a:r>
              <a:rPr lang="en-US" altLang="ko-KR" sz="3200" dirty="0"/>
              <a:t>Introduction to Data Structures</a:t>
            </a:r>
            <a:br>
              <a:rPr lang="en-US" altLang="ko-KR" sz="3200" dirty="0"/>
            </a:br>
            <a:endParaRPr lang="en-US" sz="3200" cap="small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8EE127-4597-4340-9682-4D7C8019D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413" y="1503225"/>
            <a:ext cx="6858000" cy="4779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HW 1 (Total 20 points)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C5A13EB-0EE1-4EEA-A412-3561BBAF0B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600" y="4876800"/>
            <a:ext cx="5090515" cy="47797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800" dirty="0"/>
              <a:t>Jong Hwan Ko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800" dirty="0"/>
              <a:t>jhko@skku.edu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9379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B30915-F50B-4D73-AD09-E6304188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Dynamic Array (6 points)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0D8BF57-B5A8-4CC2-A426-FD708EF6AB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Implement a dynamic array as in the code fragments 5.3 in the textbook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2. Doubling vs. incremental replacement</a:t>
            </a:r>
          </a:p>
          <a:p>
            <a:pPr lvl="1"/>
            <a:r>
              <a:rPr lang="en-US" altLang="ko-KR" dirty="0"/>
              <a:t>The original code implements the ‘doubling’ replacement strategy in the append() method</a:t>
            </a:r>
          </a:p>
          <a:p>
            <a:pPr lvl="1"/>
            <a:r>
              <a:rPr lang="en-US" altLang="ko-KR" dirty="0"/>
              <a:t>Add </a:t>
            </a:r>
            <a:r>
              <a:rPr lang="en-US" altLang="ko-KR" dirty="0" err="1"/>
              <a:t>append_incremental</a:t>
            </a:r>
            <a:r>
              <a:rPr lang="en-US" altLang="ko-KR" dirty="0"/>
              <a:t>() method with an input parameter c to implement the incremental replacement strategy with a constant c</a:t>
            </a:r>
          </a:p>
          <a:p>
            <a:pPr lvl="1"/>
            <a:r>
              <a:rPr lang="en-US" altLang="ko-KR" dirty="0"/>
              <a:t>Experimentally compare the runtime of append() and </a:t>
            </a:r>
            <a:r>
              <a:rPr lang="en-US" altLang="ko-KR" dirty="0" err="1"/>
              <a:t>append_incremental</a:t>
            </a:r>
            <a:r>
              <a:rPr lang="en-US" altLang="ko-KR" dirty="0"/>
              <a:t>() over a sequence of n calls, as in the code fragment 5.4 and Table 5.2</a:t>
            </a:r>
          </a:p>
        </p:txBody>
      </p:sp>
    </p:spTree>
    <p:extLst>
      <p:ext uri="{BB962C8B-B14F-4D97-AF65-F5344CB8AC3E}">
        <p14:creationId xmlns:p14="http://schemas.microsoft.com/office/powerpoint/2010/main" val="389060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B30915-F50B-4D73-AD09-E6304188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Dynamic Array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02EBBC-C311-4E1F-8A80-3751C0ABED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006146-D1E3-4F24-88C9-2C8D94B24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3960440" cy="57630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6CC119-7E05-4B3F-A1BE-F0A9C639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60848"/>
            <a:ext cx="4247456" cy="16217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57F171-BB94-4AF5-B51E-500C4429D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338916"/>
            <a:ext cx="4247456" cy="8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7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D5265AD-3858-4CFB-9AF5-BCB14472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Stack (6 points) 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B21CD0-728A-4554-8C3C-17FB17B1E3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1. Implement an array-based stack as in the </a:t>
            </a:r>
            <a:r>
              <a:rPr lang="en-US" altLang="ko-KR"/>
              <a:t>code fragments 6.1 and </a:t>
            </a:r>
            <a:r>
              <a:rPr lang="en-US" altLang="ko-KR" dirty="0"/>
              <a:t>6.2 in the textbook</a:t>
            </a:r>
          </a:p>
          <a:p>
            <a:endParaRPr lang="en-US" altLang="ko-KR" dirty="0"/>
          </a:p>
          <a:p>
            <a:r>
              <a:rPr lang="en-US" altLang="ko-KR" dirty="0"/>
              <a:t>2. Using this stack data structure, implement a program that determines whether the user’s string input is palindrome or not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61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D5265AD-3858-4CFB-9AF5-BCB14472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Stack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21E5-6417-420D-81EE-902A79D569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BF5DAF-A47D-44BE-BBB7-4BC30E862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111028"/>
            <a:ext cx="4176464" cy="562018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1F0CC90-D4AA-4342-9DE6-04A9DB572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32" y="1340768"/>
            <a:ext cx="4104456" cy="7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6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8BD8423-810A-476B-B60E-373FA2F6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Queue (8 points)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B679271-ACB7-4AC1-945A-763AECB64A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Implement an array-based double-ended queue with the abstract data type in chap. 6.3.1, based</a:t>
            </a:r>
            <a:r>
              <a:rPr lang="ko-KR" altLang="en-US" dirty="0"/>
              <a:t> </a:t>
            </a:r>
            <a:r>
              <a:rPr lang="en-US" altLang="ko-KR" dirty="0"/>
              <a:t>on the code fragments 6.6 and 6.7.</a:t>
            </a:r>
          </a:p>
          <a:p>
            <a:endParaRPr lang="en-US" altLang="ko-KR" dirty="0"/>
          </a:p>
          <a:p>
            <a:r>
              <a:rPr lang="en-US" altLang="ko-KR" dirty="0"/>
              <a:t>2. Implement the palindrome checker using this Deque data structure</a:t>
            </a:r>
          </a:p>
          <a:p>
            <a:endParaRPr lang="en-US" altLang="ko-KR" dirty="0"/>
          </a:p>
          <a:p>
            <a:r>
              <a:rPr lang="en-US" altLang="ko-KR" dirty="0"/>
              <a:t>3. Compare the asymptotic running time of the stack-based and Deque-based palindrome checker algorithms. </a:t>
            </a:r>
            <a:br>
              <a:rPr lang="en-US" altLang="ko-KR" dirty="0"/>
            </a:br>
            <a:r>
              <a:rPr lang="en-US" altLang="ko-KR" dirty="0"/>
              <a:t>Also perform some experiments to compare the actual running time of the two implementations for the various number of string size ‘n’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8BD8423-810A-476B-B60E-373FA2F6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Queue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C36601C-011E-4C52-AD8C-BB3505C8A4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0B9EC3-D68D-4C42-AAE6-D432D142B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76" y="985808"/>
            <a:ext cx="3973543" cy="5745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C0B814-1E95-4613-AA35-6A75472E8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736" y="1124744"/>
            <a:ext cx="3838053" cy="25922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39D9C1-B89E-434A-886B-D09B719D3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283" y="3796121"/>
            <a:ext cx="3586905" cy="296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71145"/>
      </p:ext>
    </p:extLst>
  </p:cSld>
  <p:clrMapOvr>
    <a:masterClrMapping/>
  </p:clrMapOvr>
</p:sld>
</file>

<file path=ppt/theme/theme1.xml><?xml version="1.0" encoding="utf-8"?>
<a:theme xmlns:a="http://schemas.openxmlformats.org/drawingml/2006/main" name="IRI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2.potx" id="{F71408FA-CFE3-4135-BEC9-C9D9926F21EF}" vid="{D9E78F53-9B86-4045-B801-9AB2FB641A5F}"/>
    </a:ext>
  </a:extLst>
</a:theme>
</file>

<file path=ppt/theme/theme2.xml><?xml version="1.0" encoding="utf-8"?>
<a:theme xmlns:a="http://schemas.openxmlformats.org/drawingml/2006/main" name="GR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C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3">
        <a:dk1>
          <a:srgbClr val="003562"/>
        </a:dk1>
        <a:lt1>
          <a:srgbClr val="FFFFFF"/>
        </a:lt1>
        <a:dk2>
          <a:srgbClr val="003562"/>
        </a:dk2>
        <a:lt2>
          <a:srgbClr val="6D7FA7"/>
        </a:lt2>
        <a:accent1>
          <a:srgbClr val="D2D8E4"/>
        </a:accent1>
        <a:accent2>
          <a:srgbClr val="7AC142"/>
        </a:accent2>
        <a:accent3>
          <a:srgbClr val="FFFFFF"/>
        </a:accent3>
        <a:accent4>
          <a:srgbClr val="002C53"/>
        </a:accent4>
        <a:accent5>
          <a:srgbClr val="E5E9EF"/>
        </a:accent5>
        <a:accent6>
          <a:srgbClr val="6EAF3B"/>
        </a:accent6>
        <a:hlink>
          <a:srgbClr val="0066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RIS_2.potx" id="{F71408FA-CFE3-4135-BEC9-C9D9926F21EF}" vid="{7F1033BF-AD64-4B14-AA86-F872DAE6F5B5}"/>
    </a:ext>
  </a:extLst>
</a:theme>
</file>

<file path=ppt/theme/theme3.xml><?xml version="1.0" encoding="utf-8"?>
<a:theme xmlns:a="http://schemas.openxmlformats.org/drawingml/2006/main" name="1_GR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C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C 13">
        <a:dk1>
          <a:srgbClr val="003562"/>
        </a:dk1>
        <a:lt1>
          <a:srgbClr val="FFFFFF"/>
        </a:lt1>
        <a:dk2>
          <a:srgbClr val="003562"/>
        </a:dk2>
        <a:lt2>
          <a:srgbClr val="6D7FA7"/>
        </a:lt2>
        <a:accent1>
          <a:srgbClr val="D2D8E4"/>
        </a:accent1>
        <a:accent2>
          <a:srgbClr val="7AC142"/>
        </a:accent2>
        <a:accent3>
          <a:srgbClr val="FFFFFF"/>
        </a:accent3>
        <a:accent4>
          <a:srgbClr val="002C53"/>
        </a:accent4>
        <a:accent5>
          <a:srgbClr val="E5E9EF"/>
        </a:accent5>
        <a:accent6>
          <a:srgbClr val="6EAF3B"/>
        </a:accent6>
        <a:hlink>
          <a:srgbClr val="0066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RIS_2.potx" id="{F71408FA-CFE3-4135-BEC9-C9D9926F21EF}" vid="{49A5CA7A-E09B-4FB3-9210-21DDBF5235FB}"/>
    </a:ext>
  </a:extLst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new_2.potx" id="{4838A723-4D50-4D70-9FFC-E99BAFEC6F2C}" vid="{90A7BE01-07E2-4868-8A18-30395609AB94}"/>
    </a:ext>
  </a:extLst>
</a:theme>
</file>

<file path=ppt/theme/theme5.xml><?xml version="1.0" encoding="utf-8"?>
<a:theme xmlns:a="http://schemas.openxmlformats.org/drawingml/2006/main" name="1_IRI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IS_2.potx" id="{F71408FA-CFE3-4135-BEC9-C9D9926F21EF}" vid="{D9E78F53-9B86-4045-B801-9AB2FB641A5F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IRIS_2</Template>
  <TotalTime>3161</TotalTime>
  <Words>256</Words>
  <Application>Microsoft Office PowerPoint</Application>
  <PresentationFormat>화면 슬라이드 쇼(4:3)</PresentationFormat>
  <Paragraphs>24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7</vt:i4>
      </vt:variant>
    </vt:vector>
  </HeadingPairs>
  <TitlesOfParts>
    <vt:vector size="26" baseType="lpstr">
      <vt:lpstr>Arial</vt:lpstr>
      <vt:lpstr>Arial Narrow</vt:lpstr>
      <vt:lpstr>Browallia New</vt:lpstr>
      <vt:lpstr>Calibri</vt:lpstr>
      <vt:lpstr>Calibri Light</vt:lpstr>
      <vt:lpstr>Corbel Light</vt:lpstr>
      <vt:lpstr>Courier New</vt:lpstr>
      <vt:lpstr>Maiandra GD</vt:lpstr>
      <vt:lpstr>Noto Sans KR Medium</vt:lpstr>
      <vt:lpstr>Noto Sans KR Regular</vt:lpstr>
      <vt:lpstr>Tahoma</vt:lpstr>
      <vt:lpstr>Times New Roman</vt:lpstr>
      <vt:lpstr>Wingdings</vt:lpstr>
      <vt:lpstr>맑은 고딕</vt:lpstr>
      <vt:lpstr>IRIS</vt:lpstr>
      <vt:lpstr>GRC</vt:lpstr>
      <vt:lpstr>1_GRC</vt:lpstr>
      <vt:lpstr>5_Office 테마</vt:lpstr>
      <vt:lpstr>1_IRIS</vt:lpstr>
      <vt:lpstr> Introduction to Data Structures </vt:lpstr>
      <vt:lpstr>1. Dynamic Array (6 points)</vt:lpstr>
      <vt:lpstr>1. Dynamic Array</vt:lpstr>
      <vt:lpstr>2. Stack (6 points) </vt:lpstr>
      <vt:lpstr>2. Stack </vt:lpstr>
      <vt:lpstr>3. Queue (8 points)</vt:lpstr>
      <vt:lpstr>3. Queue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고종환</cp:lastModifiedBy>
  <cp:revision>278</cp:revision>
  <dcterms:created xsi:type="dcterms:W3CDTF">2002-01-21T02:22:10Z</dcterms:created>
  <dcterms:modified xsi:type="dcterms:W3CDTF">2020-09-20T14:51:33Z</dcterms:modified>
</cp:coreProperties>
</file>