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9"/>
  </p:notesMasterIdLst>
  <p:sldIdLst>
    <p:sldId id="257" r:id="rId2"/>
    <p:sldId id="322" r:id="rId3"/>
    <p:sldId id="324" r:id="rId4"/>
    <p:sldId id="325" r:id="rId5"/>
    <p:sldId id="326" r:id="rId6"/>
    <p:sldId id="321" r:id="rId7"/>
    <p:sldId id="30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kanta narayanasetti" initials="mn" lastIdx="1" clrIdx="0">
    <p:extLst>
      <p:ext uri="{19B8F6BF-5375-455C-9EA6-DF929625EA0E}">
        <p15:presenceInfo xmlns:p15="http://schemas.microsoft.com/office/powerpoint/2012/main" userId="8c2c5871d9ba5f41" providerId="Windows Live"/>
      </p:ext>
    </p:extLst>
  </p:cmAuthor>
  <p:cmAuthor id="2" name="Sharan" initials="S" lastIdx="1" clrIdx="1">
    <p:extLst>
      <p:ext uri="{19B8F6BF-5375-455C-9EA6-DF929625EA0E}">
        <p15:presenceInfo xmlns:p15="http://schemas.microsoft.com/office/powerpoint/2012/main" userId="c92b91b38a6a06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p:cViewPr varScale="1">
        <p:scale>
          <a:sx n="81" d="100"/>
          <a:sy n="81" d="100"/>
        </p:scale>
        <p:origin x="163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userId="8782140cd286b464" providerId="LiveId" clId="{94AED414-657F-4425-9E59-57725E1A697E}"/>
    <pc:docChg chg="undo custSel modSld">
      <pc:chgData name="SAI" userId="8782140cd286b464" providerId="LiveId" clId="{94AED414-657F-4425-9E59-57725E1A697E}" dt="2023-07-10T15:06:16.520" v="101" actId="255"/>
      <pc:docMkLst>
        <pc:docMk/>
      </pc:docMkLst>
      <pc:sldChg chg="modSp mod">
        <pc:chgData name="SAI" userId="8782140cd286b464" providerId="LiveId" clId="{94AED414-657F-4425-9E59-57725E1A697E}" dt="2023-07-10T15:06:16.520" v="101" actId="255"/>
        <pc:sldMkLst>
          <pc:docMk/>
          <pc:sldMk cId="0" sldId="257"/>
        </pc:sldMkLst>
        <pc:spChg chg="mod">
          <ac:chgData name="SAI" userId="8782140cd286b464" providerId="LiveId" clId="{94AED414-657F-4425-9E59-57725E1A697E}" dt="2023-07-10T15:06:16.520" v="101" actId="255"/>
          <ac:spMkLst>
            <pc:docMk/>
            <pc:sldMk cId="0"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03849-2141-4FA3-A08E-CBC6A2384CC8}" type="datetimeFigureOut">
              <a:rPr lang="en-US" smtClean="0"/>
              <a:pPr/>
              <a:t>7/10/2023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53A53-081B-4754-8549-D5D4A322ACE6}" type="slidenum">
              <a:rPr lang="en-US" smtClean="0"/>
              <a:pPr/>
              <a:t>‹#›</a:t>
            </a:fld>
            <a:endParaRPr lang="en-US"/>
          </a:p>
        </p:txBody>
      </p:sp>
    </p:spTree>
    <p:extLst>
      <p:ext uri="{BB962C8B-B14F-4D97-AF65-F5344CB8AC3E}">
        <p14:creationId xmlns:p14="http://schemas.microsoft.com/office/powerpoint/2010/main" val="312489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7/10/2023</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01485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68260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0421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67925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24292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6"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7" cstate="print"/>
          <a:srcRect t="19157" b="25415"/>
          <a:stretch>
            <a:fillRect/>
          </a:stretch>
        </p:blipFill>
        <p:spPr bwMode="auto">
          <a:xfrm>
            <a:off x="0" y="0"/>
            <a:ext cx="9145588" cy="688975"/>
          </a:xfrm>
          <a:prstGeom prst="rect">
            <a:avLst/>
          </a:prstGeom>
          <a:noFill/>
          <a:ln w="9525">
            <a:noFill/>
            <a:miter lim="800000"/>
            <a:headEnd/>
            <a:tailEnd/>
          </a:ln>
        </p:spPr>
      </p:pic>
      <p:pic>
        <p:nvPicPr>
          <p:cNvPr id="1031" name="Picture 16"/>
          <p:cNvPicPr>
            <a:picLocks noChangeAspect="1" noChangeArrowheads="1"/>
          </p:cNvPicPr>
          <p:nvPr/>
        </p:nvPicPr>
        <p:blipFill>
          <a:blip r:embed="rId8"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5887" y="3594346"/>
            <a:ext cx="6180074"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mn-lt"/>
              </a:rPr>
              <a:t>GMR Institute of Technology</a:t>
            </a:r>
            <a:r>
              <a:rPr lang="en-US" sz="1800" b="0" dirty="0">
                <a:solidFill>
                  <a:schemeClr val="bg1"/>
                </a:solidFill>
                <a:latin typeface="Verdana" pitchFamily="34" charset="0"/>
              </a:rPr>
              <a:t> </a:t>
            </a:r>
          </a:p>
        </p:txBody>
      </p:sp>
    </p:spTree>
    <p:extLst>
      <p:ext uri="{BB962C8B-B14F-4D97-AF65-F5344CB8AC3E}">
        <p14:creationId xmlns:p14="http://schemas.microsoft.com/office/powerpoint/2010/main" val="108401890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bg1"/>
                </a:solidFill>
                <a:latin typeface="Calibri" pitchFamily="34" charset="0"/>
                <a:ea typeface="+mn-ea"/>
                <a:cs typeface="Calibri" pitchFamily="34" charset="0"/>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fld id="{D01474FF-C8D4-4993-B339-BE6B55D0AC10}" type="datetime5">
              <a:rPr lang="en-US" smtClean="0"/>
              <a:pPr>
                <a:defRPr/>
              </a:pPr>
              <a:t>10-Jul-23</a:t>
            </a:fld>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10-Jul-23</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10-Jul-23</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1" y="-73595"/>
            <a:ext cx="9143999" cy="7005190"/>
          </a:xfrm>
          <a:prstGeom prst="rect">
            <a:avLst/>
          </a:prstGeom>
          <a:noFill/>
          <a:ln w="9525">
            <a:noFill/>
            <a:miter lim="800000"/>
            <a:headEnd/>
            <a:tailEnd/>
          </a:ln>
        </p:spPr>
      </p:pic>
      <p:sp>
        <p:nvSpPr>
          <p:cNvPr id="5129" name="Text Box 5"/>
          <p:cNvSpPr txBox="1">
            <a:spLocks noChangeArrowheads="1"/>
          </p:cNvSpPr>
          <p:nvPr/>
        </p:nvSpPr>
        <p:spPr bwMode="auto">
          <a:xfrm>
            <a:off x="129199" y="-2813"/>
            <a:ext cx="6926694" cy="70275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2800" dirty="0">
                <a:solidFill>
                  <a:schemeClr val="bg1"/>
                </a:solidFill>
                <a:latin typeface="Arial"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03200" y="6122193"/>
            <a:ext cx="1654175" cy="576263"/>
          </a:xfrm>
          <a:prstGeom prst="rect">
            <a:avLst/>
          </a:prstGeom>
          <a:noFill/>
          <a:ln w="9525">
            <a:noFill/>
            <a:miter lim="800000"/>
            <a:headEnd/>
            <a:tailEnd/>
          </a:ln>
        </p:spPr>
      </p:pic>
      <p:sp>
        <p:nvSpPr>
          <p:cNvPr id="3" name="Rectangle 2"/>
          <p:cNvSpPr/>
          <p:nvPr/>
        </p:nvSpPr>
        <p:spPr>
          <a:xfrm>
            <a:off x="228600" y="990600"/>
            <a:ext cx="8492412" cy="6124754"/>
          </a:xfrm>
          <a:prstGeom prst="rect">
            <a:avLst/>
          </a:prstGeom>
        </p:spPr>
        <p:txBody>
          <a:bodyPr wrap="square">
            <a:spAutoFit/>
          </a:bodyPr>
          <a:lstStyle/>
          <a:p>
            <a:pPr algn="ctr" eaLnBrk="0" hangingPunct="0"/>
            <a:r>
              <a:rPr lang="en-US" sz="3600" b="1" dirty="0">
                <a:solidFill>
                  <a:schemeClr val="accent3"/>
                </a:solidFill>
                <a:latin typeface="Cambria" pitchFamily="18" charset="0"/>
                <a:cs typeface="Arial" pitchFamily="34" charset="0"/>
              </a:rPr>
              <a:t>DEPARTMENT OF ECE</a:t>
            </a:r>
          </a:p>
          <a:p>
            <a:pPr algn="ctr" eaLnBrk="0" hangingPunct="0"/>
            <a:endParaRPr lang="en-US" sz="3600" b="1" dirty="0">
              <a:solidFill>
                <a:schemeClr val="bg1"/>
              </a:solidFill>
              <a:latin typeface="Cambria" pitchFamily="18" charset="0"/>
              <a:cs typeface="Arial" pitchFamily="34" charset="0"/>
            </a:endParaRPr>
          </a:p>
          <a:p>
            <a:pPr algn="ctr" eaLnBrk="0" hangingPunct="0"/>
            <a:endParaRPr lang="en-IN" sz="2800" dirty="0">
              <a:solidFill>
                <a:schemeClr val="bg1"/>
              </a:solidFill>
              <a:latin typeface="Times New Roman" panose="02020603050405020304" pitchFamily="18" charset="0"/>
              <a:cs typeface="Times New Roman" panose="02020603050405020304" pitchFamily="18" charset="0"/>
            </a:endParaRPr>
          </a:p>
          <a:p>
            <a:pPr algn="ctr" eaLnBrk="0" hangingPunct="0"/>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a:p>
            <a:pPr algn="ctr" eaLnBrk="0" hangingPunct="0"/>
            <a:r>
              <a:rPr lang="en-IN" sz="2400" b="1" dirty="0">
                <a:solidFill>
                  <a:schemeClr val="bg1">
                    <a:lumMod val="95000"/>
                  </a:schemeClr>
                </a:solidFill>
                <a:latin typeface="Times New Roman" panose="02020603050405020304" pitchFamily="18" charset="0"/>
                <a:cs typeface="Times New Roman" panose="02020603050405020304" pitchFamily="18" charset="0"/>
              </a:rPr>
              <a:t>Early Prediction of Chronic Diseases with Machine Learning</a:t>
            </a:r>
            <a:endParaRPr lang="en-US" sz="2400" b="1" dirty="0">
              <a:solidFill>
                <a:schemeClr val="bg1">
                  <a:lumMod val="95000"/>
                </a:schemeClr>
              </a:solidFill>
              <a:latin typeface="Times New Roman" panose="02020603050405020304" pitchFamily="18" charset="0"/>
              <a:cs typeface="Times New Roman" panose="02020603050405020304" pitchFamily="18" charset="0"/>
            </a:endParaRPr>
          </a:p>
          <a:p>
            <a:pPr algn="ctr" eaLnBrk="0" hangingPunct="0"/>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a:p>
            <a:pPr algn="ctr" eaLnBrk="0" hangingPunct="0"/>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a:p>
            <a:pPr algn="ctr" eaLnBrk="0" hangingPunct="0"/>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a:p>
            <a:pPr algn="ctr" eaLnBrk="0" hangingPunct="0"/>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a:p>
            <a:pPr algn="ctr" eaLnBrk="0" hangingPunct="0"/>
            <a:endParaRPr lang="en-US" sz="2000" b="1" dirty="0">
              <a:solidFill>
                <a:schemeClr val="bg1">
                  <a:lumMod val="95000"/>
                </a:schemeClr>
              </a:solidFill>
              <a:latin typeface="Times New Roman" panose="02020603050405020304" pitchFamily="18" charset="0"/>
              <a:cs typeface="Times New Roman" panose="02020603050405020304" pitchFamily="18" charset="0"/>
            </a:endParaRPr>
          </a:p>
          <a:p>
            <a:pPr algn="ctr" eaLnBrk="0" hangingPunct="0"/>
            <a:r>
              <a:rPr lang="en-US" sz="3200" b="1" dirty="0">
                <a:solidFill>
                  <a:schemeClr val="bg1"/>
                </a:solidFill>
                <a:cs typeface="Times New Roman" panose="02020603050405020304" pitchFamily="18" charset="0"/>
              </a:rPr>
              <a:t>                                              </a:t>
            </a:r>
          </a:p>
          <a:p>
            <a:pPr algn="ctr" eaLnBrk="0" hangingPunct="0"/>
            <a:r>
              <a:rPr lang="en-US" sz="3200" b="1" dirty="0">
                <a:solidFill>
                  <a:schemeClr val="bg1"/>
                </a:solidFill>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Under the Guidance of</a:t>
            </a:r>
          </a:p>
          <a:p>
            <a:pPr algn="ctr" eaLnBrk="0" hangingPunct="0"/>
            <a:r>
              <a:rPr lang="en-US" sz="2000" b="1" dirty="0">
                <a:solidFill>
                  <a:schemeClr val="bg1"/>
                </a:solidFill>
                <a:latin typeface="Times New Roman" panose="02020603050405020304" pitchFamily="18" charset="0"/>
                <a:cs typeface="Times New Roman" panose="02020603050405020304" pitchFamily="18" charset="0"/>
              </a:rPr>
              <a:t>		                                         </a:t>
            </a:r>
            <a:r>
              <a:rPr lang="en-IN" sz="2000" b="1" dirty="0" err="1">
                <a:solidFill>
                  <a:schemeClr val="bg1">
                    <a:lumMod val="95000"/>
                  </a:schemeClr>
                </a:solidFill>
                <a:latin typeface="Times New Roman" panose="02020603050405020304" pitchFamily="18" charset="0"/>
                <a:cs typeface="Times New Roman" panose="02020603050405020304" pitchFamily="18" charset="0"/>
              </a:rPr>
              <a:t>Dr.</a:t>
            </a:r>
            <a:r>
              <a:rPr lang="en-IN" sz="2000" b="1" dirty="0">
                <a:solidFill>
                  <a:schemeClr val="bg1">
                    <a:lumMod val="95000"/>
                  </a:schemeClr>
                </a:solidFill>
                <a:latin typeface="Times New Roman" panose="02020603050405020304" pitchFamily="18" charset="0"/>
                <a:cs typeface="Times New Roman" panose="02020603050405020304" pitchFamily="18" charset="0"/>
              </a:rPr>
              <a:t> T. Prabhakar </a:t>
            </a:r>
            <a:r>
              <a:rPr lang="en-US" sz="2000" b="1" dirty="0">
                <a:solidFill>
                  <a:schemeClr val="bg1"/>
                </a:solidFill>
                <a:latin typeface="Times New Roman" panose="02020603050405020304" pitchFamily="18" charset="0"/>
                <a:cs typeface="Times New Roman" panose="02020603050405020304" pitchFamily="18" charset="0"/>
              </a:rPr>
              <a:t>Sir                                                              </a:t>
            </a:r>
            <a:endParaRPr lang="en-US" sz="3200" b="1" dirty="0">
              <a:solidFill>
                <a:schemeClr val="bg1"/>
              </a:solidFill>
              <a:latin typeface="Times New Roman" panose="02020603050405020304" pitchFamily="18" charset="0"/>
              <a:cs typeface="Times New Roman" panose="02020603050405020304" pitchFamily="18" charset="0"/>
            </a:endParaRPr>
          </a:p>
          <a:p>
            <a:pPr algn="ctr" eaLnBrk="0" hangingPunct="0"/>
            <a:endParaRPr lang="en-US" sz="3200" b="1" dirty="0">
              <a:solidFill>
                <a:schemeClr val="bg1"/>
              </a:solidFill>
              <a:cs typeface="Times New Roman" panose="02020603050405020304" pitchFamily="18" charset="0"/>
            </a:endParaRPr>
          </a:p>
          <a:p>
            <a:pPr algn="ctr" eaLnBrk="0" hangingPunct="0"/>
            <a:endParaRPr lang="en-US" sz="3200" b="1" dirty="0">
              <a:solidFill>
                <a:schemeClr val="bg1"/>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3FA90-3B6B-329B-40C6-8B2D9AD70631}"/>
              </a:ext>
            </a:extLst>
          </p:cNvPr>
          <p:cNvSpPr>
            <a:spLocks noGrp="1"/>
          </p:cNvSpPr>
          <p:nvPr>
            <p:ph idx="1"/>
          </p:nvPr>
        </p:nvSpPr>
        <p:spPr>
          <a:xfrm>
            <a:off x="457200" y="762000"/>
            <a:ext cx="8229600" cy="5653088"/>
          </a:xfrm>
        </p:spPr>
        <p:txBody>
          <a:bodyPr/>
          <a:lstStyle/>
          <a:p>
            <a:pPr algn="just">
              <a:buNone/>
            </a:pPr>
            <a:r>
              <a:rPr lang="en-US" sz="1800" b="1" dirty="0">
                <a:latin typeface="Times New Roman" panose="02020603050405020304" pitchFamily="18" charset="0"/>
                <a:cs typeface="Times New Roman" pitchFamily="18" charset="0"/>
              </a:rPr>
              <a:t>[1] T. J. </a:t>
            </a:r>
            <a:r>
              <a:rPr lang="en-US" sz="1800" b="1" dirty="0" err="1">
                <a:latin typeface="Times New Roman" panose="02020603050405020304" pitchFamily="18" charset="0"/>
                <a:cs typeface="Times New Roman" pitchFamily="18" charset="0"/>
              </a:rPr>
              <a:t>Wroge</a:t>
            </a:r>
            <a:r>
              <a:rPr lang="en-US" sz="1800" b="1" dirty="0">
                <a:latin typeface="Times New Roman" panose="02020603050405020304" pitchFamily="18" charset="0"/>
                <a:cs typeface="Times New Roman" pitchFamily="18" charset="0"/>
              </a:rPr>
              <a:t>, Y. </a:t>
            </a:r>
            <a:r>
              <a:rPr lang="en-US" sz="1800" b="1" dirty="0" err="1">
                <a:latin typeface="Times New Roman" panose="02020603050405020304" pitchFamily="18" charset="0"/>
                <a:cs typeface="Times New Roman" pitchFamily="18" charset="0"/>
              </a:rPr>
              <a:t>Özkanca</a:t>
            </a:r>
            <a:r>
              <a:rPr lang="en-US" sz="1800" b="1" dirty="0">
                <a:latin typeface="Times New Roman" panose="02020603050405020304" pitchFamily="18" charset="0"/>
                <a:cs typeface="Times New Roman" pitchFamily="18" charset="0"/>
              </a:rPr>
              <a:t>, C. </a:t>
            </a:r>
            <a:r>
              <a:rPr lang="en-US" sz="1800" b="1" dirty="0" err="1">
                <a:latin typeface="Times New Roman" panose="02020603050405020304" pitchFamily="18" charset="0"/>
                <a:cs typeface="Times New Roman" pitchFamily="18" charset="0"/>
              </a:rPr>
              <a:t>Demiroglu</a:t>
            </a:r>
            <a:r>
              <a:rPr lang="en-US" sz="1800" b="1" dirty="0">
                <a:latin typeface="Times New Roman" panose="02020603050405020304" pitchFamily="18" charset="0"/>
                <a:cs typeface="Times New Roman" pitchFamily="18" charset="0"/>
              </a:rPr>
              <a:t>, D. Si, D. C. Atkins </a:t>
            </a:r>
            <a:r>
              <a:rPr lang="en-GB" sz="1800" b="1" dirty="0">
                <a:latin typeface="Times New Roman" panose="02020603050405020304" pitchFamily="18" charset="0"/>
                <a:cs typeface="Times New Roman" pitchFamily="18" charset="0"/>
              </a:rPr>
              <a:t>and </a:t>
            </a:r>
            <a:r>
              <a:rPr lang="en-US" sz="1800" b="1" dirty="0">
                <a:latin typeface="Times New Roman" panose="02020603050405020304" pitchFamily="18" charset="0"/>
                <a:cs typeface="Times New Roman" pitchFamily="18" charset="0"/>
              </a:rPr>
              <a:t>R. H. </a:t>
            </a:r>
            <a:r>
              <a:rPr lang="en-US" sz="1800" b="1" dirty="0" err="1">
                <a:latin typeface="Times New Roman" panose="02020603050405020304" pitchFamily="18" charset="0"/>
                <a:cs typeface="Times New Roman" pitchFamily="18" charset="0"/>
              </a:rPr>
              <a:t>Ghomi</a:t>
            </a:r>
            <a:r>
              <a:rPr lang="en-US" sz="1800" b="1" dirty="0">
                <a:latin typeface="Times New Roman" panose="02020603050405020304" pitchFamily="18" charset="0"/>
                <a:cs typeface="Times New Roman" pitchFamily="18" charset="0"/>
              </a:rPr>
              <a:t>, "Parkinson’s Disease Diagnosis Using Machine Learning and Voice", IEEE Signal Processing in Medicine and Biology Symposium (SPMB), pp. 1-7, 2018.</a:t>
            </a:r>
            <a:endParaRPr lang="en-GB" sz="1800" b="1" dirty="0">
              <a:latin typeface="Times New Roman" panose="02020603050405020304" pitchFamily="18" charset="0"/>
              <a:cs typeface="Times New Roman" pitchFamily="18" charset="0"/>
            </a:endParaRPr>
          </a:p>
          <a:p>
            <a:pPr algn="just"/>
            <a:r>
              <a:rPr lang="en-US" sz="1800" dirty="0">
                <a:latin typeface="Times New Roman" pitchFamily="18" charset="0"/>
                <a:cs typeface="Times New Roman" pitchFamily="18" charset="0"/>
              </a:rPr>
              <a:t>Biomarkers derived from human voice can offer in-sight into neurological disorders, such as Parkinson's disease (PD), because of their underlying cognitive and neuromuscular function. </a:t>
            </a:r>
          </a:p>
          <a:p>
            <a:pPr algn="just"/>
            <a:r>
              <a:rPr lang="en-US" sz="1800" dirty="0">
                <a:latin typeface="Times New Roman" pitchFamily="18" charset="0"/>
                <a:cs typeface="Times New Roman" pitchFamily="18" charset="0"/>
              </a:rPr>
              <a:t>PD is a progressive neurodegenerative disorder that affects about one million people in the United States, with approximately sixty thousand new clinical diagnoses made each year.</a:t>
            </a:r>
          </a:p>
          <a:p>
            <a:pPr algn="just"/>
            <a:r>
              <a:rPr lang="en-US" sz="1800" dirty="0">
                <a:latin typeface="Times New Roman" pitchFamily="18" charset="0"/>
                <a:cs typeface="Times New Roman" pitchFamily="18" charset="0"/>
              </a:rPr>
              <a:t>Historically, PD has been difficult to quantity and doctors have tended to focus on some symptoms while ignoring others, relying primarily on subjective rating scales. </a:t>
            </a:r>
          </a:p>
          <a:p>
            <a:pPr algn="just"/>
            <a:r>
              <a:rPr lang="en-US" sz="1800" dirty="0">
                <a:latin typeface="Times New Roman" pitchFamily="18" charset="0"/>
                <a:cs typeface="Times New Roman" pitchFamily="18" charset="0"/>
              </a:rPr>
              <a:t>Due to the decrease in motor control that is the hallmark of the disease, voice can be used as a means to detect and diagnose PD.</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itchFamily="18" charset="0"/>
                <a:cs typeface="Times New Roman" pitchFamily="18" charset="0"/>
              </a:rPr>
              <a:t>With advancements in technology and the prevalence of audio collecting devices in daily lives, reliable models that can translate this audio data into a diagnostic tool for healthcare professionals would potentially provide diagnoses that are cheaper and more accurate.</a:t>
            </a:r>
          </a:p>
          <a:p>
            <a:pPr marL="0" indent="0" algn="just">
              <a:buNone/>
            </a:pPr>
            <a:endParaRPr lang="en-US"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ABC4D9F-3153-96CF-6847-938A7B682F64}"/>
              </a:ext>
            </a:extLst>
          </p:cNvPr>
          <p:cNvSpPr>
            <a:spLocks noGrp="1"/>
          </p:cNvSpPr>
          <p:nvPr>
            <p:ph type="sldNum" sz="quarter" idx="12"/>
          </p:nvPr>
        </p:nvSpPr>
        <p:spPr/>
        <p:txBody>
          <a:bodyPr/>
          <a:lstStyle/>
          <a:p>
            <a:pPr>
              <a:defRPr/>
            </a:pPr>
            <a:fld id="{51EDAF45-A1ED-443F-B7DC-99AC8969684E}" type="slidenum">
              <a:rPr lang="en-US" smtClean="0"/>
              <a:pPr>
                <a:defRPr/>
              </a:pPr>
              <a:t>2</a:t>
            </a:fld>
            <a:endParaRPr lang="en-US" dirty="0"/>
          </a:p>
        </p:txBody>
      </p:sp>
    </p:spTree>
    <p:extLst>
      <p:ext uri="{BB962C8B-B14F-4D97-AF65-F5344CB8AC3E}">
        <p14:creationId xmlns:p14="http://schemas.microsoft.com/office/powerpoint/2010/main" val="195150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90A86-1306-A589-BA8E-AF366678802D}"/>
              </a:ext>
            </a:extLst>
          </p:cNvPr>
          <p:cNvSpPr>
            <a:spLocks noGrp="1"/>
          </p:cNvSpPr>
          <p:nvPr>
            <p:ph idx="1"/>
          </p:nvPr>
        </p:nvSpPr>
        <p:spPr>
          <a:xfrm>
            <a:off x="457200" y="685800"/>
            <a:ext cx="8229600" cy="5867400"/>
          </a:xfrm>
        </p:spPr>
        <p:txBody>
          <a:bodyPr/>
          <a:lstStyle/>
          <a:p>
            <a:pPr algn="just"/>
            <a:endParaRPr lang="en-US" sz="1800" dirty="0">
              <a:latin typeface="Times New Roman" pitchFamily="18" charset="0"/>
              <a:cs typeface="Times New Roman" pitchFamily="18" charset="0"/>
            </a:endParaRPr>
          </a:p>
          <a:p>
            <a:pPr algn="just"/>
            <a:r>
              <a:rPr lang="en-GB" sz="1800" dirty="0">
                <a:latin typeface="Times New Roman" pitchFamily="18" charset="0"/>
                <a:cs typeface="Times New Roman" pitchFamily="18" charset="0"/>
              </a:rPr>
              <a:t>This</a:t>
            </a:r>
            <a:r>
              <a:rPr lang="en-US" sz="1800" dirty="0">
                <a:latin typeface="Times New Roman" pitchFamily="18" charset="0"/>
                <a:cs typeface="Times New Roman" pitchFamily="18" charset="0"/>
              </a:rPr>
              <a:t> </a:t>
            </a:r>
            <a:r>
              <a:rPr lang="en-GB" sz="1800" dirty="0">
                <a:latin typeface="Times New Roman" pitchFamily="18" charset="0"/>
                <a:cs typeface="Times New Roman" pitchFamily="18" charset="0"/>
              </a:rPr>
              <a:t>provides</a:t>
            </a:r>
            <a:r>
              <a:rPr lang="en-US" sz="1800" dirty="0">
                <a:latin typeface="Times New Roman" pitchFamily="18" charset="0"/>
                <a:cs typeface="Times New Roman" pitchFamily="18" charset="0"/>
              </a:rPr>
              <a:t> evidence to validate this concept here using a voice dataset collected from people with and without PD.</a:t>
            </a:r>
          </a:p>
          <a:p>
            <a:pPr algn="just"/>
            <a:r>
              <a:rPr lang="en-US" sz="1800" dirty="0">
                <a:latin typeface="Times New Roman" pitchFamily="18" charset="0"/>
                <a:cs typeface="Times New Roman" pitchFamily="18" charset="0"/>
              </a:rPr>
              <a:t>This paper explores the effectiveness of using supervised classification algorithms.</a:t>
            </a:r>
          </a:p>
          <a:p>
            <a:pPr algn="just"/>
            <a:r>
              <a:rPr lang="en-US" sz="1800" dirty="0">
                <a:latin typeface="Times New Roman" pitchFamily="18" charset="0"/>
                <a:cs typeface="Times New Roman" pitchFamily="18" charset="0"/>
              </a:rPr>
              <a:t>For example, deep neural networks, to accurately diagnose individuals with the disease.</a:t>
            </a:r>
            <a:endParaRPr lang="en-GB" sz="1800" dirty="0">
              <a:latin typeface="Times New Roman" panose="02020603050405020304" pitchFamily="18" charset="0"/>
              <a:cs typeface="Times New Roman" pitchFamily="18" charset="0"/>
            </a:endParaRPr>
          </a:p>
          <a:p>
            <a:pPr algn="just"/>
            <a:r>
              <a:rPr lang="en-US" sz="1800" dirty="0">
                <a:latin typeface="Times New Roman" panose="02020603050405020304" pitchFamily="18" charset="0"/>
                <a:cs typeface="Times New Roman" pitchFamily="18" charset="0"/>
              </a:rPr>
              <a:t>Our peak accuracy of 85% provided by the machine learning models exceed the average clinical diagnosis accuracy of non-experts and average accuracy of movement disorder specialists with pathological post-mortem examination as ground truth.</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071B22-B6C7-3054-A5A6-272F46AE362D}"/>
              </a:ext>
            </a:extLst>
          </p:cNvPr>
          <p:cNvSpPr>
            <a:spLocks noGrp="1"/>
          </p:cNvSpPr>
          <p:nvPr>
            <p:ph type="sldNum" sz="quarter" idx="12"/>
          </p:nvPr>
        </p:nvSpPr>
        <p:spPr/>
        <p:txBody>
          <a:bodyPr/>
          <a:lstStyle/>
          <a:p>
            <a:pPr>
              <a:defRPr/>
            </a:pPr>
            <a:fld id="{51EDAF45-A1ED-443F-B7DC-99AC8969684E}" type="slidenum">
              <a:rPr lang="en-US" smtClean="0"/>
              <a:pPr>
                <a:defRPr/>
              </a:pPr>
              <a:t>3</a:t>
            </a:fld>
            <a:endParaRPr lang="en-US" dirty="0"/>
          </a:p>
        </p:txBody>
      </p:sp>
    </p:spTree>
    <p:extLst>
      <p:ext uri="{BB962C8B-B14F-4D97-AF65-F5344CB8AC3E}">
        <p14:creationId xmlns:p14="http://schemas.microsoft.com/office/powerpoint/2010/main" val="351179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C85B7-9D54-B72C-E257-21F0654CBB38}"/>
              </a:ext>
            </a:extLst>
          </p:cNvPr>
          <p:cNvSpPr>
            <a:spLocks noGrp="1"/>
          </p:cNvSpPr>
          <p:nvPr>
            <p:ph idx="1"/>
          </p:nvPr>
        </p:nvSpPr>
        <p:spPr>
          <a:xfrm>
            <a:off x="457200" y="762000"/>
            <a:ext cx="8229600" cy="5364163"/>
          </a:xfrm>
        </p:spPr>
        <p:txBody>
          <a:bodyPr/>
          <a:lstStyle/>
          <a:p>
            <a:pPr algn="just">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itchFamily="18" charset="0"/>
              </a:rPr>
              <a:t>2] Gauri D. </a:t>
            </a:r>
            <a:r>
              <a:rPr lang="en-US" sz="1800" b="1" dirty="0" err="1">
                <a:latin typeface="Times New Roman" panose="02020603050405020304" pitchFamily="18" charset="0"/>
                <a:cs typeface="Times New Roman" pitchFamily="18" charset="0"/>
              </a:rPr>
              <a:t>Kalyankar</a:t>
            </a:r>
            <a:r>
              <a:rPr lang="en-US" sz="1800" b="1" dirty="0">
                <a:latin typeface="Times New Roman" panose="02020603050405020304" pitchFamily="18" charset="0"/>
                <a:cs typeface="Times New Roman" pitchFamily="18" charset="0"/>
              </a:rPr>
              <a:t>, </a:t>
            </a:r>
            <a:r>
              <a:rPr lang="en-US" sz="1800" b="1" dirty="0" err="1">
                <a:latin typeface="Times New Roman" panose="02020603050405020304" pitchFamily="18" charset="0"/>
                <a:cs typeface="Times New Roman" pitchFamily="18" charset="0"/>
              </a:rPr>
              <a:t>Shivananda</a:t>
            </a:r>
            <a:r>
              <a:rPr lang="en-US" sz="1800" b="1" dirty="0">
                <a:latin typeface="Times New Roman" panose="02020603050405020304" pitchFamily="18" charset="0"/>
                <a:cs typeface="Times New Roman" pitchFamily="18" charset="0"/>
              </a:rPr>
              <a:t> R. </a:t>
            </a:r>
            <a:r>
              <a:rPr lang="en-US" sz="1800" b="1" dirty="0" err="1">
                <a:latin typeface="Times New Roman" panose="02020603050405020304" pitchFamily="18" charset="0"/>
                <a:cs typeface="Times New Roman" pitchFamily="18" charset="0"/>
              </a:rPr>
              <a:t>Poojara</a:t>
            </a:r>
            <a:r>
              <a:rPr lang="en-US" sz="1800" b="1" dirty="0">
                <a:latin typeface="Times New Roman" panose="02020603050405020304" pitchFamily="18" charset="0"/>
                <a:cs typeface="Times New Roman" pitchFamily="18" charset="0"/>
              </a:rPr>
              <a:t> and Nagaraj V. </a:t>
            </a:r>
            <a:r>
              <a:rPr lang="en-US" sz="1800" b="1" dirty="0" err="1">
                <a:latin typeface="Times New Roman" panose="02020603050405020304" pitchFamily="18" charset="0"/>
                <a:cs typeface="Times New Roman" pitchFamily="18" charset="0"/>
              </a:rPr>
              <a:t>Dharwadkar</a:t>
            </a:r>
            <a:r>
              <a:rPr lang="en-US" sz="1800" b="1" dirty="0">
                <a:latin typeface="Times New Roman" panose="02020603050405020304" pitchFamily="18" charset="0"/>
                <a:cs typeface="Times New Roman" pitchFamily="18" charset="0"/>
              </a:rPr>
              <a:t>,” Predictive Analysis of Diabetic Patient Data Using chine Learning and Hadoop”, International Conference On I-SC978-1-5090-3243-32017. </a:t>
            </a:r>
            <a:endParaRPr lang="en-GB" sz="1800" b="1" dirty="0">
              <a:latin typeface="Times New Roman" panose="02020603050405020304" pitchFamily="18" charset="0"/>
              <a:cs typeface="Times New Roman" pitchFamily="18" charset="0"/>
            </a:endParaRPr>
          </a:p>
          <a:p>
            <a:pPr algn="just"/>
            <a:r>
              <a:rPr lang="en-US" sz="1800" dirty="0">
                <a:latin typeface="Times New Roman" pitchFamily="18" charset="0"/>
                <a:cs typeface="Times New Roman" pitchFamily="18" charset="0"/>
              </a:rPr>
              <a:t>One of the most fatal diseases in the world is diabetes. Diabetes can cause a wide range of diseases in the body, including blindness and organ failure of the urinary system.</a:t>
            </a:r>
          </a:p>
          <a:p>
            <a:pPr algn="just"/>
            <a:r>
              <a:rPr lang="en-US" sz="1800" dirty="0">
                <a:latin typeface="Times New Roman" pitchFamily="18" charset="0"/>
                <a:cs typeface="Times New Roman" pitchFamily="18" charset="0"/>
              </a:rPr>
              <a:t> In such a circumstance, the patient must attend the clinical laboratories to obtain the results of the consultation. </a:t>
            </a:r>
          </a:p>
          <a:p>
            <a:pPr algn="just"/>
            <a:r>
              <a:rPr lang="en-US" sz="1800" dirty="0">
                <a:latin typeface="Times New Roman" pitchFamily="18" charset="0"/>
                <a:cs typeface="Times New Roman" pitchFamily="18" charset="0"/>
              </a:rPr>
              <a:t> They are forced to devote their time and money each time as a result. Unprecedented prospects for patient health improvement were created by the rapid increase of health-related data.</a:t>
            </a:r>
          </a:p>
          <a:p>
            <a:pPr algn="just"/>
            <a:r>
              <a:rPr lang="en-US" sz="1800" dirty="0">
                <a:latin typeface="Times New Roman" pitchFamily="18" charset="0"/>
                <a:cs typeface="Times New Roman" pitchFamily="18" charset="0"/>
              </a:rPr>
              <a:t>Machine learning is being used more and more in the healthcare industry, where it is crucial.</a:t>
            </a:r>
          </a:p>
          <a:p>
            <a:pPr algn="just"/>
            <a:r>
              <a:rPr lang="en-US" sz="1800">
                <a:latin typeface="Times New Roman" pitchFamily="18" charset="0"/>
                <a:cs typeface="Times New Roman" pitchFamily="18" charset="0"/>
              </a:rPr>
              <a:t>Additionally, the risk level of the patient will be forecasted using the symptoms they are displaying, and a report will be generated as a result.</a:t>
            </a:r>
          </a:p>
          <a:p>
            <a:pPr algn="just"/>
            <a:endParaRPr lang="en-US" sz="1800" dirty="0">
              <a:latin typeface="Times New Roman" pitchFamily="18" charset="0"/>
              <a:cs typeface="Times New Roman"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F611FB-D4FE-D148-88BB-14EE4094E429}"/>
              </a:ext>
            </a:extLst>
          </p:cNvPr>
          <p:cNvSpPr>
            <a:spLocks noGrp="1"/>
          </p:cNvSpPr>
          <p:nvPr>
            <p:ph type="sldNum" sz="quarter" idx="12"/>
          </p:nvPr>
        </p:nvSpPr>
        <p:spPr/>
        <p:txBody>
          <a:bodyPr/>
          <a:lstStyle/>
          <a:p>
            <a:pPr>
              <a:defRPr/>
            </a:pPr>
            <a:fld id="{51EDAF45-A1ED-443F-B7DC-99AC8969684E}" type="slidenum">
              <a:rPr lang="en-US" smtClean="0"/>
              <a:pPr>
                <a:defRPr/>
              </a:pPr>
              <a:t>4</a:t>
            </a:fld>
            <a:endParaRPr lang="en-US" dirty="0"/>
          </a:p>
        </p:txBody>
      </p:sp>
    </p:spTree>
    <p:extLst>
      <p:ext uri="{BB962C8B-B14F-4D97-AF65-F5344CB8AC3E}">
        <p14:creationId xmlns:p14="http://schemas.microsoft.com/office/powerpoint/2010/main" val="348946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D0866-2093-E5A1-BC7A-9549FB0F63DC}"/>
              </a:ext>
            </a:extLst>
          </p:cNvPr>
          <p:cNvSpPr>
            <a:spLocks noGrp="1"/>
          </p:cNvSpPr>
          <p:nvPr>
            <p:ph idx="1"/>
          </p:nvPr>
        </p:nvSpPr>
        <p:spPr>
          <a:xfrm>
            <a:off x="533400" y="838200"/>
            <a:ext cx="8153400" cy="5287963"/>
          </a:xfrm>
        </p:spPr>
        <p:txBody>
          <a:bodyPr/>
          <a:lstStyle/>
          <a:p>
            <a:pPr algn="just"/>
            <a:r>
              <a:rPr lang="en-US" sz="1800" dirty="0">
                <a:latin typeface="Times New Roman" pitchFamily="18" charset="0"/>
                <a:cs typeface="Times New Roman" pitchFamily="18" charset="0"/>
              </a:rPr>
              <a:t>The suggested approach contributes to the creation of a system that, with an accuracy of 80%, can predict a patient's diabetes risk level at an early stage without requiring them to attend any clinical labs.</a:t>
            </a:r>
          </a:p>
          <a:p>
            <a:pPr algn="just"/>
            <a:r>
              <a:rPr lang="en-US" sz="1800" dirty="0">
                <a:latin typeface="Times New Roman" pitchFamily="18" charset="0"/>
                <a:cs typeface="Times New Roman" pitchFamily="18" charset="0"/>
              </a:rPr>
              <a:t>The Pima Indians Diabetes Dataset (PIDD) is used to gather data. The Support Vector Machine algorithm provides the foundation for model development. </a:t>
            </a:r>
          </a:p>
          <a:p>
            <a:endParaRPr lang="en-IN" sz="1800" dirty="0"/>
          </a:p>
        </p:txBody>
      </p:sp>
      <p:sp>
        <p:nvSpPr>
          <p:cNvPr id="4" name="Slide Number Placeholder 3">
            <a:extLst>
              <a:ext uri="{FF2B5EF4-FFF2-40B4-BE49-F238E27FC236}">
                <a16:creationId xmlns:a16="http://schemas.microsoft.com/office/drawing/2014/main" id="{5F886D71-619F-F703-A83C-C34580CE0B54}"/>
              </a:ext>
            </a:extLst>
          </p:cNvPr>
          <p:cNvSpPr>
            <a:spLocks noGrp="1"/>
          </p:cNvSpPr>
          <p:nvPr>
            <p:ph type="sldNum" sz="quarter" idx="12"/>
          </p:nvPr>
        </p:nvSpPr>
        <p:spPr/>
        <p:txBody>
          <a:bodyPr/>
          <a:lstStyle/>
          <a:p>
            <a:pPr>
              <a:defRPr/>
            </a:pPr>
            <a:fld id="{51EDAF45-A1ED-443F-B7DC-99AC8969684E}" type="slidenum">
              <a:rPr lang="en-US" smtClean="0"/>
              <a:pPr>
                <a:defRPr/>
              </a:pPr>
              <a:t>5</a:t>
            </a:fld>
            <a:endParaRPr lang="en-US" dirty="0"/>
          </a:p>
        </p:txBody>
      </p:sp>
    </p:spTree>
    <p:extLst>
      <p:ext uri="{BB962C8B-B14F-4D97-AF65-F5344CB8AC3E}">
        <p14:creationId xmlns:p14="http://schemas.microsoft.com/office/powerpoint/2010/main" val="297015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0178-0B87-FB15-9D15-39672C9ADA97}"/>
              </a:ext>
            </a:extLst>
          </p:cNvPr>
          <p:cNvSpPr>
            <a:spLocks noGrp="1"/>
          </p:cNvSpPr>
          <p:nvPr>
            <p:ph type="title"/>
          </p:nvPr>
        </p:nvSpPr>
        <p:spPr>
          <a:xfrm>
            <a:off x="457200" y="0"/>
            <a:ext cx="8229600" cy="914400"/>
          </a:xfrm>
        </p:spPr>
        <p:txBody>
          <a:bodyPr/>
          <a:lstStyle/>
          <a:p>
            <a:r>
              <a:rPr lang="en-US" dirty="0">
                <a:solidFill>
                  <a:srgbClr val="FFC000"/>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8DBC968-8908-44B9-6554-BEEC260C36B7}"/>
              </a:ext>
            </a:extLst>
          </p:cNvPr>
          <p:cNvSpPr>
            <a:spLocks noGrp="1"/>
          </p:cNvSpPr>
          <p:nvPr>
            <p:ph idx="1"/>
          </p:nvPr>
        </p:nvSpPr>
        <p:spPr>
          <a:xfrm>
            <a:off x="456235" y="836814"/>
            <a:ext cx="8534400" cy="5586413"/>
          </a:xfrm>
        </p:spPr>
        <p:txBody>
          <a:bodyPr/>
          <a:lstStyle/>
          <a:p>
            <a:pPr marL="0" indent="0">
              <a:buNone/>
            </a:pPr>
            <a:r>
              <a:rPr lang="en-IN" sz="1800" b="1" i="0" dirty="0">
                <a:solidFill>
                  <a:srgbClr val="222222"/>
                </a:solidFill>
                <a:effectLst/>
                <a:latin typeface="Times New Roman" panose="02020603050405020304" pitchFamily="18" charset="0"/>
                <a:cs typeface="Times New Roman" panose="02020603050405020304" pitchFamily="18" charset="0"/>
              </a:rPr>
              <a:t>[3] Qadri, A. M., Raza, A., Munir, K., &amp; Almutairi, M. (2023). Effective Feature Engineering Technique for Heart Disease Prediction with Machine Learning. </a:t>
            </a:r>
            <a:r>
              <a:rPr lang="en-IN" sz="1800" b="1" dirty="0">
                <a:solidFill>
                  <a:srgbClr val="222222"/>
                </a:solidFill>
                <a:latin typeface="Times New Roman" panose="02020603050405020304" pitchFamily="18" charset="0"/>
                <a:cs typeface="Times New Roman" panose="02020603050405020304" pitchFamily="18" charset="0"/>
              </a:rPr>
              <a:t>(IEEE)</a:t>
            </a:r>
          </a:p>
          <a:p>
            <a:pPr marL="0" indent="0">
              <a:buNone/>
            </a:pPr>
            <a:r>
              <a:rPr lang="en-IN" sz="1800" b="1" i="0" dirty="0">
                <a:solidFill>
                  <a:srgbClr val="222222"/>
                </a:solidFill>
                <a:effectLst/>
                <a:latin typeface="Times New Roman" panose="02020603050405020304" pitchFamily="18" charset="0"/>
                <a:cs typeface="Times New Roman" panose="02020603050405020304" pitchFamily="18" charset="0"/>
              </a:rPr>
              <a:t>Vol-11, 30-May,2023.</a:t>
            </a:r>
          </a:p>
          <a:p>
            <a:pPr>
              <a:buFont typeface="+mj-lt"/>
              <a:buAutoNum type="arabicPeriod"/>
            </a:pPr>
            <a:r>
              <a:rPr lang="en-IN" sz="1600" dirty="0">
                <a:latin typeface="Times New Roman" panose="02020603050405020304" pitchFamily="18" charset="0"/>
                <a:cs typeface="Times New Roman" panose="02020603050405020304" pitchFamily="18" charset="0"/>
              </a:rPr>
              <a:t>A chronic condition that affects millions of people globally is heart failure. In order to forecast heart failure health status early and take the necessary activities to address this global issue, an effective machine learning-based technique is required.</a:t>
            </a:r>
          </a:p>
          <a:p>
            <a:pPr>
              <a:buFont typeface="+mj-lt"/>
              <a:buAutoNum type="arabicPeriod"/>
            </a:pPr>
            <a:r>
              <a:rPr lang="en-IN" sz="1600" dirty="0">
                <a:latin typeface="Times New Roman" panose="02020603050405020304" pitchFamily="18" charset="0"/>
                <a:cs typeface="Times New Roman" panose="02020603050405020304" pitchFamily="18" charset="0"/>
              </a:rPr>
              <a:t>In this work, a method is created to improve heart failure identification using machine learning and data from patient health parameters. </a:t>
            </a:r>
          </a:p>
          <a:p>
            <a:pPr>
              <a:buFont typeface="+mj-lt"/>
              <a:buAutoNum type="arabicPeriod"/>
            </a:pPr>
            <a:r>
              <a:rPr lang="en-IN" sz="1600" dirty="0">
                <a:latin typeface="Times New Roman" panose="02020603050405020304" pitchFamily="18" charset="0"/>
                <a:cs typeface="Times New Roman" panose="02020603050405020304" pitchFamily="18" charset="0"/>
              </a:rPr>
              <a:t>This research advances the early identification of heart failure to help save patients lives. In order to compare and contrast nine machine learning-based algorithms, a novel Principal Component Heart Failure (PCHF) feature engineering technique is used to pick the most important features and improve performance. </a:t>
            </a:r>
          </a:p>
          <a:p>
            <a:pPr>
              <a:buFont typeface="+mj-lt"/>
              <a:buAutoNum type="arabicPeriod"/>
            </a:pPr>
            <a:r>
              <a:rPr lang="en-IN" sz="1600" dirty="0">
                <a:latin typeface="Times New Roman" panose="02020603050405020304" pitchFamily="18" charset="0"/>
                <a:cs typeface="Times New Roman" panose="02020603050405020304" pitchFamily="18" charset="0"/>
              </a:rPr>
              <a:t>The proposed PCHF mechanism is optimized by creating a new feature set as an innovation to achieve the highest accuracy scores.</a:t>
            </a:r>
          </a:p>
          <a:p>
            <a:pPr>
              <a:buFont typeface="+mj-lt"/>
              <a:buAutoNum type="arabicPeriod"/>
            </a:pPr>
            <a:r>
              <a:rPr lang="en-IN" sz="1600" dirty="0">
                <a:latin typeface="Times New Roman" panose="02020603050405020304" pitchFamily="18" charset="0"/>
                <a:cs typeface="Times New Roman" panose="02020603050405020304" pitchFamily="18" charset="0"/>
              </a:rPr>
              <a:t> The newly created dataset is based on the eight best-fit features. Extensive experiments are conducted to assess the efficiency of several algorithms. The proposed decision tree method outperformed the applied machine learning models and other state-of-the-art studies, achieving a high accuracy score of 100%, which is admirable. </a:t>
            </a:r>
          </a:p>
          <a:p>
            <a:pPr>
              <a:buFont typeface="+mj-lt"/>
              <a:buAutoNum type="arabicPeriod"/>
            </a:pPr>
            <a:r>
              <a:rPr lang="en-IN" sz="1600" dirty="0">
                <a:latin typeface="Times New Roman" panose="02020603050405020304" pitchFamily="18" charset="0"/>
                <a:cs typeface="Times New Roman" panose="02020603050405020304" pitchFamily="18" charset="0"/>
              </a:rPr>
              <a:t>All applied methods were successfully validated using the cross-validation technique. </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E3CEBC-091F-0BA3-7A2E-8FE9E3A9405C}"/>
              </a:ext>
            </a:extLst>
          </p:cNvPr>
          <p:cNvSpPr>
            <a:spLocks noGrp="1"/>
          </p:cNvSpPr>
          <p:nvPr>
            <p:ph type="sldNum" sz="quarter" idx="12"/>
          </p:nvPr>
        </p:nvSpPr>
        <p:spPr/>
        <p:txBody>
          <a:bodyPr/>
          <a:lstStyle/>
          <a:p>
            <a:pPr>
              <a:defRPr/>
            </a:pPr>
            <a:fld id="{51EDAF45-A1ED-443F-B7DC-99AC8969684E}" type="slidenum">
              <a:rPr lang="en-US" smtClean="0"/>
              <a:pPr>
                <a:defRPr/>
              </a:pPr>
              <a:t>6</a:t>
            </a:fld>
            <a:endParaRPr lang="en-US" dirty="0"/>
          </a:p>
        </p:txBody>
      </p:sp>
    </p:spTree>
    <p:extLst>
      <p:ext uri="{BB962C8B-B14F-4D97-AF65-F5344CB8AC3E}">
        <p14:creationId xmlns:p14="http://schemas.microsoft.com/office/powerpoint/2010/main" val="209532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C3EB8-1AD1-4395-97F6-891ADDF0AD70}"/>
              </a:ext>
            </a:extLst>
          </p:cNvPr>
          <p:cNvSpPr>
            <a:spLocks noGrp="1"/>
          </p:cNvSpPr>
          <p:nvPr>
            <p:ph idx="1"/>
          </p:nvPr>
        </p:nvSpPr>
        <p:spPr>
          <a:xfrm>
            <a:off x="457200" y="1066800"/>
            <a:ext cx="8229600" cy="5059363"/>
          </a:xfrm>
        </p:spPr>
        <p:txBody>
          <a:bodyPr/>
          <a:lstStyle/>
          <a:p>
            <a:pPr marL="0" indent="0">
              <a:buNone/>
            </a:pPr>
            <a:r>
              <a:rPr lang="en-US" dirty="0"/>
              <a:t>                        </a:t>
            </a:r>
          </a:p>
        </p:txBody>
      </p:sp>
      <p:sp>
        <p:nvSpPr>
          <p:cNvPr id="4" name="Slide Number Placeholder 3">
            <a:extLst>
              <a:ext uri="{FF2B5EF4-FFF2-40B4-BE49-F238E27FC236}">
                <a16:creationId xmlns:a16="http://schemas.microsoft.com/office/drawing/2014/main" id="{D0C2ABF0-40E0-4875-8FC0-EDD126430889}"/>
              </a:ext>
            </a:extLst>
          </p:cNvPr>
          <p:cNvSpPr>
            <a:spLocks noGrp="1"/>
          </p:cNvSpPr>
          <p:nvPr>
            <p:ph type="sldNum" sz="quarter" idx="12"/>
          </p:nvPr>
        </p:nvSpPr>
        <p:spPr/>
        <p:txBody>
          <a:bodyPr/>
          <a:lstStyle/>
          <a:p>
            <a:pPr>
              <a:defRPr/>
            </a:pPr>
            <a:fld id="{51EDAF45-A1ED-443F-B7DC-99AC8969684E}" type="slidenum">
              <a:rPr lang="en-US" smtClean="0"/>
              <a:pPr>
                <a:defRPr/>
              </a:pPr>
              <a:t>7</a:t>
            </a:fld>
            <a:endParaRPr lang="en-US" dirty="0"/>
          </a:p>
        </p:txBody>
      </p:sp>
      <p:pic>
        <p:nvPicPr>
          <p:cNvPr id="2" name="Picture 1">
            <a:extLst>
              <a:ext uri="{FF2B5EF4-FFF2-40B4-BE49-F238E27FC236}">
                <a16:creationId xmlns:a16="http://schemas.microsoft.com/office/drawing/2014/main" id="{5FDD0AE2-ED23-2D66-7571-FA9FBB05686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2222"/>
          <a:stretch/>
        </p:blipFill>
        <p:spPr>
          <a:xfrm>
            <a:off x="609600" y="762108"/>
            <a:ext cx="8077200" cy="5521960"/>
          </a:xfrm>
          <a:prstGeom prst="rect">
            <a:avLst/>
          </a:prstGeom>
        </p:spPr>
      </p:pic>
    </p:spTree>
    <p:extLst>
      <p:ext uri="{BB962C8B-B14F-4D97-AF65-F5344CB8AC3E}">
        <p14:creationId xmlns:p14="http://schemas.microsoft.com/office/powerpoint/2010/main" val="3113104700"/>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3099</TotalTime>
  <Words>822</Words>
  <Application>Microsoft Office PowerPoint</Application>
  <PresentationFormat>On-screen Show (4:3)</PresentationFormat>
  <Paragraphs>57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Times New Roman</vt:lpstr>
      <vt:lpstr>Verdana</vt:lpstr>
      <vt:lpstr>MIS Template</vt:lpstr>
      <vt:lpstr>PowerPoint Presentation</vt:lpstr>
      <vt:lpstr>PowerPoint Presentation</vt:lpstr>
      <vt:lpstr>PowerPoint Presentation</vt:lpstr>
      <vt:lpstr>PowerPoint Presentation</vt:lpstr>
      <vt:lpstr>PowerPoint Presentation</vt:lpstr>
      <vt:lpstr>LITERATURE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Publication Reward</dc:title>
  <dc:creator>Admin</dc:creator>
  <cp:lastModifiedBy>SAI</cp:lastModifiedBy>
  <cp:revision>181</cp:revision>
  <dcterms:created xsi:type="dcterms:W3CDTF">2017-10-27T12:24:27Z</dcterms:created>
  <dcterms:modified xsi:type="dcterms:W3CDTF">2023-07-10T15:11:17Z</dcterms:modified>
</cp:coreProperties>
</file>