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818" r:id="rId2"/>
    <p:sldId id="1748" r:id="rId3"/>
    <p:sldId id="1878" r:id="rId4"/>
    <p:sldId id="1880" r:id="rId5"/>
    <p:sldId id="1881" r:id="rId6"/>
    <p:sldId id="1882" r:id="rId7"/>
    <p:sldId id="1883" r:id="rId8"/>
    <p:sldId id="1884" r:id="rId9"/>
    <p:sldId id="1885" r:id="rId10"/>
    <p:sldId id="1886" r:id="rId11"/>
    <p:sldId id="1887" r:id="rId12"/>
    <p:sldId id="1888" r:id="rId13"/>
    <p:sldId id="1889" r:id="rId14"/>
    <p:sldId id="1890" r:id="rId15"/>
    <p:sldId id="1891" r:id="rId16"/>
    <p:sldId id="1892" r:id="rId17"/>
    <p:sldId id="1893" r:id="rId18"/>
    <p:sldId id="1797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34">
          <p15:clr>
            <a:srgbClr val="A4A3A4"/>
          </p15:clr>
        </p15:guide>
        <p15:guide id="2" orient="horz" pos="508">
          <p15:clr>
            <a:srgbClr val="A4A3A4"/>
          </p15:clr>
        </p15:guide>
        <p15:guide id="3" pos="7680">
          <p15:clr>
            <a:srgbClr val="A4A3A4"/>
          </p15:clr>
        </p15:guide>
        <p15:guide id="4" pos="14240">
          <p15:clr>
            <a:srgbClr val="A4A3A4"/>
          </p15:clr>
        </p15:guide>
        <p15:guide id="5" pos="110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2750F0"/>
    <a:srgbClr val="19D3F0"/>
    <a:srgbClr val="FF4218"/>
    <a:srgbClr val="FF9B00"/>
    <a:srgbClr val="328CCD"/>
    <a:srgbClr val="19B49B"/>
    <a:srgbClr val="00AAF0"/>
    <a:srgbClr val="F55055"/>
    <a:srgbClr val="F5A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18" autoAdjust="0"/>
  </p:normalViewPr>
  <p:slideViewPr>
    <p:cSldViewPr snapToGrid="0" snapToObjects="1">
      <p:cViewPr>
        <p:scale>
          <a:sx n="57" d="100"/>
          <a:sy n="57" d="100"/>
        </p:scale>
        <p:origin x="-570" y="-72"/>
      </p:cViewPr>
      <p:guideLst>
        <p:guide orient="horz" pos="8134"/>
        <p:guide orient="horz" pos="508"/>
        <p:guide pos="7680"/>
        <p:guide pos="14240"/>
        <p:guide pos="11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8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5246217" y="6126945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44"/>
          </p:nvPr>
        </p:nvSpPr>
        <p:spPr>
          <a:xfrm>
            <a:off x="8278293" y="6126945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45"/>
          </p:nvPr>
        </p:nvSpPr>
        <p:spPr>
          <a:xfrm>
            <a:off x="2214141" y="6126945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46"/>
          </p:nvPr>
        </p:nvSpPr>
        <p:spPr>
          <a:xfrm>
            <a:off x="5246217" y="8905351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47"/>
          </p:nvPr>
        </p:nvSpPr>
        <p:spPr>
          <a:xfrm>
            <a:off x="8278293" y="8905351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48"/>
          </p:nvPr>
        </p:nvSpPr>
        <p:spPr>
          <a:xfrm>
            <a:off x="2214141" y="8905351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9"/>
          </p:nvPr>
        </p:nvSpPr>
        <p:spPr>
          <a:xfrm>
            <a:off x="5246217" y="3348539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278293" y="3348539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2214141" y="3348539"/>
            <a:ext cx="3032076" cy="27784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6506123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15045845" y="3608912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7966400" y="3608912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359837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7966400" y="8778240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3652407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5045845" y="8778240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1519949" cy="13716000"/>
          </a:xfrm>
          <a:custGeom>
            <a:avLst/>
            <a:gdLst/>
            <a:ahLst/>
            <a:cxnLst/>
            <a:rect l="l" t="t" r="r" b="b"/>
            <a:pathLst>
              <a:path w="11545516" h="13770768">
                <a:moveTo>
                  <a:pt x="0" y="0"/>
                </a:moveTo>
                <a:lnTo>
                  <a:pt x="11545516" y="0"/>
                </a:lnTo>
                <a:lnTo>
                  <a:pt x="11545516" y="4105067"/>
                </a:lnTo>
                <a:lnTo>
                  <a:pt x="11462824" y="4109243"/>
                </a:lnTo>
                <a:cubicBezTo>
                  <a:pt x="10995307" y="4156722"/>
                  <a:pt x="10630477" y="4551555"/>
                  <a:pt x="10630477" y="5031598"/>
                </a:cubicBezTo>
                <a:cubicBezTo>
                  <a:pt x="10630477" y="5511641"/>
                  <a:pt x="10995307" y="5906475"/>
                  <a:pt x="11462824" y="5953954"/>
                </a:cubicBezTo>
                <a:lnTo>
                  <a:pt x="11545516" y="5958129"/>
                </a:lnTo>
                <a:lnTo>
                  <a:pt x="11545516" y="6355239"/>
                </a:lnTo>
                <a:lnTo>
                  <a:pt x="11462824" y="6359415"/>
                </a:lnTo>
                <a:cubicBezTo>
                  <a:pt x="10995307" y="6406894"/>
                  <a:pt x="10630477" y="6801727"/>
                  <a:pt x="10630477" y="7281770"/>
                </a:cubicBezTo>
                <a:cubicBezTo>
                  <a:pt x="10630477" y="7761813"/>
                  <a:pt x="10995307" y="8156647"/>
                  <a:pt x="11462824" y="8204126"/>
                </a:cubicBezTo>
                <a:lnTo>
                  <a:pt x="11545516" y="8208301"/>
                </a:lnTo>
                <a:lnTo>
                  <a:pt x="11545516" y="8587487"/>
                </a:lnTo>
                <a:lnTo>
                  <a:pt x="11462824" y="8591663"/>
                </a:lnTo>
                <a:cubicBezTo>
                  <a:pt x="10995307" y="8639142"/>
                  <a:pt x="10630477" y="9033975"/>
                  <a:pt x="10630477" y="9514018"/>
                </a:cubicBezTo>
                <a:cubicBezTo>
                  <a:pt x="10630477" y="9994061"/>
                  <a:pt x="10995307" y="10388894"/>
                  <a:pt x="11462824" y="10436373"/>
                </a:cubicBezTo>
                <a:lnTo>
                  <a:pt x="11545516" y="10440549"/>
                </a:lnTo>
                <a:lnTo>
                  <a:pt x="11545516" y="10801811"/>
                </a:lnTo>
                <a:lnTo>
                  <a:pt x="11462824" y="10805987"/>
                </a:lnTo>
                <a:cubicBezTo>
                  <a:pt x="10995307" y="10853466"/>
                  <a:pt x="10630477" y="11248299"/>
                  <a:pt x="10630477" y="11728342"/>
                </a:cubicBezTo>
                <a:cubicBezTo>
                  <a:pt x="10630477" y="12208385"/>
                  <a:pt x="10995307" y="12603218"/>
                  <a:pt x="11462824" y="12650697"/>
                </a:cubicBezTo>
                <a:lnTo>
                  <a:pt x="11545516" y="12654873"/>
                </a:lnTo>
                <a:lnTo>
                  <a:pt x="11545516" y="13770768"/>
                </a:lnTo>
                <a:lnTo>
                  <a:pt x="0" y="13770768"/>
                </a:lnTo>
                <a:close/>
              </a:path>
            </a:pathLst>
          </a:custGeom>
        </p:spPr>
        <p:txBody>
          <a:bodyPr vert="horz" lIns="91406" tIns="45700" rIns="91406" bIns="45700" anchor="ctr"/>
          <a:lstStyle>
            <a:lvl1pPr marL="0" indent="0" algn="ctr">
              <a:buNone/>
              <a:defRPr sz="2400"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2397098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7618381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7162937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844425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2397098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7618381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7162937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844425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875621" y="4589638"/>
            <a:ext cx="3780688" cy="3765892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094933" y="4589638"/>
            <a:ext cx="3780688" cy="3765892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4070" y="4589638"/>
            <a:ext cx="3780688" cy="3765892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753382" y="4589638"/>
            <a:ext cx="3780688" cy="3765892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7652579" y="5429781"/>
            <a:ext cx="4285729" cy="267890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12457660" y="3666119"/>
            <a:ext cx="5375883" cy="3218338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89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57703" y="5028746"/>
            <a:ext cx="7514131" cy="470752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34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92000" y="5250171"/>
            <a:ext cx="10572304" cy="59551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ke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68328" y="512435"/>
            <a:ext cx="3319794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9152468" y="12255471"/>
            <a:ext cx="3996970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05264" y="12401492"/>
            <a:ext cx="5066434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99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46250" y="3534623"/>
            <a:ext cx="20881975" cy="51544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03264" y="3868820"/>
            <a:ext cx="8458218" cy="7382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qu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004449" y="3579186"/>
            <a:ext cx="5027019" cy="36617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721371" y="3579186"/>
            <a:ext cx="5027019" cy="36617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57130" y="3579186"/>
            <a:ext cx="5027019" cy="36617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51769" y="3579186"/>
            <a:ext cx="5027019" cy="36617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qu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637280" y="3542279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2951204" y="3542279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8266103" y="3542279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268885" y="3542279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20885454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7404545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3923636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0442727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961818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3480909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0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0885454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17404545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3923636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10442727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6961818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3480909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0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809007" y="11623676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845392" y="12779549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smtClean="0">
                <a:solidFill>
                  <a:schemeClr val="accent2"/>
                </a:solidFill>
                <a:latin typeface="Lato Regular"/>
                <a:cs typeface="Lato Regular"/>
              </a:rPr>
              <a:pPr algn="ctr"/>
              <a:t>‹#›</a:t>
            </a:fld>
            <a:r>
              <a:rPr lang="id-ID" sz="2400" b="0" smtClean="0">
                <a:solidFill>
                  <a:schemeClr val="tx1"/>
                </a:solidFill>
                <a:latin typeface="Lato Regular"/>
                <a:cs typeface="Lato Regular"/>
              </a:rPr>
              <a:t>  </a:t>
            </a:r>
            <a:endParaRPr lang="id-ID" sz="2400" b="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21" name="Rectangle 1"/>
          <p:cNvSpPr>
            <a:spLocks/>
          </p:cNvSpPr>
          <p:nvPr userDrawn="1"/>
        </p:nvSpPr>
        <p:spPr bwMode="auto">
          <a:xfrm>
            <a:off x="21134253" y="12870594"/>
            <a:ext cx="751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Page: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864" r:id="rId2"/>
    <p:sldLayoutId id="2147483875" r:id="rId3"/>
    <p:sldLayoutId id="2147483872" r:id="rId4"/>
    <p:sldLayoutId id="2147483873" r:id="rId5"/>
    <p:sldLayoutId id="2147483874" r:id="rId6"/>
    <p:sldLayoutId id="2147483866" r:id="rId7"/>
    <p:sldLayoutId id="2147483867" r:id="rId8"/>
    <p:sldLayoutId id="2147483869" r:id="rId9"/>
    <p:sldLayoutId id="2147483870" r:id="rId10"/>
    <p:sldLayoutId id="2147483871" r:id="rId11"/>
    <p:sldLayoutId id="2147483850" r:id="rId12"/>
    <p:sldLayoutId id="2147483841" r:id="rId13"/>
    <p:sldLayoutId id="2147483843" r:id="rId14"/>
    <p:sldLayoutId id="2147483857" r:id="rId15"/>
    <p:sldLayoutId id="2147483856" r:id="rId16"/>
    <p:sldLayoutId id="2147483878" r:id="rId17"/>
    <p:sldLayoutId id="214748386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api/#watch" TargetMode="External"/><Relationship Id="rId2" Type="http://schemas.openxmlformats.org/officeDocument/2006/relationships/hyperlink" Target="https://cn.vuejs.org/v2/api/#compute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18457" y="2969934"/>
            <a:ext cx="11565776" cy="7126448"/>
            <a:chOff x="1499418" y="3941321"/>
            <a:chExt cx="10702887" cy="6021380"/>
          </a:xfrm>
        </p:grpSpPr>
        <p:sp>
          <p:nvSpPr>
            <p:cNvPr id="90" name="Subtitle 2"/>
            <p:cNvSpPr txBox="1">
              <a:spLocks/>
            </p:cNvSpPr>
            <p:nvPr/>
          </p:nvSpPr>
          <p:spPr>
            <a:xfrm>
              <a:off x="1790810" y="9202046"/>
              <a:ext cx="3693319" cy="66479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dirty="0" smtClean="0">
                  <a:solidFill>
                    <a:schemeClr val="bg1">
                      <a:lumMod val="75000"/>
                    </a:schemeClr>
                  </a:solidFill>
                  <a:latin typeface="Lato Light"/>
                  <a:cs typeface="Lato Light"/>
                </a:rPr>
                <a:t>Presenter:</a:t>
              </a:r>
              <a:r>
                <a:rPr lang="zh-CN" altLang="en-US" sz="3600" dirty="0" smtClean="0">
                  <a:solidFill>
                    <a:schemeClr val="bg1">
                      <a:lumMod val="75000"/>
                    </a:schemeClr>
                  </a:solidFill>
                  <a:latin typeface="Lato Light"/>
                  <a:cs typeface="Lato Light"/>
                </a:rPr>
                <a:t>孙红超</a:t>
              </a:r>
              <a:endParaRPr lang="en-US" sz="3600" dirty="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99418" y="4213311"/>
              <a:ext cx="9500006" cy="254848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19000" b="1" dirty="0" smtClean="0">
                  <a:solidFill>
                    <a:schemeClr val="accent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VUE</a:t>
              </a:r>
              <a:r>
                <a:rPr lang="zh-CN" altLang="en-US" sz="19000" b="1" dirty="0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框架</a:t>
              </a:r>
              <a:r>
                <a:rPr lang="id-ID" sz="19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 </a:t>
              </a:r>
              <a:endParaRPr lang="id-ID" sz="19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99418" y="6456678"/>
              <a:ext cx="5148845" cy="30777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0" b="1" dirty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分享</a:t>
              </a:r>
              <a:endParaRPr lang="id-ID" sz="20000" b="1" dirty="0" smtClean="0">
                <a:solidFill>
                  <a:schemeClr val="accent2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3"/>
                </a:solidFill>
                <a:latin typeface="Lato Light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1746249" y="9835569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3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5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84753" y="6303035"/>
            <a:ext cx="5931745" cy="519886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txBody>
          <a:bodyPr wrap="square" lIns="365687" tIns="365687" rIns="365687" bIns="365687">
            <a:normAutofit/>
          </a:bodyPr>
          <a:lstStyle/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&lt;template&gt;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   &lt;div id="app"&gt;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       &lt;child 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	message="hello"&gt;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       &lt;/child&gt;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    &lt;/div&gt;</a:t>
            </a:r>
          </a:p>
          <a:p>
            <a:pPr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</a:pPr>
            <a:r>
              <a:rPr lang="en-US" sz="2800" dirty="0">
                <a:latin typeface="等线" pitchFamily="2" charset="-122"/>
                <a:ea typeface="等线" pitchFamily="2" charset="-122"/>
                <a:cs typeface="Lato Light"/>
              </a:rPr>
              <a:t>&lt;/template&gt;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08082" y="6303035"/>
            <a:ext cx="5796296" cy="5198860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</p:spPr>
        <p:txBody>
          <a:bodyPr wrap="square" lIns="365687" tIns="365687" rIns="365687" bIns="365687">
            <a:normAutofit/>
          </a:bodyPr>
          <a:lstStyle/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&lt;template&gt;</a:t>
            </a:r>
          </a:p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   &lt;div&gt;</a:t>
            </a:r>
          </a:p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         &lt;p&gt;{{message}}&lt;/p&gt;</a:t>
            </a:r>
          </a:p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   &lt;/div&gt;</a:t>
            </a:r>
          </a:p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&lt;/template&gt;</a:t>
            </a:r>
          </a:p>
          <a:p>
            <a:pPr latinLnBrk="1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props : ['message']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4753" y="3558275"/>
            <a:ext cx="5931745" cy="2750112"/>
          </a:xfrm>
          <a:prstGeom prst="rect">
            <a:avLst/>
          </a:prstGeom>
          <a:solidFill>
            <a:schemeClr val="accent2"/>
          </a:solidFill>
        </p:spPr>
        <p:txBody>
          <a:bodyPr wrap="square" lIns="487582" tIns="243791" rIns="487582" bIns="243791" rtlCol="0">
            <a:normAutofit/>
          </a:bodyPr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08082" y="3558275"/>
            <a:ext cx="5796296" cy="2750112"/>
          </a:xfrm>
          <a:prstGeom prst="rect">
            <a:avLst/>
          </a:prstGeom>
          <a:solidFill>
            <a:schemeClr val="accent3"/>
          </a:solidFill>
        </p:spPr>
        <p:txBody>
          <a:bodyPr wrap="square" lIns="487582" tIns="243791" rIns="487582" bIns="243791" rtlCol="0">
            <a:normAutofit/>
          </a:bodyPr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4896" y="4625571"/>
            <a:ext cx="1754253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父组件</a:t>
            </a:r>
            <a:endParaRPr lang="en-US" altLang="zh-CN" b="1" dirty="0" smtClean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911728" y="4644184"/>
            <a:ext cx="1754253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子组件</a:t>
            </a:r>
            <a:endParaRPr lang="id-ID" b="1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27" name="Rectangle 1"/>
          <p:cNvSpPr>
            <a:spLocks/>
          </p:cNvSpPr>
          <p:nvPr/>
        </p:nvSpPr>
        <p:spPr bwMode="auto">
          <a:xfrm>
            <a:off x="9002661" y="927414"/>
            <a:ext cx="64633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父子组件的拓展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5689859" y="2785893"/>
            <a:ext cx="2054063" cy="185847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等线" pitchFamily="2" charset="-122"/>
                <a:ea typeface="等线" pitchFamily="2" charset="-122"/>
                <a:cs typeface="Lato Regular"/>
              </a:rPr>
              <a:t>子组件</a:t>
            </a:r>
            <a:endParaRPr lang="en-US" sz="2800" b="1" dirty="0"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426537" y="4822274"/>
            <a:ext cx="10599291" cy="7000582"/>
            <a:chOff x="1017405" y="2693983"/>
            <a:chExt cx="6806596" cy="4462905"/>
          </a:xfrm>
        </p:grpSpPr>
        <p:grpSp>
          <p:nvGrpSpPr>
            <p:cNvPr id="27" name="Group 26"/>
            <p:cNvGrpSpPr/>
            <p:nvPr/>
          </p:nvGrpSpPr>
          <p:grpSpPr>
            <a:xfrm>
              <a:off x="1017405" y="2693983"/>
              <a:ext cx="6806596" cy="4462905"/>
              <a:chOff x="1017405" y="2693983"/>
              <a:chExt cx="6806596" cy="4462905"/>
            </a:xfrm>
          </p:grpSpPr>
          <p:sp>
            <p:nvSpPr>
              <p:cNvPr id="30" name="AutoShape 1"/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1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2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3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4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5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6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7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9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0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1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4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5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6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5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53072" y="3063038"/>
              <a:ext cx="1899021" cy="228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800" dirty="0" smtClean="0">
                  <a:solidFill>
                    <a:schemeClr val="bg1">
                      <a:lumMod val="65000"/>
                    </a:schemeClr>
                  </a:solidFill>
                  <a:latin typeface="Lato Light"/>
                  <a:cs typeface="Lato Light"/>
                </a:rPr>
                <a:t>www.yourcompanyname.com</a:t>
              </a:r>
              <a:endParaRPr lang="id-ID" sz="1800" dirty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endParaRPr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9002661" y="927414"/>
            <a:ext cx="64633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子</a:t>
            </a:r>
            <a:r>
              <a:rPr lang="zh-CN" altLang="en-US" sz="7200" b="1" dirty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父</a:t>
            </a:r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组件的拓展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pic>
        <p:nvPicPr>
          <p:cNvPr id="60" name="Picture 3" descr="C:\Users\hp\Desktop\20171115105544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20" y="5836966"/>
            <a:ext cx="10562125" cy="60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25"/>
          <p:cNvGrpSpPr>
            <a:grpSpLocks noChangeAspect="1"/>
          </p:cNvGrpSpPr>
          <p:nvPr/>
        </p:nvGrpSpPr>
        <p:grpSpPr>
          <a:xfrm>
            <a:off x="12917497" y="4911444"/>
            <a:ext cx="10599291" cy="7000582"/>
            <a:chOff x="1017405" y="2693983"/>
            <a:chExt cx="6806596" cy="4462905"/>
          </a:xfrm>
        </p:grpSpPr>
        <p:grpSp>
          <p:nvGrpSpPr>
            <p:cNvPr id="62" name="Group 26"/>
            <p:cNvGrpSpPr/>
            <p:nvPr/>
          </p:nvGrpSpPr>
          <p:grpSpPr>
            <a:xfrm>
              <a:off x="1017405" y="2693983"/>
              <a:ext cx="6806596" cy="4462905"/>
              <a:chOff x="1017405" y="2693983"/>
              <a:chExt cx="6806596" cy="4462905"/>
            </a:xfrm>
          </p:grpSpPr>
          <p:sp>
            <p:nvSpPr>
              <p:cNvPr id="65" name="AutoShape 1"/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6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7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8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9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70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71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73" name="Group 40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6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7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8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9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80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81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82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83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84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75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53072" y="3063038"/>
              <a:ext cx="1899021" cy="228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800" dirty="0" smtClean="0">
                  <a:solidFill>
                    <a:schemeClr val="bg1">
                      <a:lumMod val="65000"/>
                    </a:schemeClr>
                  </a:solidFill>
                  <a:latin typeface="Lato Light"/>
                  <a:cs typeface="Lato Light"/>
                </a:rPr>
                <a:t>www.yourcompanyname.com</a:t>
              </a:r>
              <a:endParaRPr lang="id-ID" sz="1800" dirty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86" name="Oval 18"/>
          <p:cNvSpPr/>
          <p:nvPr/>
        </p:nvSpPr>
        <p:spPr>
          <a:xfrm>
            <a:off x="17199402" y="2785892"/>
            <a:ext cx="2054063" cy="185847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等线" pitchFamily="2" charset="-122"/>
                <a:ea typeface="等线" pitchFamily="2" charset="-122"/>
                <a:cs typeface="Lato Regular"/>
              </a:rPr>
              <a:t>父</a:t>
            </a:r>
            <a:r>
              <a:rPr lang="zh-CN" altLang="en-US" sz="2800" b="1" dirty="0" smtClean="0">
                <a:latin typeface="等线" pitchFamily="2" charset="-122"/>
                <a:ea typeface="等线" pitchFamily="2" charset="-122"/>
                <a:cs typeface="Lato Regular"/>
              </a:rPr>
              <a:t>组件</a:t>
            </a:r>
            <a:endParaRPr lang="en-US" sz="2800" b="1" dirty="0"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pic>
        <p:nvPicPr>
          <p:cNvPr id="87" name="Picture 2" descr="C:\Users\hp\Desktop\1916203-304afe563ba9fa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182" y="5927966"/>
            <a:ext cx="10546023" cy="59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 b="10196"/>
          <a:stretch>
            <a:fillRect/>
          </a:stretch>
        </p:blipFill>
        <p:spPr/>
      </p:pic>
      <p:sp>
        <p:nvSpPr>
          <p:cNvPr id="26" name="AutoShape 30"/>
          <p:cNvSpPr>
            <a:spLocks/>
          </p:cNvSpPr>
          <p:nvPr/>
        </p:nvSpPr>
        <p:spPr bwMode="auto">
          <a:xfrm>
            <a:off x="0" y="-63403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74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pPr defTabSz="914400">
              <a:lnSpc>
                <a:spcPct val="100000"/>
              </a:lnSpc>
              <a:defRPr/>
            </a:pPr>
            <a:endParaRPr lang="es-ES" sz="1800" b="0">
              <a:solidFill>
                <a:schemeClr val="bg1"/>
              </a:solidFill>
              <a:cs typeface="Lat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29489" y="4587432"/>
            <a:ext cx="15518672" cy="5014253"/>
            <a:chOff x="-784133" y="3941321"/>
            <a:chExt cx="15518672" cy="5014253"/>
          </a:xfrm>
        </p:grpSpPr>
        <p:sp>
          <p:nvSpPr>
            <p:cNvPr id="33" name="TextBox 32"/>
            <p:cNvSpPr txBox="1"/>
            <p:nvPr/>
          </p:nvSpPr>
          <p:spPr>
            <a:xfrm>
              <a:off x="3122243" y="4488091"/>
              <a:ext cx="7705919" cy="178508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Part </a:t>
              </a:r>
              <a:r>
                <a:rPr lang="en-US" altLang="zh-CN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THREE</a:t>
              </a:r>
              <a:r>
                <a:rPr lang="id-ID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 </a:t>
              </a:r>
              <a:endParaRPr lang="id-ID" sz="11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84133" y="6643228"/>
              <a:ext cx="15518672" cy="17697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500" b="1" dirty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Hello world </a:t>
              </a:r>
              <a:r>
                <a:rPr lang="zh-CN" altLang="en-US" sz="11500" b="1" dirty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和生命周期</a:t>
              </a: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1746249" y="882844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6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893633" y="6530503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1"/>
          <p:cNvSpPr>
            <a:spLocks/>
          </p:cNvSpPr>
          <p:nvPr/>
        </p:nvSpPr>
        <p:spPr bwMode="auto">
          <a:xfrm>
            <a:off x="4127556" y="5119287"/>
            <a:ext cx="55399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基础页面结构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pic>
        <p:nvPicPr>
          <p:cNvPr id="32" name="图片 3" descr="QQ截图201708171150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79" y="386124"/>
            <a:ext cx="8346988" cy="123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2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5"/>
          <p:cNvSpPr/>
          <p:nvPr/>
        </p:nvSpPr>
        <p:spPr>
          <a:xfrm>
            <a:off x="17015513" y="6864971"/>
            <a:ext cx="3245969" cy="784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 rot="16200000" flipH="1">
            <a:off x="1751701" y="5630579"/>
            <a:ext cx="784114" cy="32459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85" name="Freeform 734"/>
          <p:cNvSpPr>
            <a:spLocks noChangeArrowheads="1"/>
          </p:cNvSpPr>
          <p:nvPr/>
        </p:nvSpPr>
        <p:spPr bwMode="auto">
          <a:xfrm rot="5400000">
            <a:off x="1997349" y="7483119"/>
            <a:ext cx="449199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27949" y="6861511"/>
            <a:ext cx="3245969" cy="784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83" name="Freeform 734"/>
          <p:cNvSpPr>
            <a:spLocks noChangeArrowheads="1"/>
          </p:cNvSpPr>
          <p:nvPr/>
        </p:nvSpPr>
        <p:spPr bwMode="auto">
          <a:xfrm rot="5400000">
            <a:off x="8574962" y="7510998"/>
            <a:ext cx="449199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735129" y="6861509"/>
            <a:ext cx="3245969" cy="784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81" name="Freeform 734"/>
          <p:cNvSpPr>
            <a:spLocks noChangeArrowheads="1"/>
          </p:cNvSpPr>
          <p:nvPr/>
        </p:nvSpPr>
        <p:spPr bwMode="auto">
          <a:xfrm rot="5400000">
            <a:off x="15245628" y="7490996"/>
            <a:ext cx="449198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8" name="Round Same Side Corner Rectangle 77"/>
          <p:cNvSpPr/>
          <p:nvPr/>
        </p:nvSpPr>
        <p:spPr>
          <a:xfrm rot="5400000">
            <a:off x="21539895" y="5634050"/>
            <a:ext cx="784110" cy="32459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431540" y="6861509"/>
            <a:ext cx="3245969" cy="784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76" name="Freeform 734"/>
          <p:cNvSpPr>
            <a:spLocks noChangeArrowheads="1"/>
          </p:cNvSpPr>
          <p:nvPr/>
        </p:nvSpPr>
        <p:spPr bwMode="auto">
          <a:xfrm rot="16200000">
            <a:off x="11866983" y="6353615"/>
            <a:ext cx="449199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24361" y="6861515"/>
            <a:ext cx="3245969" cy="784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54" name="Freeform 734"/>
          <p:cNvSpPr>
            <a:spLocks noChangeArrowheads="1"/>
          </p:cNvSpPr>
          <p:nvPr/>
        </p:nvSpPr>
        <p:spPr bwMode="auto">
          <a:xfrm rot="16200000">
            <a:off x="5196319" y="6351337"/>
            <a:ext cx="449198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879096" y="4032779"/>
            <a:ext cx="3459339" cy="197297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 smtClean="0">
                <a:latin typeface="等线" pitchFamily="2" charset="-122"/>
                <a:ea typeface="等线" pitchFamily="2" charset="-122"/>
              </a:rPr>
              <a:t>实例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已经创建完成之后被调用。在这一步，实例已完成以下的配置：数据观测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(data observer)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，属性和方法的运算，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watch/event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事件回调。然而，挂载阶段还没开始，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$el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属性目前不可见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35827" y="2193879"/>
            <a:ext cx="3459339" cy="398878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lvl="1" algn="just">
              <a:lnSpc>
                <a:spcPct val="160000"/>
              </a:lnSpc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由于数据更改导致的虚拟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DOM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重新渲染和打补丁，在这之后会调用该钩子。当这个钩子被调用时，组件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DOM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已经更新，所以你现在可以执行依赖于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DOM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的操作。然而在大多数情况下，你应该避免在此期间更改状态。如果要相应状态改变，通常最好使用</a:t>
            </a:r>
            <a:r>
              <a:rPr lang="zh-CN" altLang="en-US" sz="1800" dirty="0">
                <a:latin typeface="等线" pitchFamily="2" charset="-122"/>
                <a:ea typeface="等线" pitchFamily="2" charset="-122"/>
                <a:hlinkClick r:id="rId2"/>
              </a:rPr>
              <a:t>计算属性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或 </a:t>
            </a:r>
            <a:r>
              <a:rPr lang="en-US" altLang="zh-CN" sz="1800" dirty="0">
                <a:latin typeface="等线" pitchFamily="2" charset="-122"/>
                <a:ea typeface="等线" pitchFamily="2" charset="-122"/>
                <a:hlinkClick r:id="rId3"/>
              </a:rPr>
              <a:t>watcher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取而代之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20773" y="8459784"/>
            <a:ext cx="3459339" cy="110799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/>
            <a:r>
              <a:rPr lang="zh-CN" altLang="en-US" sz="1800" dirty="0" smtClean="0">
                <a:latin typeface="等线" pitchFamily="2" charset="-122"/>
                <a:ea typeface="等线" pitchFamily="2" charset="-122"/>
              </a:rPr>
              <a:t>在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实例初始化之后，数据观测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(data observer)</a:t>
            </a:r>
          </a:p>
          <a:p>
            <a:pPr algn="just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和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event/watcher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事件配置之前被调用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729357" y="8459784"/>
            <a:ext cx="3459339" cy="166199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lvl="1" algn="just"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数据更新时调用，发生在虚拟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DOM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重新渲染和打补丁之前。你可以在这个钩子中进一步地更改状态，这不会触发附加的重渲染过程。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394433" y="3855872"/>
            <a:ext cx="3459339" cy="232679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lvl="1" algn="just">
              <a:lnSpc>
                <a:spcPct val="140000"/>
              </a:lnSpc>
            </a:pP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el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被新创建的 </a:t>
            </a:r>
            <a:r>
              <a:rPr lang="en-US" altLang="zh-CN" sz="1800" dirty="0" err="1">
                <a:latin typeface="等线" pitchFamily="2" charset="-122"/>
                <a:ea typeface="等线" pitchFamily="2" charset="-122"/>
              </a:rPr>
              <a:t>vm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.$el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替换，并挂载到实例上去之后调用该钩子。如果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root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实例挂载了一个文档内元素，当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mounted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被调用时 </a:t>
            </a:r>
            <a:r>
              <a:rPr lang="en-US" altLang="zh-CN" sz="1800" dirty="0" err="1">
                <a:latin typeface="等线" pitchFamily="2" charset="-122"/>
                <a:ea typeface="等线" pitchFamily="2" charset="-122"/>
              </a:rPr>
              <a:t>vm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.$el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也在文档内。该钩子在服务器端渲染期间不被调用。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069891" y="8404986"/>
            <a:ext cx="3459339" cy="134652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  <a:spcAft>
                <a:spcPts val="533"/>
              </a:spcAft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在挂载开始之前被调用：相关的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render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函数首次被调用。该钩子在服务器端渲染期间不被调用</a:t>
            </a:r>
            <a:endParaRPr lang="en-US" sz="1800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813357" y="7058020"/>
            <a:ext cx="12679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Created</a:t>
            </a:r>
            <a:endParaRPr lang="zh-CN" altLang="en-US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694745" y="7079896"/>
            <a:ext cx="216565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beforeMount</a:t>
            </a:r>
            <a:endParaRPr lang="zh-CN" altLang="en-US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071426" y="6957447"/>
            <a:ext cx="2040311" cy="51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mounted</a:t>
            </a:r>
            <a:endParaRPr lang="zh-CN" altLang="en-US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4407436" y="7058020"/>
            <a:ext cx="226344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beforeUpdate</a:t>
            </a:r>
            <a:endParaRPr lang="zh-CN" altLang="en-US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990884" y="7042599"/>
            <a:ext cx="136736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updated</a:t>
            </a:r>
            <a:endParaRPr lang="zh-CN" altLang="en-US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91763" y="7003224"/>
            <a:ext cx="217367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beforeCreate</a:t>
            </a:r>
            <a:endParaRPr lang="en-US" altLang="zh-CN" sz="28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7" name="Rectangle 1"/>
          <p:cNvSpPr>
            <a:spLocks/>
          </p:cNvSpPr>
          <p:nvPr/>
        </p:nvSpPr>
        <p:spPr bwMode="auto">
          <a:xfrm>
            <a:off x="10277444" y="946297"/>
            <a:ext cx="369331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生命周期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49" name="Freeform 734"/>
          <p:cNvSpPr>
            <a:spLocks noChangeArrowheads="1"/>
          </p:cNvSpPr>
          <p:nvPr/>
        </p:nvSpPr>
        <p:spPr bwMode="auto">
          <a:xfrm rot="16200000">
            <a:off x="18413899" y="6366659"/>
            <a:ext cx="449199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0" name="Rectangle 145"/>
          <p:cNvSpPr/>
          <p:nvPr/>
        </p:nvSpPr>
        <p:spPr>
          <a:xfrm>
            <a:off x="20953152" y="6918308"/>
            <a:ext cx="225598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beforeDestroy</a:t>
            </a:r>
            <a:endParaRPr lang="en-US" altLang="zh-CN" sz="24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/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Destory</a:t>
            </a:r>
            <a:endParaRPr lang="en-US" sz="24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52" name="Freeform 734"/>
          <p:cNvSpPr>
            <a:spLocks noChangeArrowheads="1"/>
          </p:cNvSpPr>
          <p:nvPr/>
        </p:nvSpPr>
        <p:spPr bwMode="auto">
          <a:xfrm rot="5400000">
            <a:off x="21663261" y="7519638"/>
            <a:ext cx="449199" cy="601440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261482" y="8404986"/>
            <a:ext cx="3459339" cy="78880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实例销毁前后调用</a:t>
            </a:r>
          </a:p>
          <a:p>
            <a:pPr marL="0" lvl="1" algn="just">
              <a:lnSpc>
                <a:spcPct val="150000"/>
              </a:lnSpc>
              <a:buFontTx/>
              <a:buNone/>
            </a:pPr>
            <a:r>
              <a:rPr lang="zh-CN" altLang="en-US" sz="1800" dirty="0" smtClean="0">
                <a:latin typeface="等线" pitchFamily="2" charset="-122"/>
                <a:ea typeface="等线" pitchFamily="2" charset="-122"/>
              </a:rPr>
              <a:t>。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3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893633" y="6530503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1"/>
          <p:cNvSpPr>
            <a:spLocks/>
          </p:cNvSpPr>
          <p:nvPr/>
        </p:nvSpPr>
        <p:spPr bwMode="auto">
          <a:xfrm>
            <a:off x="3316437" y="5119287"/>
            <a:ext cx="71622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7200" b="1" dirty="0" err="1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r>
              <a:rPr lang="zh-CN" altLang="en-US" sz="7200" b="1" dirty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生命周期</a:t>
            </a:r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图示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pic>
        <p:nvPicPr>
          <p:cNvPr id="5" name="内容占位符 3" descr="201703031807418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43848" y="584680"/>
            <a:ext cx="6240938" cy="120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6" name="AutoShape 30"/>
          <p:cNvSpPr>
            <a:spLocks/>
          </p:cNvSpPr>
          <p:nvPr/>
        </p:nvSpPr>
        <p:spPr bwMode="auto">
          <a:xfrm>
            <a:off x="-23206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74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pPr defTabSz="914400">
              <a:lnSpc>
                <a:spcPct val="100000"/>
              </a:lnSpc>
              <a:defRPr/>
            </a:pPr>
            <a:endParaRPr lang="es-ES" sz="1800" b="0">
              <a:solidFill>
                <a:schemeClr val="bg1"/>
              </a:solidFill>
              <a:cs typeface="Lat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37591" y="4587432"/>
            <a:ext cx="10478336" cy="5014253"/>
            <a:chOff x="1723969" y="3941321"/>
            <a:chExt cx="10478336" cy="5014253"/>
          </a:xfrm>
        </p:grpSpPr>
        <p:sp>
          <p:nvSpPr>
            <p:cNvPr id="33" name="TextBox 32"/>
            <p:cNvSpPr txBox="1"/>
            <p:nvPr/>
          </p:nvSpPr>
          <p:spPr>
            <a:xfrm>
              <a:off x="3376318" y="4579522"/>
              <a:ext cx="7197768" cy="178508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Part </a:t>
              </a:r>
              <a:r>
                <a:rPr lang="en-US" altLang="zh-CN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FOUR</a:t>
              </a:r>
              <a:r>
                <a:rPr lang="id-ID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 </a:t>
              </a:r>
              <a:endParaRPr lang="id-ID" sz="11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67832" y="6643228"/>
              <a:ext cx="7014741" cy="17697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500" b="1" dirty="0" err="1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Vue</a:t>
              </a:r>
              <a:r>
                <a:rPr lang="zh-CN" altLang="en-US" sz="11500" b="1" dirty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技术</a:t>
              </a:r>
              <a:r>
                <a:rPr lang="zh-CN" altLang="en-US" sz="11500" b="1" dirty="0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栈</a:t>
              </a:r>
              <a:endParaRPr lang="zh-CN" altLang="en-US" sz="11500" b="1" dirty="0">
                <a:solidFill>
                  <a:schemeClr val="accent2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1746249" y="882844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9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505810" y="3816631"/>
            <a:ext cx="3790792" cy="3348197"/>
          </a:xfrm>
          <a:custGeom>
            <a:avLst/>
            <a:gdLst>
              <a:gd name="connsiteX0" fmla="*/ 0 w 3207956"/>
              <a:gd name="connsiteY0" fmla="*/ 3207956 h 3207956"/>
              <a:gd name="connsiteX1" fmla="*/ 1603978 w 3207956"/>
              <a:gd name="connsiteY1" fmla="*/ 0 h 3207956"/>
              <a:gd name="connsiteX2" fmla="*/ 3207956 w 3207956"/>
              <a:gd name="connsiteY2" fmla="*/ 3207956 h 3207956"/>
              <a:gd name="connsiteX3" fmla="*/ 0 w 3207956"/>
              <a:gd name="connsiteY3" fmla="*/ 3207956 h 320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6" h="3207956">
                <a:moveTo>
                  <a:pt x="0" y="3207956"/>
                </a:moveTo>
                <a:lnTo>
                  <a:pt x="1603978" y="0"/>
                </a:lnTo>
                <a:lnTo>
                  <a:pt x="3207956" y="3207956"/>
                </a:lnTo>
                <a:lnTo>
                  <a:pt x="0" y="32079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189" tIns="1680178" rIns="878189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Webpack</a:t>
            </a:r>
            <a:endParaRPr lang="en-US" sz="2400" kern="12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610413" y="7164828"/>
            <a:ext cx="3790792" cy="3348197"/>
          </a:xfrm>
          <a:custGeom>
            <a:avLst/>
            <a:gdLst>
              <a:gd name="connsiteX0" fmla="*/ 0 w 3207956"/>
              <a:gd name="connsiteY0" fmla="*/ 3207956 h 3207956"/>
              <a:gd name="connsiteX1" fmla="*/ 1603978 w 3207956"/>
              <a:gd name="connsiteY1" fmla="*/ 0 h 3207956"/>
              <a:gd name="connsiteX2" fmla="*/ 3207956 w 3207956"/>
              <a:gd name="connsiteY2" fmla="*/ 3207956 h 3207956"/>
              <a:gd name="connsiteX3" fmla="*/ 0 w 3207956"/>
              <a:gd name="connsiteY3" fmla="*/ 3207956 h 320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6" h="3207956">
                <a:moveTo>
                  <a:pt x="0" y="3207956"/>
                </a:moveTo>
                <a:lnTo>
                  <a:pt x="1603978" y="0"/>
                </a:lnTo>
                <a:lnTo>
                  <a:pt x="3207956" y="3207956"/>
                </a:lnTo>
                <a:lnTo>
                  <a:pt x="0" y="32079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189" tIns="1680178" rIns="878189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ES6+</a:t>
            </a:r>
            <a:endParaRPr lang="en-US" sz="24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505810" y="7164826"/>
            <a:ext cx="3790794" cy="3348198"/>
          </a:xfrm>
          <a:custGeom>
            <a:avLst/>
            <a:gdLst>
              <a:gd name="connsiteX0" fmla="*/ 0 w 3207956"/>
              <a:gd name="connsiteY0" fmla="*/ 3207956 h 3207956"/>
              <a:gd name="connsiteX1" fmla="*/ 1603978 w 3207956"/>
              <a:gd name="connsiteY1" fmla="*/ 0 h 3207956"/>
              <a:gd name="connsiteX2" fmla="*/ 3207956 w 3207956"/>
              <a:gd name="connsiteY2" fmla="*/ 3207956 h 3207956"/>
              <a:gd name="connsiteX3" fmla="*/ 0 w 3207956"/>
              <a:gd name="connsiteY3" fmla="*/ 3207956 h 320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6" h="3207956">
                <a:moveTo>
                  <a:pt x="3207956" y="0"/>
                </a:moveTo>
                <a:lnTo>
                  <a:pt x="1603978" y="3207956"/>
                </a:lnTo>
                <a:lnTo>
                  <a:pt x="0" y="0"/>
                </a:lnTo>
                <a:lnTo>
                  <a:pt x="32079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189" tIns="76201" rIns="878190" bIns="168017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 smtClean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 smtClean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Vue</a:t>
            </a:r>
            <a:r>
              <a:rPr lang="en-US" sz="2400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 Router</a:t>
            </a:r>
            <a:endParaRPr lang="en-US" sz="24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8401207" y="7164828"/>
            <a:ext cx="3790792" cy="3348197"/>
          </a:xfrm>
          <a:custGeom>
            <a:avLst/>
            <a:gdLst>
              <a:gd name="connsiteX0" fmla="*/ 0 w 3207956"/>
              <a:gd name="connsiteY0" fmla="*/ 3207956 h 3207956"/>
              <a:gd name="connsiteX1" fmla="*/ 1603978 w 3207956"/>
              <a:gd name="connsiteY1" fmla="*/ 0 h 3207956"/>
              <a:gd name="connsiteX2" fmla="*/ 3207956 w 3207956"/>
              <a:gd name="connsiteY2" fmla="*/ 3207956 h 3207956"/>
              <a:gd name="connsiteX3" fmla="*/ 0 w 3207956"/>
              <a:gd name="connsiteY3" fmla="*/ 3207956 h 320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6" h="3207956">
                <a:moveTo>
                  <a:pt x="0" y="3207956"/>
                </a:moveTo>
                <a:lnTo>
                  <a:pt x="1603978" y="0"/>
                </a:lnTo>
                <a:lnTo>
                  <a:pt x="3207956" y="3207956"/>
                </a:lnTo>
                <a:lnTo>
                  <a:pt x="0" y="3207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189" tIns="1680178" rIns="878189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Axios</a:t>
            </a:r>
            <a:endParaRPr lang="en-US" sz="24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"/>
          <p:cNvSpPr>
            <a:spLocks/>
          </p:cNvSpPr>
          <p:nvPr/>
        </p:nvSpPr>
        <p:spPr bwMode="auto">
          <a:xfrm>
            <a:off x="9995884" y="780044"/>
            <a:ext cx="439222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7200" b="1" dirty="0" err="1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r>
              <a:rPr lang="zh-CN" altLang="en-US" sz="7200" b="1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技术栈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05482" y="6332810"/>
            <a:ext cx="6644817" cy="177279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</a:rPr>
              <a:t>仅仅以上的技术还不能成为一个合格的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</a:rPr>
              <a:t>Vue</a:t>
            </a:r>
            <a:r>
              <a:rPr lang="zh-CN" altLang="en-US" sz="2400" dirty="0">
                <a:latin typeface="等线" pitchFamily="2" charset="-122"/>
                <a:ea typeface="等线" pitchFamily="2" charset="-122"/>
              </a:rPr>
              <a:t>大神，当然相匹配的技术还包括（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</a:rPr>
              <a:t>Ui</a:t>
            </a:r>
            <a:r>
              <a:rPr lang="zh-CN" altLang="en-US" sz="2400" dirty="0">
                <a:latin typeface="等线" pitchFamily="2" charset="-122"/>
                <a:ea typeface="等线" pitchFamily="2" charset="-122"/>
              </a:rPr>
              <a:t>库，</a:t>
            </a:r>
            <a:r>
              <a:rPr lang="en-US" altLang="zh-CN" sz="2400" dirty="0" err="1" smtClean="0">
                <a:latin typeface="等线" pitchFamily="2" charset="-122"/>
                <a:ea typeface="等线" pitchFamily="2" charset="-122"/>
              </a:rPr>
              <a:t>Node,sass</a:t>
            </a:r>
            <a:r>
              <a:rPr lang="en-US" altLang="zh-CN" sz="2400" dirty="0" smtClean="0">
                <a:latin typeface="等线" pitchFamily="2" charset="-122"/>
                <a:ea typeface="等线" pitchFamily="2" charset="-122"/>
              </a:rPr>
              <a:t>/</a:t>
            </a:r>
            <a:r>
              <a:rPr lang="en-US" altLang="zh-CN" sz="2400" dirty="0" err="1" smtClean="0">
                <a:latin typeface="等线" pitchFamily="2" charset="-122"/>
                <a:ea typeface="等线" pitchFamily="2" charset="-122"/>
              </a:rPr>
              <a:t>less,vuex,vue-cli,nuxt,weex,promise</a:t>
            </a: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）</a:t>
            </a:r>
            <a:endParaRPr lang="zh-CN" altLang="en-US" sz="24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8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3378550" y="3158327"/>
            <a:ext cx="3141201" cy="1400341"/>
          </a:xfrm>
          <a:prstGeom prst="rect">
            <a:avLst/>
          </a:prstGeom>
        </p:spPr>
        <p:txBody>
          <a:bodyPr wrap="none" lIns="0" tIns="121899" rIns="243797" bIns="121899">
            <a:spAutoFit/>
          </a:bodyPr>
          <a:lstStyle/>
          <a:p>
            <a:r>
              <a:rPr lang="zh-CN" altLang="en-US" sz="7500" b="1" dirty="0" smtClean="0">
                <a:latin typeface="等线" pitchFamily="2" charset="-122"/>
                <a:ea typeface="等线" pitchFamily="2" charset="-122"/>
                <a:cs typeface="Lato Regular"/>
              </a:rPr>
              <a:t>感谢！</a:t>
            </a:r>
            <a:endParaRPr lang="en-US" sz="7500" b="1" dirty="0"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378550" y="5291685"/>
            <a:ext cx="241950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33990" y="1454726"/>
            <a:ext cx="2552215" cy="7386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rtlCol="0" anchor="ctr">
            <a:spAutoFit/>
          </a:bodyPr>
          <a:lstStyle/>
          <a:p>
            <a:r>
              <a:rPr lang="zh-CN" altLang="en-US" sz="3200" b="1" dirty="0" smtClean="0">
                <a:latin typeface="等线" pitchFamily="2" charset="-122"/>
                <a:ea typeface="等线" pitchFamily="2" charset="-122"/>
                <a:cs typeface="Lato Regular"/>
              </a:rPr>
              <a:t>技术开发部</a:t>
            </a:r>
            <a:endParaRPr lang="en-US" sz="3200" b="1" dirty="0"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305820" y="7560407"/>
            <a:ext cx="1058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 smtClean="0">
                <a:solidFill>
                  <a:schemeClr val="accent1"/>
                </a:solidFill>
                <a:latin typeface="等线" pitchFamily="2" charset="-122"/>
                <a:ea typeface="等线" pitchFamily="2" charset="-122"/>
                <a:cs typeface="Lato Regular"/>
              </a:rPr>
              <a:t>Email</a:t>
            </a:r>
            <a:endParaRPr lang="en-US" sz="2700" b="1" dirty="0">
              <a:solidFill>
                <a:schemeClr val="accent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134395" y="8219133"/>
            <a:ext cx="4632913" cy="744777"/>
          </a:xfrm>
          <a:prstGeom prst="rect">
            <a:avLst/>
          </a:prstGeom>
          <a:noFill/>
        </p:spPr>
        <p:txBody>
          <a:bodyPr wrap="none" lIns="243797" tIns="121899" rIns="243797" bIns="12189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dirty="0" smtClean="0">
                <a:latin typeface="等线" pitchFamily="2" charset="-122"/>
                <a:ea typeface="等线" pitchFamily="2" charset="-122"/>
                <a:cs typeface="Lato Light"/>
              </a:rPr>
              <a:t>Hongchao.sun@yzamc.com</a:t>
            </a:r>
            <a:endParaRPr lang="en-US" sz="2700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313131" y="5791422"/>
            <a:ext cx="16722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 smtClean="0">
                <a:solidFill>
                  <a:schemeClr val="accent1"/>
                </a:solidFill>
                <a:latin typeface="等线" pitchFamily="2" charset="-122"/>
                <a:ea typeface="等线" pitchFamily="2" charset="-122"/>
                <a:cs typeface="Lato Regular"/>
              </a:rPr>
              <a:t>Presenter</a:t>
            </a:r>
            <a:endParaRPr lang="en-US" sz="2700" b="1" dirty="0">
              <a:solidFill>
                <a:schemeClr val="accent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119426" y="6349368"/>
            <a:ext cx="1531102" cy="744777"/>
          </a:xfrm>
          <a:prstGeom prst="rect">
            <a:avLst/>
          </a:prstGeom>
          <a:noFill/>
        </p:spPr>
        <p:txBody>
          <a:bodyPr wrap="none" lIns="243797" tIns="121899" rIns="243797" bIns="12189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 smtClean="0">
                <a:latin typeface="等线" pitchFamily="2" charset="-122"/>
                <a:ea typeface="等线" pitchFamily="2" charset="-122"/>
                <a:cs typeface="Lato Light"/>
              </a:rPr>
              <a:t>孙红超</a:t>
            </a:r>
            <a:endParaRPr lang="en-US" sz="2700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r="46594"/>
          <a:stretch/>
        </p:blipFill>
        <p:spPr/>
      </p:pic>
    </p:spTree>
    <p:extLst>
      <p:ext uri="{BB962C8B-B14F-4D97-AF65-F5344CB8AC3E}">
        <p14:creationId xmlns:p14="http://schemas.microsoft.com/office/powerpoint/2010/main" val="555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1230404" y="4035834"/>
            <a:ext cx="11360227" cy="44884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altLang="zh-CN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dirty="0">
                <a:latin typeface="等线" pitchFamily="2" charset="-122"/>
                <a:ea typeface="等线" pitchFamily="2" charset="-122"/>
                <a:cs typeface="Lato Light"/>
              </a:rPr>
              <a:t>简介及辉煌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  <a:cs typeface="Lato Light"/>
              </a:rPr>
              <a:t>成就</a:t>
            </a:r>
            <a:endParaRPr lang="zh-CN" altLang="en-US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3821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6" name="TextBox 35"/>
          <p:cNvSpPr txBox="1"/>
          <p:nvPr/>
        </p:nvSpPr>
        <p:spPr>
          <a:xfrm>
            <a:off x="94927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 smtClean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3821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0" name="TextBox 39"/>
          <p:cNvSpPr txBox="1"/>
          <p:nvPr/>
        </p:nvSpPr>
        <p:spPr>
          <a:xfrm>
            <a:off x="94927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 smtClean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3821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0" name="TextBox 49"/>
          <p:cNvSpPr txBox="1"/>
          <p:nvPr/>
        </p:nvSpPr>
        <p:spPr>
          <a:xfrm>
            <a:off x="94927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 smtClean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82121" y="9965294"/>
            <a:ext cx="1137624" cy="11379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9467344" y="10237870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 smtClean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4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2919" y="2694273"/>
            <a:ext cx="5832452" cy="8360220"/>
            <a:chOff x="2558744" y="4275877"/>
            <a:chExt cx="3207453" cy="4597554"/>
          </a:xfrm>
        </p:grpSpPr>
        <p:sp>
          <p:nvSpPr>
            <p:cNvPr id="58" name="Freeform 1"/>
            <p:cNvSpPr>
              <a:spLocks noChangeArrowheads="1"/>
            </p:cNvSpPr>
            <p:nvPr/>
          </p:nvSpPr>
          <p:spPr bwMode="auto">
            <a:xfrm>
              <a:off x="2558744" y="4892553"/>
              <a:ext cx="3207453" cy="3980878"/>
            </a:xfrm>
            <a:custGeom>
              <a:avLst/>
              <a:gdLst>
                <a:gd name="T0" fmla="*/ 14908 w 14909"/>
                <a:gd name="T1" fmla="*/ 17947 h 18502"/>
                <a:gd name="T2" fmla="*/ 14908 w 14909"/>
                <a:gd name="T3" fmla="*/ 17947 h 18502"/>
                <a:gd name="T4" fmla="*/ 14354 w 14909"/>
                <a:gd name="T5" fmla="*/ 18501 h 18502"/>
                <a:gd name="T6" fmla="*/ 665 w 14909"/>
                <a:gd name="T7" fmla="*/ 18501 h 18502"/>
                <a:gd name="T8" fmla="*/ 0 w 14909"/>
                <a:gd name="T9" fmla="*/ 17614 h 18502"/>
                <a:gd name="T10" fmla="*/ 249 w 14909"/>
                <a:gd name="T11" fmla="*/ 789 h 18502"/>
                <a:gd name="T12" fmla="*/ 803 w 14909"/>
                <a:gd name="T13" fmla="*/ 242 h 18502"/>
                <a:gd name="T14" fmla="*/ 14160 w 14909"/>
                <a:gd name="T15" fmla="*/ 0 h 18502"/>
                <a:gd name="T16" fmla="*/ 14908 w 14909"/>
                <a:gd name="T17" fmla="*/ 574 h 18502"/>
                <a:gd name="T18" fmla="*/ 14908 w 14909"/>
                <a:gd name="T19" fmla="*/ 17947 h 18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09" h="18502">
                  <a:moveTo>
                    <a:pt x="14908" y="17947"/>
                  </a:moveTo>
                  <a:lnTo>
                    <a:pt x="14908" y="17947"/>
                  </a:lnTo>
                  <a:cubicBezTo>
                    <a:pt x="14908" y="18252"/>
                    <a:pt x="14658" y="18501"/>
                    <a:pt x="14354" y="18501"/>
                  </a:cubicBezTo>
                  <a:cubicBezTo>
                    <a:pt x="665" y="18501"/>
                    <a:pt x="665" y="18501"/>
                    <a:pt x="665" y="18501"/>
                  </a:cubicBezTo>
                  <a:cubicBezTo>
                    <a:pt x="208" y="18501"/>
                    <a:pt x="0" y="17919"/>
                    <a:pt x="0" y="17614"/>
                  </a:cubicBezTo>
                  <a:cubicBezTo>
                    <a:pt x="249" y="789"/>
                    <a:pt x="249" y="789"/>
                    <a:pt x="249" y="789"/>
                  </a:cubicBezTo>
                  <a:cubicBezTo>
                    <a:pt x="249" y="484"/>
                    <a:pt x="499" y="242"/>
                    <a:pt x="803" y="242"/>
                  </a:cubicBezTo>
                  <a:cubicBezTo>
                    <a:pt x="14160" y="0"/>
                    <a:pt x="14160" y="0"/>
                    <a:pt x="14160" y="0"/>
                  </a:cubicBezTo>
                  <a:cubicBezTo>
                    <a:pt x="14465" y="0"/>
                    <a:pt x="14908" y="221"/>
                    <a:pt x="14908" y="574"/>
                  </a:cubicBezTo>
                  <a:cubicBezTo>
                    <a:pt x="14908" y="17947"/>
                    <a:pt x="14908" y="17947"/>
                    <a:pt x="14908" y="1794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"/>
            <p:cNvSpPr>
              <a:spLocks noChangeArrowheads="1"/>
            </p:cNvSpPr>
            <p:nvPr/>
          </p:nvSpPr>
          <p:spPr bwMode="auto">
            <a:xfrm>
              <a:off x="2570128" y="4892553"/>
              <a:ext cx="3153379" cy="3928698"/>
            </a:xfrm>
            <a:custGeom>
              <a:avLst/>
              <a:gdLst>
                <a:gd name="T0" fmla="*/ 14659 w 14660"/>
                <a:gd name="T1" fmla="*/ 17704 h 18259"/>
                <a:gd name="T2" fmla="*/ 14659 w 14660"/>
                <a:gd name="T3" fmla="*/ 17704 h 18259"/>
                <a:gd name="T4" fmla="*/ 14105 w 14660"/>
                <a:gd name="T5" fmla="*/ 18258 h 18259"/>
                <a:gd name="T6" fmla="*/ 554 w 14660"/>
                <a:gd name="T7" fmla="*/ 18258 h 18259"/>
                <a:gd name="T8" fmla="*/ 0 w 14660"/>
                <a:gd name="T9" fmla="*/ 17704 h 18259"/>
                <a:gd name="T10" fmla="*/ 0 w 14660"/>
                <a:gd name="T11" fmla="*/ 547 h 18259"/>
                <a:gd name="T12" fmla="*/ 554 w 14660"/>
                <a:gd name="T13" fmla="*/ 0 h 18259"/>
                <a:gd name="T14" fmla="*/ 14105 w 14660"/>
                <a:gd name="T15" fmla="*/ 0 h 18259"/>
                <a:gd name="T16" fmla="*/ 14659 w 14660"/>
                <a:gd name="T17" fmla="*/ 547 h 18259"/>
                <a:gd name="T18" fmla="*/ 14659 w 14660"/>
                <a:gd name="T19" fmla="*/ 17704 h 18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60" h="18259">
                  <a:moveTo>
                    <a:pt x="14659" y="17704"/>
                  </a:moveTo>
                  <a:lnTo>
                    <a:pt x="14659" y="17704"/>
                  </a:lnTo>
                  <a:cubicBezTo>
                    <a:pt x="14659" y="18009"/>
                    <a:pt x="14410" y="18258"/>
                    <a:pt x="14105" y="18258"/>
                  </a:cubicBezTo>
                  <a:cubicBezTo>
                    <a:pt x="554" y="18258"/>
                    <a:pt x="554" y="18258"/>
                    <a:pt x="554" y="18258"/>
                  </a:cubicBezTo>
                  <a:cubicBezTo>
                    <a:pt x="250" y="18258"/>
                    <a:pt x="0" y="18009"/>
                    <a:pt x="0" y="17704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242"/>
                    <a:pt x="250" y="0"/>
                    <a:pt x="554" y="0"/>
                  </a:cubicBezTo>
                  <a:cubicBezTo>
                    <a:pt x="14105" y="0"/>
                    <a:pt x="14105" y="0"/>
                    <a:pt x="14105" y="0"/>
                  </a:cubicBezTo>
                  <a:cubicBezTo>
                    <a:pt x="14410" y="0"/>
                    <a:pt x="14659" y="242"/>
                    <a:pt x="14659" y="547"/>
                  </a:cubicBezTo>
                  <a:cubicBezTo>
                    <a:pt x="14659" y="17704"/>
                    <a:pt x="14659" y="17704"/>
                    <a:pt x="14659" y="177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>
              <a:off x="2763656" y="5132581"/>
              <a:ext cx="2796679" cy="3469512"/>
            </a:xfrm>
            <a:custGeom>
              <a:avLst/>
              <a:gdLst>
                <a:gd name="T0" fmla="*/ 12997 w 12998"/>
                <a:gd name="T1" fmla="*/ 15641 h 16126"/>
                <a:gd name="T2" fmla="*/ 12997 w 12998"/>
                <a:gd name="T3" fmla="*/ 15641 h 16126"/>
                <a:gd name="T4" fmla="*/ 12512 w 12998"/>
                <a:gd name="T5" fmla="*/ 16125 h 16126"/>
                <a:gd name="T6" fmla="*/ 485 w 12998"/>
                <a:gd name="T7" fmla="*/ 16098 h 16126"/>
                <a:gd name="T8" fmla="*/ 0 w 12998"/>
                <a:gd name="T9" fmla="*/ 15613 h 16126"/>
                <a:gd name="T10" fmla="*/ 139 w 12998"/>
                <a:gd name="T11" fmla="*/ 588 h 16126"/>
                <a:gd name="T12" fmla="*/ 624 w 12998"/>
                <a:gd name="T13" fmla="*/ 104 h 16126"/>
                <a:gd name="T14" fmla="*/ 12512 w 12998"/>
                <a:gd name="T15" fmla="*/ 0 h 16126"/>
                <a:gd name="T16" fmla="*/ 12997 w 12998"/>
                <a:gd name="T17" fmla="*/ 484 h 16126"/>
                <a:gd name="T18" fmla="*/ 12997 w 12998"/>
                <a:gd name="T19" fmla="*/ 15641 h 16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98" h="16126">
                  <a:moveTo>
                    <a:pt x="12997" y="15641"/>
                  </a:moveTo>
                  <a:lnTo>
                    <a:pt x="12997" y="15641"/>
                  </a:lnTo>
                  <a:cubicBezTo>
                    <a:pt x="12997" y="15911"/>
                    <a:pt x="12783" y="16125"/>
                    <a:pt x="12512" y="16125"/>
                  </a:cubicBezTo>
                  <a:cubicBezTo>
                    <a:pt x="485" y="16098"/>
                    <a:pt x="485" y="16098"/>
                    <a:pt x="485" y="16098"/>
                  </a:cubicBezTo>
                  <a:cubicBezTo>
                    <a:pt x="215" y="16098"/>
                    <a:pt x="0" y="15883"/>
                    <a:pt x="0" y="15613"/>
                  </a:cubicBezTo>
                  <a:cubicBezTo>
                    <a:pt x="139" y="588"/>
                    <a:pt x="139" y="588"/>
                    <a:pt x="139" y="588"/>
                  </a:cubicBezTo>
                  <a:cubicBezTo>
                    <a:pt x="139" y="318"/>
                    <a:pt x="354" y="104"/>
                    <a:pt x="624" y="104"/>
                  </a:cubicBezTo>
                  <a:cubicBezTo>
                    <a:pt x="12512" y="0"/>
                    <a:pt x="12512" y="0"/>
                    <a:pt x="12512" y="0"/>
                  </a:cubicBezTo>
                  <a:cubicBezTo>
                    <a:pt x="12783" y="0"/>
                    <a:pt x="12997" y="214"/>
                    <a:pt x="12997" y="484"/>
                  </a:cubicBezTo>
                  <a:cubicBezTo>
                    <a:pt x="12997" y="15641"/>
                    <a:pt x="12997" y="15641"/>
                    <a:pt x="12997" y="1564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4"/>
            <p:cNvSpPr>
              <a:spLocks noChangeArrowheads="1"/>
            </p:cNvSpPr>
            <p:nvPr/>
          </p:nvSpPr>
          <p:spPr bwMode="auto">
            <a:xfrm>
              <a:off x="2763656" y="5132582"/>
              <a:ext cx="2766321" cy="3447691"/>
            </a:xfrm>
            <a:custGeom>
              <a:avLst/>
              <a:gdLst>
                <a:gd name="T0" fmla="*/ 12859 w 12860"/>
                <a:gd name="T1" fmla="*/ 15537 h 16023"/>
                <a:gd name="T2" fmla="*/ 12859 w 12860"/>
                <a:gd name="T3" fmla="*/ 15537 h 16023"/>
                <a:gd name="T4" fmla="*/ 12374 w 12860"/>
                <a:gd name="T5" fmla="*/ 16022 h 16023"/>
                <a:gd name="T6" fmla="*/ 485 w 12860"/>
                <a:gd name="T7" fmla="*/ 16022 h 16023"/>
                <a:gd name="T8" fmla="*/ 0 w 12860"/>
                <a:gd name="T9" fmla="*/ 15537 h 16023"/>
                <a:gd name="T10" fmla="*/ 0 w 12860"/>
                <a:gd name="T11" fmla="*/ 484 h 16023"/>
                <a:gd name="T12" fmla="*/ 485 w 12860"/>
                <a:gd name="T13" fmla="*/ 0 h 16023"/>
                <a:gd name="T14" fmla="*/ 12374 w 12860"/>
                <a:gd name="T15" fmla="*/ 0 h 16023"/>
                <a:gd name="T16" fmla="*/ 12859 w 12860"/>
                <a:gd name="T17" fmla="*/ 484 h 16023"/>
                <a:gd name="T18" fmla="*/ 12859 w 12860"/>
                <a:gd name="T19" fmla="*/ 15537 h 16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60" h="16023">
                  <a:moveTo>
                    <a:pt x="12859" y="15537"/>
                  </a:moveTo>
                  <a:lnTo>
                    <a:pt x="12859" y="15537"/>
                  </a:lnTo>
                  <a:cubicBezTo>
                    <a:pt x="12859" y="15807"/>
                    <a:pt x="12644" y="16022"/>
                    <a:pt x="12374" y="16022"/>
                  </a:cubicBezTo>
                  <a:cubicBezTo>
                    <a:pt x="485" y="16022"/>
                    <a:pt x="485" y="16022"/>
                    <a:pt x="485" y="16022"/>
                  </a:cubicBezTo>
                  <a:cubicBezTo>
                    <a:pt x="215" y="16022"/>
                    <a:pt x="0" y="15807"/>
                    <a:pt x="0" y="15537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214"/>
                    <a:pt x="215" y="0"/>
                    <a:pt x="485" y="0"/>
                  </a:cubicBezTo>
                  <a:cubicBezTo>
                    <a:pt x="12374" y="0"/>
                    <a:pt x="12374" y="0"/>
                    <a:pt x="12374" y="0"/>
                  </a:cubicBezTo>
                  <a:cubicBezTo>
                    <a:pt x="12644" y="0"/>
                    <a:pt x="12859" y="214"/>
                    <a:pt x="12859" y="484"/>
                  </a:cubicBezTo>
                  <a:cubicBezTo>
                    <a:pt x="12859" y="15537"/>
                    <a:pt x="12859" y="15537"/>
                    <a:pt x="12859" y="1553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"/>
            <p:cNvSpPr>
              <a:spLocks noChangeArrowheads="1"/>
            </p:cNvSpPr>
            <p:nvPr/>
          </p:nvSpPr>
          <p:spPr bwMode="auto">
            <a:xfrm>
              <a:off x="3315782" y="4892553"/>
              <a:ext cx="1663967" cy="240029"/>
            </a:xfrm>
            <a:custGeom>
              <a:avLst/>
              <a:gdLst>
                <a:gd name="T0" fmla="*/ 7734 w 7735"/>
                <a:gd name="T1" fmla="*/ 0 h 1116"/>
                <a:gd name="T2" fmla="*/ 0 w 7735"/>
                <a:gd name="T3" fmla="*/ 0 h 1116"/>
                <a:gd name="T4" fmla="*/ 0 w 7735"/>
                <a:gd name="T5" fmla="*/ 1115 h 1116"/>
                <a:gd name="T6" fmla="*/ 7734 w 7735"/>
                <a:gd name="T7" fmla="*/ 1115 h 1116"/>
                <a:gd name="T8" fmla="*/ 7734 w 7735"/>
                <a:gd name="T9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5" h="1116">
                  <a:moveTo>
                    <a:pt x="7734" y="0"/>
                  </a:moveTo>
                  <a:lnTo>
                    <a:pt x="0" y="0"/>
                  </a:lnTo>
                  <a:lnTo>
                    <a:pt x="0" y="1115"/>
                  </a:lnTo>
                  <a:lnTo>
                    <a:pt x="7734" y="1115"/>
                  </a:lnTo>
                  <a:lnTo>
                    <a:pt x="7734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7"/>
            <p:cNvSpPr>
              <a:spLocks noChangeArrowheads="1"/>
            </p:cNvSpPr>
            <p:nvPr/>
          </p:nvSpPr>
          <p:spPr bwMode="auto">
            <a:xfrm>
              <a:off x="3315782" y="5132581"/>
              <a:ext cx="1663967" cy="323518"/>
            </a:xfrm>
            <a:custGeom>
              <a:avLst/>
              <a:gdLst>
                <a:gd name="T0" fmla="*/ 7734 w 7735"/>
                <a:gd name="T1" fmla="*/ 0 h 1503"/>
                <a:gd name="T2" fmla="*/ 7734 w 7735"/>
                <a:gd name="T3" fmla="*/ 0 h 1503"/>
                <a:gd name="T4" fmla="*/ 0 w 7735"/>
                <a:gd name="T5" fmla="*/ 0 h 1503"/>
                <a:gd name="T6" fmla="*/ 0 w 7735"/>
                <a:gd name="T7" fmla="*/ 948 h 1503"/>
                <a:gd name="T8" fmla="*/ 581 w 7735"/>
                <a:gd name="T9" fmla="*/ 1502 h 1503"/>
                <a:gd name="T10" fmla="*/ 7152 w 7735"/>
                <a:gd name="T11" fmla="*/ 1502 h 1503"/>
                <a:gd name="T12" fmla="*/ 7734 w 7735"/>
                <a:gd name="T13" fmla="*/ 948 h 1503"/>
                <a:gd name="T14" fmla="*/ 7734 w 7735"/>
                <a:gd name="T15" fmla="*/ 0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5" h="1503">
                  <a:moveTo>
                    <a:pt x="7734" y="0"/>
                  </a:moveTo>
                  <a:lnTo>
                    <a:pt x="773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253"/>
                    <a:pt x="263" y="1502"/>
                    <a:pt x="581" y="1502"/>
                  </a:cubicBezTo>
                  <a:cubicBezTo>
                    <a:pt x="7152" y="1502"/>
                    <a:pt x="7152" y="1502"/>
                    <a:pt x="7152" y="1502"/>
                  </a:cubicBezTo>
                  <a:cubicBezTo>
                    <a:pt x="7470" y="1502"/>
                    <a:pt x="7734" y="1253"/>
                    <a:pt x="7734" y="948"/>
                  </a:cubicBezTo>
                  <a:cubicBezTo>
                    <a:pt x="7734" y="0"/>
                    <a:pt x="7734" y="0"/>
                    <a:pt x="7734" y="0"/>
                  </a:cubicBezTo>
                </a:path>
              </a:pathLst>
            </a:custGeom>
            <a:solidFill>
              <a:srgbClr val="CECD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8"/>
            <p:cNvSpPr>
              <a:spLocks noChangeArrowheads="1"/>
            </p:cNvSpPr>
            <p:nvPr/>
          </p:nvSpPr>
          <p:spPr bwMode="auto">
            <a:xfrm>
              <a:off x="3357524" y="4275877"/>
              <a:ext cx="1586176" cy="1126144"/>
            </a:xfrm>
            <a:custGeom>
              <a:avLst/>
              <a:gdLst>
                <a:gd name="T0" fmla="*/ 6819 w 7374"/>
                <a:gd name="T1" fmla="*/ 1967 h 5236"/>
                <a:gd name="T2" fmla="*/ 6819 w 7374"/>
                <a:gd name="T3" fmla="*/ 1967 h 5236"/>
                <a:gd name="T4" fmla="*/ 6342 w 7374"/>
                <a:gd name="T5" fmla="*/ 1967 h 5236"/>
                <a:gd name="T6" fmla="*/ 6342 w 7374"/>
                <a:gd name="T7" fmla="*/ 1655 h 5236"/>
                <a:gd name="T8" fmla="*/ 5948 w 7374"/>
                <a:gd name="T9" fmla="*/ 1253 h 5236"/>
                <a:gd name="T10" fmla="*/ 5352 w 7374"/>
                <a:gd name="T11" fmla="*/ 1253 h 5236"/>
                <a:gd name="T12" fmla="*/ 5352 w 7374"/>
                <a:gd name="T13" fmla="*/ 402 h 5236"/>
                <a:gd name="T14" fmla="*/ 4951 w 7374"/>
                <a:gd name="T15" fmla="*/ 0 h 5236"/>
                <a:gd name="T16" fmla="*/ 2416 w 7374"/>
                <a:gd name="T17" fmla="*/ 0 h 5236"/>
                <a:gd name="T18" fmla="*/ 2022 w 7374"/>
                <a:gd name="T19" fmla="*/ 402 h 5236"/>
                <a:gd name="T20" fmla="*/ 2022 w 7374"/>
                <a:gd name="T21" fmla="*/ 1253 h 5236"/>
                <a:gd name="T22" fmla="*/ 1426 w 7374"/>
                <a:gd name="T23" fmla="*/ 1253 h 5236"/>
                <a:gd name="T24" fmla="*/ 1024 w 7374"/>
                <a:gd name="T25" fmla="*/ 1655 h 5236"/>
                <a:gd name="T26" fmla="*/ 1024 w 7374"/>
                <a:gd name="T27" fmla="*/ 1967 h 5236"/>
                <a:gd name="T28" fmla="*/ 554 w 7374"/>
                <a:gd name="T29" fmla="*/ 1967 h 5236"/>
                <a:gd name="T30" fmla="*/ 0 w 7374"/>
                <a:gd name="T31" fmla="*/ 2520 h 5236"/>
                <a:gd name="T32" fmla="*/ 0 w 7374"/>
                <a:gd name="T33" fmla="*/ 4688 h 5236"/>
                <a:gd name="T34" fmla="*/ 554 w 7374"/>
                <a:gd name="T35" fmla="*/ 5235 h 5236"/>
                <a:gd name="T36" fmla="*/ 6819 w 7374"/>
                <a:gd name="T37" fmla="*/ 5235 h 5236"/>
                <a:gd name="T38" fmla="*/ 7373 w 7374"/>
                <a:gd name="T39" fmla="*/ 4688 h 5236"/>
                <a:gd name="T40" fmla="*/ 7373 w 7374"/>
                <a:gd name="T41" fmla="*/ 2520 h 5236"/>
                <a:gd name="T42" fmla="*/ 6819 w 7374"/>
                <a:gd name="T43" fmla="*/ 1967 h 5236"/>
                <a:gd name="T44" fmla="*/ 4916 w 7374"/>
                <a:gd name="T45" fmla="*/ 1807 h 5236"/>
                <a:gd name="T46" fmla="*/ 4916 w 7374"/>
                <a:gd name="T47" fmla="*/ 1807 h 5236"/>
                <a:gd name="T48" fmla="*/ 4708 w 7374"/>
                <a:gd name="T49" fmla="*/ 2015 h 5236"/>
                <a:gd name="T50" fmla="*/ 2693 w 7374"/>
                <a:gd name="T51" fmla="*/ 2015 h 5236"/>
                <a:gd name="T52" fmla="*/ 2486 w 7374"/>
                <a:gd name="T53" fmla="*/ 1807 h 5236"/>
                <a:gd name="T54" fmla="*/ 2486 w 7374"/>
                <a:gd name="T55" fmla="*/ 602 h 5236"/>
                <a:gd name="T56" fmla="*/ 2693 w 7374"/>
                <a:gd name="T57" fmla="*/ 395 h 5236"/>
                <a:gd name="T58" fmla="*/ 4708 w 7374"/>
                <a:gd name="T59" fmla="*/ 395 h 5236"/>
                <a:gd name="T60" fmla="*/ 4916 w 7374"/>
                <a:gd name="T61" fmla="*/ 602 h 5236"/>
                <a:gd name="T62" fmla="*/ 4916 w 7374"/>
                <a:gd name="T63" fmla="*/ 1807 h 5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74" h="5236">
                  <a:moveTo>
                    <a:pt x="6819" y="1967"/>
                  </a:moveTo>
                  <a:lnTo>
                    <a:pt x="6819" y="1967"/>
                  </a:lnTo>
                  <a:cubicBezTo>
                    <a:pt x="6342" y="1967"/>
                    <a:pt x="6342" y="1967"/>
                    <a:pt x="6342" y="1967"/>
                  </a:cubicBezTo>
                  <a:cubicBezTo>
                    <a:pt x="6342" y="1655"/>
                    <a:pt x="6342" y="1655"/>
                    <a:pt x="6342" y="1655"/>
                  </a:cubicBezTo>
                  <a:cubicBezTo>
                    <a:pt x="6342" y="1433"/>
                    <a:pt x="6169" y="1253"/>
                    <a:pt x="5948" y="1253"/>
                  </a:cubicBezTo>
                  <a:cubicBezTo>
                    <a:pt x="5352" y="1253"/>
                    <a:pt x="5352" y="1253"/>
                    <a:pt x="5352" y="1253"/>
                  </a:cubicBezTo>
                  <a:cubicBezTo>
                    <a:pt x="5352" y="402"/>
                    <a:pt x="5352" y="402"/>
                    <a:pt x="5352" y="402"/>
                  </a:cubicBezTo>
                  <a:cubicBezTo>
                    <a:pt x="5352" y="180"/>
                    <a:pt x="5172" y="0"/>
                    <a:pt x="4951" y="0"/>
                  </a:cubicBezTo>
                  <a:cubicBezTo>
                    <a:pt x="2416" y="0"/>
                    <a:pt x="2416" y="0"/>
                    <a:pt x="2416" y="0"/>
                  </a:cubicBezTo>
                  <a:cubicBezTo>
                    <a:pt x="2202" y="0"/>
                    <a:pt x="2022" y="180"/>
                    <a:pt x="2022" y="402"/>
                  </a:cubicBezTo>
                  <a:cubicBezTo>
                    <a:pt x="2022" y="1253"/>
                    <a:pt x="2022" y="1253"/>
                    <a:pt x="2022" y="1253"/>
                  </a:cubicBezTo>
                  <a:cubicBezTo>
                    <a:pt x="1426" y="1253"/>
                    <a:pt x="1426" y="1253"/>
                    <a:pt x="1426" y="1253"/>
                  </a:cubicBezTo>
                  <a:cubicBezTo>
                    <a:pt x="1204" y="1253"/>
                    <a:pt x="1024" y="1433"/>
                    <a:pt x="1024" y="1655"/>
                  </a:cubicBezTo>
                  <a:cubicBezTo>
                    <a:pt x="1024" y="1967"/>
                    <a:pt x="1024" y="1967"/>
                    <a:pt x="1024" y="1967"/>
                  </a:cubicBezTo>
                  <a:cubicBezTo>
                    <a:pt x="554" y="1967"/>
                    <a:pt x="554" y="1967"/>
                    <a:pt x="554" y="1967"/>
                  </a:cubicBezTo>
                  <a:cubicBezTo>
                    <a:pt x="249" y="1967"/>
                    <a:pt x="0" y="2216"/>
                    <a:pt x="0" y="2520"/>
                  </a:cubicBezTo>
                  <a:cubicBezTo>
                    <a:pt x="0" y="4688"/>
                    <a:pt x="0" y="4688"/>
                    <a:pt x="0" y="4688"/>
                  </a:cubicBezTo>
                  <a:cubicBezTo>
                    <a:pt x="0" y="4992"/>
                    <a:pt x="249" y="5235"/>
                    <a:pt x="554" y="5235"/>
                  </a:cubicBezTo>
                  <a:cubicBezTo>
                    <a:pt x="6819" y="5235"/>
                    <a:pt x="6819" y="5235"/>
                    <a:pt x="6819" y="5235"/>
                  </a:cubicBezTo>
                  <a:cubicBezTo>
                    <a:pt x="7124" y="5235"/>
                    <a:pt x="7373" y="4992"/>
                    <a:pt x="7373" y="4688"/>
                  </a:cubicBezTo>
                  <a:cubicBezTo>
                    <a:pt x="7373" y="2520"/>
                    <a:pt x="7373" y="2520"/>
                    <a:pt x="7373" y="2520"/>
                  </a:cubicBezTo>
                  <a:cubicBezTo>
                    <a:pt x="7373" y="2216"/>
                    <a:pt x="7124" y="1967"/>
                    <a:pt x="6819" y="1967"/>
                  </a:cubicBezTo>
                  <a:close/>
                  <a:moveTo>
                    <a:pt x="4916" y="1807"/>
                  </a:moveTo>
                  <a:lnTo>
                    <a:pt x="4916" y="1807"/>
                  </a:lnTo>
                  <a:cubicBezTo>
                    <a:pt x="4916" y="1925"/>
                    <a:pt x="4826" y="2015"/>
                    <a:pt x="4708" y="2015"/>
                  </a:cubicBezTo>
                  <a:cubicBezTo>
                    <a:pt x="2693" y="2015"/>
                    <a:pt x="2693" y="2015"/>
                    <a:pt x="2693" y="2015"/>
                  </a:cubicBezTo>
                  <a:cubicBezTo>
                    <a:pt x="2576" y="2015"/>
                    <a:pt x="2486" y="1925"/>
                    <a:pt x="2486" y="1807"/>
                  </a:cubicBezTo>
                  <a:cubicBezTo>
                    <a:pt x="2486" y="602"/>
                    <a:pt x="2486" y="602"/>
                    <a:pt x="2486" y="602"/>
                  </a:cubicBezTo>
                  <a:cubicBezTo>
                    <a:pt x="2486" y="492"/>
                    <a:pt x="2576" y="395"/>
                    <a:pt x="2693" y="395"/>
                  </a:cubicBezTo>
                  <a:cubicBezTo>
                    <a:pt x="4708" y="395"/>
                    <a:pt x="4708" y="395"/>
                    <a:pt x="4708" y="395"/>
                  </a:cubicBezTo>
                  <a:cubicBezTo>
                    <a:pt x="4826" y="395"/>
                    <a:pt x="4916" y="492"/>
                    <a:pt x="4916" y="602"/>
                  </a:cubicBezTo>
                  <a:lnTo>
                    <a:pt x="4916" y="180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3029284" y="5217019"/>
              <a:ext cx="155582" cy="153695"/>
            </a:xfrm>
            <a:custGeom>
              <a:avLst/>
              <a:gdLst>
                <a:gd name="T0" fmla="*/ 720 w 721"/>
                <a:gd name="T1" fmla="*/ 353 h 714"/>
                <a:gd name="T2" fmla="*/ 720 w 721"/>
                <a:gd name="T3" fmla="*/ 353 h 714"/>
                <a:gd name="T4" fmla="*/ 360 w 721"/>
                <a:gd name="T5" fmla="*/ 713 h 714"/>
                <a:gd name="T6" fmla="*/ 0 w 721"/>
                <a:gd name="T7" fmla="*/ 353 h 714"/>
                <a:gd name="T8" fmla="*/ 360 w 721"/>
                <a:gd name="T9" fmla="*/ 0 h 714"/>
                <a:gd name="T10" fmla="*/ 720 w 721"/>
                <a:gd name="T11" fmla="*/ 35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1" h="714">
                  <a:moveTo>
                    <a:pt x="720" y="353"/>
                  </a:moveTo>
                  <a:lnTo>
                    <a:pt x="720" y="353"/>
                  </a:lnTo>
                  <a:cubicBezTo>
                    <a:pt x="720" y="554"/>
                    <a:pt x="561" y="713"/>
                    <a:pt x="360" y="713"/>
                  </a:cubicBezTo>
                  <a:cubicBezTo>
                    <a:pt x="166" y="713"/>
                    <a:pt x="0" y="554"/>
                    <a:pt x="0" y="353"/>
                  </a:cubicBezTo>
                  <a:cubicBezTo>
                    <a:pt x="0" y="160"/>
                    <a:pt x="166" y="0"/>
                    <a:pt x="360" y="0"/>
                  </a:cubicBezTo>
                  <a:cubicBezTo>
                    <a:pt x="561" y="0"/>
                    <a:pt x="720" y="160"/>
                    <a:pt x="720" y="3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5159048" y="5217019"/>
              <a:ext cx="155582" cy="153695"/>
            </a:xfrm>
            <a:custGeom>
              <a:avLst/>
              <a:gdLst>
                <a:gd name="T0" fmla="*/ 720 w 721"/>
                <a:gd name="T1" fmla="*/ 353 h 714"/>
                <a:gd name="T2" fmla="*/ 720 w 721"/>
                <a:gd name="T3" fmla="*/ 353 h 714"/>
                <a:gd name="T4" fmla="*/ 360 w 721"/>
                <a:gd name="T5" fmla="*/ 713 h 714"/>
                <a:gd name="T6" fmla="*/ 0 w 721"/>
                <a:gd name="T7" fmla="*/ 353 h 714"/>
                <a:gd name="T8" fmla="*/ 360 w 721"/>
                <a:gd name="T9" fmla="*/ 0 h 714"/>
                <a:gd name="T10" fmla="*/ 720 w 721"/>
                <a:gd name="T11" fmla="*/ 35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1" h="714">
                  <a:moveTo>
                    <a:pt x="720" y="353"/>
                  </a:moveTo>
                  <a:lnTo>
                    <a:pt x="720" y="353"/>
                  </a:lnTo>
                  <a:cubicBezTo>
                    <a:pt x="720" y="554"/>
                    <a:pt x="561" y="713"/>
                    <a:pt x="360" y="713"/>
                  </a:cubicBezTo>
                  <a:cubicBezTo>
                    <a:pt x="167" y="713"/>
                    <a:pt x="0" y="554"/>
                    <a:pt x="0" y="353"/>
                  </a:cubicBezTo>
                  <a:cubicBezTo>
                    <a:pt x="0" y="160"/>
                    <a:pt x="167" y="0"/>
                    <a:pt x="360" y="0"/>
                  </a:cubicBezTo>
                  <a:cubicBezTo>
                    <a:pt x="561" y="0"/>
                    <a:pt x="720" y="160"/>
                    <a:pt x="720" y="3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4781477" y="5812823"/>
              <a:ext cx="456310" cy="456340"/>
            </a:xfrm>
            <a:custGeom>
              <a:avLst/>
              <a:gdLst>
                <a:gd name="T0" fmla="*/ 2118 w 2119"/>
                <a:gd name="T1" fmla="*/ 1932 h 2120"/>
                <a:gd name="T2" fmla="*/ 2118 w 2119"/>
                <a:gd name="T3" fmla="*/ 1932 h 2120"/>
                <a:gd name="T4" fmla="*/ 1932 w 2119"/>
                <a:gd name="T5" fmla="*/ 2119 h 2120"/>
                <a:gd name="T6" fmla="*/ 187 w 2119"/>
                <a:gd name="T7" fmla="*/ 2119 h 2120"/>
                <a:gd name="T8" fmla="*/ 0 w 2119"/>
                <a:gd name="T9" fmla="*/ 1932 h 2120"/>
                <a:gd name="T10" fmla="*/ 0 w 2119"/>
                <a:gd name="T11" fmla="*/ 187 h 2120"/>
                <a:gd name="T12" fmla="*/ 187 w 2119"/>
                <a:gd name="T13" fmla="*/ 0 h 2120"/>
                <a:gd name="T14" fmla="*/ 1932 w 2119"/>
                <a:gd name="T15" fmla="*/ 0 h 2120"/>
                <a:gd name="T16" fmla="*/ 2118 w 2119"/>
                <a:gd name="T17" fmla="*/ 187 h 2120"/>
                <a:gd name="T18" fmla="*/ 2118 w 2119"/>
                <a:gd name="T19" fmla="*/ 1932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0">
                  <a:moveTo>
                    <a:pt x="2118" y="1932"/>
                  </a:moveTo>
                  <a:lnTo>
                    <a:pt x="2118" y="1932"/>
                  </a:lnTo>
                  <a:cubicBezTo>
                    <a:pt x="2118" y="2036"/>
                    <a:pt x="2035" y="2119"/>
                    <a:pt x="1932" y="2119"/>
                  </a:cubicBezTo>
                  <a:cubicBezTo>
                    <a:pt x="187" y="2119"/>
                    <a:pt x="187" y="2119"/>
                    <a:pt x="187" y="2119"/>
                  </a:cubicBezTo>
                  <a:cubicBezTo>
                    <a:pt x="83" y="2119"/>
                    <a:pt x="0" y="2036"/>
                    <a:pt x="0" y="193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4781477" y="6494961"/>
              <a:ext cx="456310" cy="457289"/>
            </a:xfrm>
            <a:custGeom>
              <a:avLst/>
              <a:gdLst>
                <a:gd name="T0" fmla="*/ 2118 w 2119"/>
                <a:gd name="T1" fmla="*/ 1938 h 2126"/>
                <a:gd name="T2" fmla="*/ 2118 w 2119"/>
                <a:gd name="T3" fmla="*/ 1938 h 2126"/>
                <a:gd name="T4" fmla="*/ 1932 w 2119"/>
                <a:gd name="T5" fmla="*/ 2125 h 2126"/>
                <a:gd name="T6" fmla="*/ 187 w 2119"/>
                <a:gd name="T7" fmla="*/ 2125 h 2126"/>
                <a:gd name="T8" fmla="*/ 0 w 2119"/>
                <a:gd name="T9" fmla="*/ 1938 h 2126"/>
                <a:gd name="T10" fmla="*/ 0 w 2119"/>
                <a:gd name="T11" fmla="*/ 194 h 2126"/>
                <a:gd name="T12" fmla="*/ 187 w 2119"/>
                <a:gd name="T13" fmla="*/ 0 h 2126"/>
                <a:gd name="T14" fmla="*/ 1932 w 2119"/>
                <a:gd name="T15" fmla="*/ 0 h 2126"/>
                <a:gd name="T16" fmla="*/ 2118 w 2119"/>
                <a:gd name="T17" fmla="*/ 194 h 2126"/>
                <a:gd name="T18" fmla="*/ 2118 w 2119"/>
                <a:gd name="T19" fmla="*/ 1938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6">
                  <a:moveTo>
                    <a:pt x="2118" y="1938"/>
                  </a:moveTo>
                  <a:lnTo>
                    <a:pt x="2118" y="1938"/>
                  </a:lnTo>
                  <a:cubicBezTo>
                    <a:pt x="2118" y="2042"/>
                    <a:pt x="2035" y="2125"/>
                    <a:pt x="1932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83" y="2125"/>
                    <a:pt x="0" y="2042"/>
                    <a:pt x="0" y="193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90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90"/>
                    <a:pt x="2118" y="194"/>
                  </a:cubicBezTo>
                  <a:lnTo>
                    <a:pt x="2118" y="193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4781477" y="7178997"/>
              <a:ext cx="456310" cy="457289"/>
            </a:xfrm>
            <a:custGeom>
              <a:avLst/>
              <a:gdLst>
                <a:gd name="T0" fmla="*/ 2118 w 2119"/>
                <a:gd name="T1" fmla="*/ 1938 h 2126"/>
                <a:gd name="T2" fmla="*/ 2118 w 2119"/>
                <a:gd name="T3" fmla="*/ 1938 h 2126"/>
                <a:gd name="T4" fmla="*/ 1932 w 2119"/>
                <a:gd name="T5" fmla="*/ 2125 h 2126"/>
                <a:gd name="T6" fmla="*/ 187 w 2119"/>
                <a:gd name="T7" fmla="*/ 2125 h 2126"/>
                <a:gd name="T8" fmla="*/ 0 w 2119"/>
                <a:gd name="T9" fmla="*/ 1938 h 2126"/>
                <a:gd name="T10" fmla="*/ 0 w 2119"/>
                <a:gd name="T11" fmla="*/ 187 h 2126"/>
                <a:gd name="T12" fmla="*/ 187 w 2119"/>
                <a:gd name="T13" fmla="*/ 0 h 2126"/>
                <a:gd name="T14" fmla="*/ 1932 w 2119"/>
                <a:gd name="T15" fmla="*/ 0 h 2126"/>
                <a:gd name="T16" fmla="*/ 2118 w 2119"/>
                <a:gd name="T17" fmla="*/ 187 h 2126"/>
                <a:gd name="T18" fmla="*/ 2118 w 2119"/>
                <a:gd name="T19" fmla="*/ 1938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6">
                  <a:moveTo>
                    <a:pt x="2118" y="1938"/>
                  </a:moveTo>
                  <a:lnTo>
                    <a:pt x="2118" y="1938"/>
                  </a:lnTo>
                  <a:cubicBezTo>
                    <a:pt x="2118" y="2042"/>
                    <a:pt x="2035" y="2125"/>
                    <a:pt x="1932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83" y="2125"/>
                    <a:pt x="0" y="2042"/>
                    <a:pt x="0" y="193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4781477" y="7863031"/>
              <a:ext cx="456310" cy="456340"/>
            </a:xfrm>
            <a:custGeom>
              <a:avLst/>
              <a:gdLst>
                <a:gd name="T0" fmla="*/ 2118 w 2119"/>
                <a:gd name="T1" fmla="*/ 1932 h 2120"/>
                <a:gd name="T2" fmla="*/ 2118 w 2119"/>
                <a:gd name="T3" fmla="*/ 1932 h 2120"/>
                <a:gd name="T4" fmla="*/ 1932 w 2119"/>
                <a:gd name="T5" fmla="*/ 2119 h 2120"/>
                <a:gd name="T6" fmla="*/ 187 w 2119"/>
                <a:gd name="T7" fmla="*/ 2119 h 2120"/>
                <a:gd name="T8" fmla="*/ 0 w 2119"/>
                <a:gd name="T9" fmla="*/ 1932 h 2120"/>
                <a:gd name="T10" fmla="*/ 0 w 2119"/>
                <a:gd name="T11" fmla="*/ 187 h 2120"/>
                <a:gd name="T12" fmla="*/ 187 w 2119"/>
                <a:gd name="T13" fmla="*/ 0 h 2120"/>
                <a:gd name="T14" fmla="*/ 1932 w 2119"/>
                <a:gd name="T15" fmla="*/ 0 h 2120"/>
                <a:gd name="T16" fmla="*/ 2118 w 2119"/>
                <a:gd name="T17" fmla="*/ 187 h 2120"/>
                <a:gd name="T18" fmla="*/ 2118 w 2119"/>
                <a:gd name="T19" fmla="*/ 1932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9" h="2120">
                  <a:moveTo>
                    <a:pt x="2118" y="1932"/>
                  </a:moveTo>
                  <a:lnTo>
                    <a:pt x="2118" y="1932"/>
                  </a:lnTo>
                  <a:cubicBezTo>
                    <a:pt x="2118" y="2036"/>
                    <a:pt x="2035" y="2119"/>
                    <a:pt x="1932" y="2119"/>
                  </a:cubicBezTo>
                  <a:cubicBezTo>
                    <a:pt x="187" y="2119"/>
                    <a:pt x="187" y="2119"/>
                    <a:pt x="187" y="2119"/>
                  </a:cubicBezTo>
                  <a:cubicBezTo>
                    <a:pt x="83" y="2119"/>
                    <a:pt x="0" y="2036"/>
                    <a:pt x="0" y="193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3"/>
                    <a:pt x="83" y="0"/>
                    <a:pt x="187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2035" y="0"/>
                    <a:pt x="2118" y="83"/>
                    <a:pt x="2118" y="187"/>
                  </a:cubicBezTo>
                  <a:lnTo>
                    <a:pt x="2118" y="19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3126048" y="5887773"/>
              <a:ext cx="1414467" cy="347236"/>
            </a:xfrm>
            <a:custGeom>
              <a:avLst/>
              <a:gdLst>
                <a:gd name="T0" fmla="*/ 6572 w 6573"/>
                <a:gd name="T1" fmla="*/ 1614 h 1615"/>
                <a:gd name="T2" fmla="*/ 0 w 6573"/>
                <a:gd name="T3" fmla="*/ 1614 h 1615"/>
                <a:gd name="T4" fmla="*/ 0 w 6573"/>
                <a:gd name="T5" fmla="*/ 0 h 1615"/>
                <a:gd name="T6" fmla="*/ 6572 w 6573"/>
                <a:gd name="T7" fmla="*/ 0 h 1615"/>
                <a:gd name="T8" fmla="*/ 6572 w 6573"/>
                <a:gd name="T9" fmla="*/ 1614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15">
                  <a:moveTo>
                    <a:pt x="6572" y="1614"/>
                  </a:moveTo>
                  <a:lnTo>
                    <a:pt x="0" y="1614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3126048" y="6556628"/>
              <a:ext cx="1414467" cy="348184"/>
            </a:xfrm>
            <a:custGeom>
              <a:avLst/>
              <a:gdLst>
                <a:gd name="T0" fmla="*/ 6572 w 6573"/>
                <a:gd name="T1" fmla="*/ 1619 h 1620"/>
                <a:gd name="T2" fmla="*/ 0 w 6573"/>
                <a:gd name="T3" fmla="*/ 1619 h 1620"/>
                <a:gd name="T4" fmla="*/ 0 w 6573"/>
                <a:gd name="T5" fmla="*/ 0 h 1620"/>
                <a:gd name="T6" fmla="*/ 6572 w 6573"/>
                <a:gd name="T7" fmla="*/ 0 h 1620"/>
                <a:gd name="T8" fmla="*/ 6572 w 6573"/>
                <a:gd name="T9" fmla="*/ 1619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20">
                  <a:moveTo>
                    <a:pt x="6572" y="1619"/>
                  </a:moveTo>
                  <a:lnTo>
                    <a:pt x="0" y="1619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3126048" y="7226433"/>
              <a:ext cx="1414467" cy="349133"/>
            </a:xfrm>
            <a:custGeom>
              <a:avLst/>
              <a:gdLst>
                <a:gd name="T0" fmla="*/ 6572 w 6573"/>
                <a:gd name="T1" fmla="*/ 1621 h 1622"/>
                <a:gd name="T2" fmla="*/ 0 w 6573"/>
                <a:gd name="T3" fmla="*/ 1621 h 1622"/>
                <a:gd name="T4" fmla="*/ 0 w 6573"/>
                <a:gd name="T5" fmla="*/ 0 h 1622"/>
                <a:gd name="T6" fmla="*/ 6572 w 6573"/>
                <a:gd name="T7" fmla="*/ 0 h 1622"/>
                <a:gd name="T8" fmla="*/ 6572 w 6573"/>
                <a:gd name="T9" fmla="*/ 1621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22">
                  <a:moveTo>
                    <a:pt x="6572" y="1621"/>
                  </a:moveTo>
                  <a:lnTo>
                    <a:pt x="0" y="1621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2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3126048" y="7897186"/>
              <a:ext cx="1414467" cy="347236"/>
            </a:xfrm>
            <a:custGeom>
              <a:avLst/>
              <a:gdLst>
                <a:gd name="T0" fmla="*/ 6572 w 6573"/>
                <a:gd name="T1" fmla="*/ 1614 h 1615"/>
                <a:gd name="T2" fmla="*/ 0 w 6573"/>
                <a:gd name="T3" fmla="*/ 1614 h 1615"/>
                <a:gd name="T4" fmla="*/ 0 w 6573"/>
                <a:gd name="T5" fmla="*/ 0 h 1615"/>
                <a:gd name="T6" fmla="*/ 6572 w 6573"/>
                <a:gd name="T7" fmla="*/ 0 h 1615"/>
                <a:gd name="T8" fmla="*/ 6572 w 6573"/>
                <a:gd name="T9" fmla="*/ 1614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3" h="1615">
                  <a:moveTo>
                    <a:pt x="6572" y="1614"/>
                  </a:moveTo>
                  <a:lnTo>
                    <a:pt x="0" y="1614"/>
                  </a:lnTo>
                  <a:lnTo>
                    <a:pt x="0" y="0"/>
                  </a:lnTo>
                  <a:lnTo>
                    <a:pt x="6572" y="0"/>
                  </a:lnTo>
                  <a:lnTo>
                    <a:pt x="6572" y="16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4766298" y="5862157"/>
              <a:ext cx="484771" cy="388980"/>
            </a:xfrm>
            <a:custGeom>
              <a:avLst/>
              <a:gdLst>
                <a:gd name="T0" fmla="*/ 831 w 2252"/>
                <a:gd name="T1" fmla="*/ 1808 h 1809"/>
                <a:gd name="T2" fmla="*/ 831 w 2252"/>
                <a:gd name="T3" fmla="*/ 1808 h 1809"/>
                <a:gd name="T4" fmla="*/ 630 w 2252"/>
                <a:gd name="T5" fmla="*/ 1725 h 1809"/>
                <a:gd name="T6" fmla="*/ 111 w 2252"/>
                <a:gd name="T7" fmla="*/ 1205 h 1809"/>
                <a:gd name="T8" fmla="*/ 111 w 2252"/>
                <a:gd name="T9" fmla="*/ 804 h 1809"/>
                <a:gd name="T10" fmla="*/ 513 w 2252"/>
                <a:gd name="T11" fmla="*/ 804 h 1809"/>
                <a:gd name="T12" fmla="*/ 817 w 2252"/>
                <a:gd name="T13" fmla="*/ 1115 h 1809"/>
                <a:gd name="T14" fmla="*/ 1725 w 2252"/>
                <a:gd name="T15" fmla="*/ 125 h 1809"/>
                <a:gd name="T16" fmla="*/ 2126 w 2252"/>
                <a:gd name="T17" fmla="*/ 104 h 1809"/>
                <a:gd name="T18" fmla="*/ 2140 w 2252"/>
                <a:gd name="T19" fmla="*/ 506 h 1809"/>
                <a:gd name="T20" fmla="*/ 1039 w 2252"/>
                <a:gd name="T21" fmla="*/ 1718 h 1809"/>
                <a:gd name="T22" fmla="*/ 838 w 2252"/>
                <a:gd name="T23" fmla="*/ 1808 h 1809"/>
                <a:gd name="T24" fmla="*/ 831 w 2252"/>
                <a:gd name="T25" fmla="*/ 180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2" h="1809">
                  <a:moveTo>
                    <a:pt x="831" y="1808"/>
                  </a:moveTo>
                  <a:lnTo>
                    <a:pt x="831" y="1808"/>
                  </a:lnTo>
                  <a:cubicBezTo>
                    <a:pt x="755" y="1808"/>
                    <a:pt x="679" y="1780"/>
                    <a:pt x="630" y="1725"/>
                  </a:cubicBezTo>
                  <a:cubicBezTo>
                    <a:pt x="111" y="1205"/>
                    <a:pt x="111" y="1205"/>
                    <a:pt x="111" y="1205"/>
                  </a:cubicBezTo>
                  <a:cubicBezTo>
                    <a:pt x="0" y="1095"/>
                    <a:pt x="0" y="914"/>
                    <a:pt x="111" y="804"/>
                  </a:cubicBezTo>
                  <a:cubicBezTo>
                    <a:pt x="222" y="693"/>
                    <a:pt x="402" y="693"/>
                    <a:pt x="513" y="804"/>
                  </a:cubicBezTo>
                  <a:cubicBezTo>
                    <a:pt x="817" y="1115"/>
                    <a:pt x="817" y="1115"/>
                    <a:pt x="817" y="1115"/>
                  </a:cubicBezTo>
                  <a:cubicBezTo>
                    <a:pt x="1725" y="125"/>
                    <a:pt x="1725" y="125"/>
                    <a:pt x="1725" y="125"/>
                  </a:cubicBezTo>
                  <a:cubicBezTo>
                    <a:pt x="1828" y="8"/>
                    <a:pt x="2008" y="0"/>
                    <a:pt x="2126" y="104"/>
                  </a:cubicBezTo>
                  <a:cubicBezTo>
                    <a:pt x="2237" y="215"/>
                    <a:pt x="2251" y="388"/>
                    <a:pt x="2140" y="506"/>
                  </a:cubicBezTo>
                  <a:cubicBezTo>
                    <a:pt x="1039" y="1718"/>
                    <a:pt x="1039" y="1718"/>
                    <a:pt x="1039" y="1718"/>
                  </a:cubicBezTo>
                  <a:cubicBezTo>
                    <a:pt x="984" y="1773"/>
                    <a:pt x="914" y="1808"/>
                    <a:pt x="838" y="1808"/>
                  </a:cubicBezTo>
                  <a:cubicBezTo>
                    <a:pt x="831" y="1808"/>
                    <a:pt x="831" y="1808"/>
                    <a:pt x="831" y="18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1"/>
          <p:cNvSpPr>
            <a:spLocks/>
          </p:cNvSpPr>
          <p:nvPr/>
        </p:nvSpPr>
        <p:spPr bwMode="auto">
          <a:xfrm>
            <a:off x="9133716" y="1021783"/>
            <a:ext cx="55720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7200" b="1" dirty="0" err="1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OutLine</a:t>
            </a:r>
            <a:r>
              <a:rPr lang="en-US" altLang="zh-CN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 </a:t>
            </a:r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目录</a:t>
            </a:r>
            <a:endParaRPr 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216639" y="6222501"/>
            <a:ext cx="11360227" cy="44884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zh-CN" altLang="en-US" dirty="0" smtClean="0">
                <a:latin typeface="等线" pitchFamily="2" charset="-122"/>
                <a:ea typeface="等线" pitchFamily="2" charset="-122"/>
                <a:cs typeface="Lato Light"/>
              </a:rPr>
              <a:t>数据驱动和编程</a:t>
            </a:r>
            <a:endParaRPr lang="zh-CN" altLang="en-US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30404" y="8267203"/>
            <a:ext cx="11360227" cy="44884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altLang="zh-CN" dirty="0" smtClean="0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  <a:cs typeface="Lato Light"/>
              </a:rPr>
              <a:t>之</a:t>
            </a:r>
            <a:r>
              <a:rPr lang="en-US" altLang="zh-CN" dirty="0" smtClean="0">
                <a:latin typeface="等线" pitchFamily="2" charset="-122"/>
                <a:ea typeface="等线" pitchFamily="2" charset="-122"/>
                <a:cs typeface="Lato Light"/>
              </a:rPr>
              <a:t>Hello World</a:t>
            </a:r>
            <a:endParaRPr lang="zh-CN" altLang="en-US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30404" y="10349997"/>
            <a:ext cx="11360227" cy="4599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altLang="zh-CN" dirty="0" smtClean="0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dirty="0">
                <a:latin typeface="等线" pitchFamily="2" charset="-122"/>
                <a:ea typeface="等线" pitchFamily="2" charset="-122"/>
                <a:cs typeface="Lato Light"/>
              </a:rPr>
              <a:t> 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  <a:cs typeface="Lato Light"/>
              </a:rPr>
              <a:t>技术栈</a:t>
            </a:r>
            <a:endParaRPr lang="zh-CN" altLang="en-US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216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26" name="AutoShape 30"/>
          <p:cNvSpPr>
            <a:spLocks/>
          </p:cNvSpPr>
          <p:nvPr/>
        </p:nvSpPr>
        <p:spPr bwMode="auto">
          <a:xfrm>
            <a:off x="-23206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74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pPr defTabSz="914400">
              <a:lnSpc>
                <a:spcPct val="100000"/>
              </a:lnSpc>
              <a:defRPr/>
            </a:pPr>
            <a:endParaRPr lang="es-ES" sz="1800" b="0">
              <a:solidFill>
                <a:schemeClr val="bg1"/>
              </a:solidFill>
              <a:cs typeface="Lat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6901" y="4587432"/>
            <a:ext cx="13583847" cy="5014253"/>
            <a:chOff x="183279" y="3941321"/>
            <a:chExt cx="13583847" cy="5014253"/>
          </a:xfrm>
        </p:grpSpPr>
        <p:sp>
          <p:nvSpPr>
            <p:cNvPr id="33" name="TextBox 32"/>
            <p:cNvSpPr txBox="1"/>
            <p:nvPr/>
          </p:nvSpPr>
          <p:spPr>
            <a:xfrm>
              <a:off x="3919911" y="4513961"/>
              <a:ext cx="6429929" cy="178508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Part ONE</a:t>
              </a:r>
              <a:r>
                <a:rPr lang="id-ID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 </a:t>
              </a:r>
              <a:endParaRPr lang="id-ID" sz="11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279" y="6643228"/>
              <a:ext cx="13583847" cy="17851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500" b="1" dirty="0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V</a:t>
              </a:r>
              <a:r>
                <a:rPr lang="en-US" sz="11600" b="1" dirty="0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UE </a:t>
              </a:r>
              <a:r>
                <a:rPr lang="zh-CN" altLang="en-US" sz="11600" b="1" dirty="0" smtClean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简介及辉煌成就</a:t>
              </a:r>
              <a:endParaRPr lang="id-ID" sz="11600" b="1" dirty="0" smtClean="0">
                <a:solidFill>
                  <a:schemeClr val="accent2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1746249" y="882844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0"/>
          <p:cNvSpPr>
            <a:spLocks noChangeArrowheads="1"/>
          </p:cNvSpPr>
          <p:nvPr/>
        </p:nvSpPr>
        <p:spPr bwMode="auto">
          <a:xfrm>
            <a:off x="11364509" y="728192"/>
            <a:ext cx="1654974" cy="1479302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19521" y="4523208"/>
            <a:ext cx="1740309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10486240" y="2666666"/>
            <a:ext cx="35666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话说</a:t>
            </a:r>
            <a:r>
              <a:rPr lang="en-US" altLang="zh-CN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endParaRPr 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785" y="5050796"/>
            <a:ext cx="12535593" cy="710963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latin typeface="等线" pitchFamily="2" charset="-122"/>
                <a:ea typeface="等线" pitchFamily="2" charset="-122"/>
                <a:cs typeface="Lato Light"/>
              </a:rPr>
              <a:t>2018</a:t>
            </a:r>
            <a:r>
              <a:rPr lang="zh-CN" altLang="en-US" sz="2800" dirty="0" smtClean="0">
                <a:latin typeface="等线" pitchFamily="2" charset="-122"/>
                <a:ea typeface="等线" pitchFamily="2" charset="-122"/>
                <a:cs typeface="Lato Light"/>
              </a:rPr>
              <a:t>年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最火的前端框架当属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了，很多使用过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的程序员这样评价</a:t>
            </a:r>
            <a:r>
              <a:rPr lang="zh-CN" altLang="en-US" sz="2800" dirty="0" smtClean="0">
                <a:latin typeface="等线" pitchFamily="2" charset="-122"/>
                <a:ea typeface="等线" pitchFamily="2" charset="-122"/>
                <a:cs typeface="Lato Light"/>
              </a:rPr>
              <a:t>它：</a:t>
            </a:r>
            <a:r>
              <a:rPr lang="en-US" altLang="zh-CN" sz="2800" dirty="0" smtClean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800" dirty="0" smtClean="0">
                <a:latin typeface="等线" pitchFamily="2" charset="-122"/>
                <a:ea typeface="等线" pitchFamily="2" charset="-122"/>
                <a:cs typeface="Lato Light"/>
              </a:rPr>
              <a:t>兼具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angular.js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和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react.js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的优点，并剔除了它们的</a:t>
            </a:r>
            <a:r>
              <a:rPr lang="zh-CN" altLang="en-US" sz="2800" dirty="0" smtClean="0">
                <a:latin typeface="等线" pitchFamily="2" charset="-122"/>
                <a:ea typeface="等线" pitchFamily="2" charset="-122"/>
                <a:cs typeface="Lato Light"/>
              </a:rPr>
              <a:t>缺点。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授予了这么高的评价的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，也是开源世界华人的骄傲，因为它的作者是位中国人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–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尤雨溪（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Evan You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）。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 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是一个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JavaScript MVVM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库，是一套构建用户界面的渐进式框架。它是以数据驱动和组件化的思想构建的，采用自底向上增量开发的设计。相比于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Angular.js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，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提供了更加简洁、更易于理解的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API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，使得我们能够快速地上手并使用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；同时比起 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React + 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Redux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 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相对复杂的架构，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Vue.js 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更加轻量级也更加容易上手，是初创项目的首选前端框架。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 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的核心库只关注视图层，它不仅易于上手，还便于与第三方库或既有项目整合。并且作者是华人的关系，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拥有着对华人开发者最友好的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api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文档和官方教程。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9217467" y="3924290"/>
            <a:ext cx="6104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/>
                </a:solidFill>
                <a:latin typeface="等线" pitchFamily="2" charset="-122"/>
                <a:ea typeface="等线" pitchFamily="2" charset="-122"/>
                <a:cs typeface="Lato Light"/>
                <a:sym typeface="Montserrat-Regular" charset="0"/>
              </a:rPr>
              <a:t>“简单却不失优雅，小巧而不乏大匠”</a:t>
            </a:r>
            <a:endParaRPr lang="en-US" sz="2800" dirty="0">
              <a:solidFill>
                <a:schemeClr val="accent2"/>
              </a:solidFill>
              <a:latin typeface="等线" pitchFamily="2" charset="-122"/>
              <a:ea typeface="等线" pitchFamily="2" charset="-122"/>
              <a:cs typeface="Lato Light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2165013" y="4226973"/>
            <a:ext cx="10599291" cy="6068459"/>
            <a:chOff x="1017405" y="2693983"/>
            <a:chExt cx="6806596" cy="4462905"/>
          </a:xfrm>
        </p:grpSpPr>
        <p:grpSp>
          <p:nvGrpSpPr>
            <p:cNvPr id="27" name="Group 26"/>
            <p:cNvGrpSpPr/>
            <p:nvPr/>
          </p:nvGrpSpPr>
          <p:grpSpPr>
            <a:xfrm>
              <a:off x="1017405" y="2693983"/>
              <a:ext cx="6806596" cy="4462905"/>
              <a:chOff x="1017405" y="2693983"/>
              <a:chExt cx="6806596" cy="4462905"/>
            </a:xfrm>
          </p:grpSpPr>
          <p:sp>
            <p:nvSpPr>
              <p:cNvPr id="30" name="AutoShape 1"/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1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2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3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4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5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6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7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9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0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1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4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5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6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5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53072" y="3063038"/>
              <a:ext cx="859761" cy="271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65000"/>
                    </a:schemeClr>
                  </a:solidFill>
                  <a:latin typeface="Lato Light"/>
                  <a:cs typeface="Lato Light"/>
                </a:rPr>
                <a:t>wiki</a:t>
              </a:r>
              <a:r>
                <a:rPr lang="en-US" altLang="zh-CN" sz="1800" dirty="0" smtClean="0">
                  <a:solidFill>
                    <a:schemeClr val="bg1">
                      <a:lumMod val="65000"/>
                    </a:schemeClr>
                  </a:solidFill>
                  <a:latin typeface="Lato Light"/>
                  <a:cs typeface="Lato Light"/>
                </a:rPr>
                <a:t>/</a:t>
              </a:r>
              <a:r>
                <a:rPr lang="en-US" altLang="zh-CN" sz="1800" dirty="0" err="1" smtClean="0">
                  <a:solidFill>
                    <a:schemeClr val="bg1">
                      <a:lumMod val="65000"/>
                    </a:schemeClr>
                  </a:solidFill>
                  <a:latin typeface="Lato Light"/>
                  <a:cs typeface="Lato Light"/>
                </a:rPr>
                <a:t>vuejs</a:t>
              </a:r>
              <a:endParaRPr lang="id-ID" sz="1800" dirty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endParaRPr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0182083" y="887742"/>
            <a:ext cx="44900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小成就</a:t>
            </a:r>
            <a:endParaRPr 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7188" y="4535676"/>
            <a:ext cx="7555265" cy="452431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根据不完全统计，包括饿了么、稀土掘金、苏宁易购、美团、天猫、荔枝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FM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、房多多、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Laravel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、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htmlBurger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等国内外知名大公司都在使用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进行新项目的开发和旧项目的前端重构工作。 </a:t>
            </a:r>
            <a:b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</a:b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此外，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 + 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vuex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+ </a:t>
            </a:r>
            <a:r>
              <a:rPr lang="en-US" altLang="zh-CN" sz="2800" dirty="0" err="1" smtClean="0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en-US" altLang="zh-CN" sz="2800" dirty="0" smtClean="0">
                <a:latin typeface="等线" pitchFamily="2" charset="-122"/>
                <a:ea typeface="等线" pitchFamily="2" charset="-122"/>
                <a:cs typeface="Lato Light"/>
              </a:rPr>
              <a:t>-resource(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a</a:t>
            </a:r>
            <a:r>
              <a:rPr lang="en-US" altLang="zh-CN" sz="2800" dirty="0" err="1" smtClean="0">
                <a:latin typeface="等线" pitchFamily="2" charset="-122"/>
                <a:ea typeface="等线" pitchFamily="2" charset="-122"/>
                <a:cs typeface="Lato Light"/>
              </a:rPr>
              <a:t>xios</a:t>
            </a:r>
            <a:r>
              <a:rPr lang="en-US" altLang="zh-CN" sz="2800" dirty="0" smtClean="0">
                <a:latin typeface="等线" pitchFamily="2" charset="-122"/>
                <a:ea typeface="等线" pitchFamily="2" charset="-122"/>
                <a:cs typeface="Lato Light"/>
              </a:rPr>
              <a:t>) 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+ 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-router + </a:t>
            </a:r>
            <a:r>
              <a:rPr lang="en-US" altLang="zh-CN" sz="2800" dirty="0" err="1">
                <a:latin typeface="等线" pitchFamily="2" charset="-122"/>
                <a:ea typeface="等线" pitchFamily="2" charset="-122"/>
                <a:cs typeface="Lato Light"/>
              </a:rPr>
              <a:t>webpack</a:t>
            </a:r>
            <a:r>
              <a:rPr lang="en-US" altLang="zh-CN" sz="2800" dirty="0">
                <a:latin typeface="等线" pitchFamily="2" charset="-122"/>
                <a:ea typeface="等线" pitchFamily="2" charset="-122"/>
                <a:cs typeface="Lato Light"/>
              </a:rPr>
              <a:t> + es6 + less</a:t>
            </a:r>
            <a:r>
              <a:rPr lang="zh-CN" altLang="en-US" sz="2800" dirty="0">
                <a:latin typeface="等线" pitchFamily="2" charset="-122"/>
                <a:ea typeface="等线" pitchFamily="2" charset="-122"/>
                <a:cs typeface="Lato Light"/>
              </a:rPr>
              <a:t>的项目架构成为了越来越多大公司的第一选择。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12192000" y="5250171"/>
            <a:ext cx="10572304" cy="5045261"/>
          </a:xfrm>
        </p:spPr>
      </p:sp>
      <p:pic>
        <p:nvPicPr>
          <p:cNvPr id="61" name="Picture 2" descr="C:\Users\hp\Desktop\QQ截图201808211527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250172"/>
            <a:ext cx="10553722" cy="50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allelogram 34"/>
          <p:cNvSpPr/>
          <p:nvPr/>
        </p:nvSpPr>
        <p:spPr>
          <a:xfrm rot="5400000" flipV="1">
            <a:off x="18062383" y="4585383"/>
            <a:ext cx="2104798" cy="539493"/>
          </a:xfrm>
          <a:prstGeom prst="parallelogram">
            <a:avLst>
              <a:gd name="adj" fmla="val 66077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/>
          </a:p>
        </p:txBody>
      </p:sp>
      <p:sp>
        <p:nvSpPr>
          <p:cNvPr id="36" name="Rectangle 35"/>
          <p:cNvSpPr/>
          <p:nvPr/>
        </p:nvSpPr>
        <p:spPr>
          <a:xfrm>
            <a:off x="14060944" y="5355363"/>
            <a:ext cx="4631754" cy="622976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82" tIns="487582" rIns="487582" bIns="487582" numCol="1" spcCol="2539" anchor="t" anchorCtr="0">
            <a:no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61398" y="3800965"/>
            <a:ext cx="5338705" cy="17483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374" tIns="609478" rIns="487582" bIns="609478" numCol="1" spcCol="2539" anchor="t" anchorCtr="0">
            <a:sp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 rot="5400000" flipV="1">
            <a:off x="13278295" y="4223191"/>
            <a:ext cx="2104798" cy="539493"/>
          </a:xfrm>
          <a:prstGeom prst="parallelogram">
            <a:avLst>
              <a:gd name="adj" fmla="val 66077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/>
          </a:p>
        </p:txBody>
      </p:sp>
      <p:sp>
        <p:nvSpPr>
          <p:cNvPr id="40" name="Rectangle 39"/>
          <p:cNvSpPr/>
          <p:nvPr/>
        </p:nvSpPr>
        <p:spPr>
          <a:xfrm>
            <a:off x="9281245" y="5008831"/>
            <a:ext cx="4631754" cy="622976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82" tIns="487582" rIns="487582" bIns="487582" numCol="1" spcCol="2539" anchor="t" anchorCtr="0">
            <a:no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72014" y="3440089"/>
            <a:ext cx="5338705" cy="174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374" tIns="609478" rIns="487582" bIns="609478" numCol="1" spcCol="2539" anchor="t" anchorCtr="0">
            <a:sp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72149" y="4670817"/>
            <a:ext cx="4631754" cy="6220952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82" tIns="487582" rIns="487582" bIns="487582" numCol="1" spcCol="2539" anchor="t" anchorCtr="0">
            <a:no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Parallelogram 44"/>
          <p:cNvSpPr/>
          <p:nvPr/>
        </p:nvSpPr>
        <p:spPr>
          <a:xfrm rot="5400000" flipV="1">
            <a:off x="8498596" y="3862096"/>
            <a:ext cx="2104798" cy="539493"/>
          </a:xfrm>
          <a:prstGeom prst="parallelogram">
            <a:avLst>
              <a:gd name="adj" fmla="val 6607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/>
          </a:p>
        </p:txBody>
      </p:sp>
      <p:sp>
        <p:nvSpPr>
          <p:cNvPr id="46" name="Rectangle 45"/>
          <p:cNvSpPr/>
          <p:nvPr/>
        </p:nvSpPr>
        <p:spPr>
          <a:xfrm>
            <a:off x="4482629" y="3079211"/>
            <a:ext cx="5338705" cy="174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82" tIns="609478" rIns="487582" bIns="609478" numCol="1" spcCol="2539" anchor="t" anchorCtr="0">
            <a:spAutoFit/>
          </a:bodyPr>
          <a:lstStyle/>
          <a:p>
            <a:pPr defTabSz="1777600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92054" y="5076949"/>
            <a:ext cx="3743124" cy="22614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针对具有复杂交互逻辑的前端应用；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它可以提供基础的架构抽象；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可以通过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AJAX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数据持久化，保证前端用户体验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03974" y="3612445"/>
            <a:ext cx="2079031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zh-CN" altLang="en-US" sz="4000" cap="all" spc="53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使用场景</a:t>
            </a:r>
            <a:endParaRPr lang="en-US" sz="4000" cap="all" spc="53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1"/>
          <p:cNvSpPr>
            <a:spLocks/>
          </p:cNvSpPr>
          <p:nvPr/>
        </p:nvSpPr>
        <p:spPr bwMode="auto">
          <a:xfrm>
            <a:off x="9588796" y="938302"/>
            <a:ext cx="54133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深度分析</a:t>
            </a:r>
            <a:endParaRPr 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20742" y="5184242"/>
            <a:ext cx="3743124" cy="595477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当前端和数据做一些操作的时候，可以通过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AJAX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请求对后端做数据持久化，不需要刷新整个页面，只需要改动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里需要改动的那部分数据。特别是移动端应用场景，刷新页面太昂贵，会重新加载很多资源，虽然有些会被缓存，但是页面的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DOM,JS,CSS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都会被页面重新解析一遍，因此移动端页面通常会做出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SPA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单页应用。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的特点：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MVVM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框架、数据驱动、组件化、轻量、简洁、高效、快速、模块友好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600441" y="5563851"/>
            <a:ext cx="3743124" cy="50314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就这么好，难道没有缺点吗？当然有，</a:t>
            </a: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虽然在</a:t>
            </a:r>
            <a:r>
              <a:rPr lang="en-US" altLang="zh-CN" sz="2000" dirty="0" smtClean="0">
                <a:latin typeface="等线" pitchFamily="2" charset="-122"/>
                <a:ea typeface="等线" pitchFamily="2" charset="-122"/>
                <a:cs typeface="Lato Light"/>
              </a:rPr>
              <a:t>18</a:t>
            </a:r>
            <a:r>
              <a:rPr lang="zh-CN" altLang="en-US" sz="2000" dirty="0" smtClean="0">
                <a:latin typeface="等线" pitchFamily="2" charset="-122"/>
                <a:ea typeface="等线" pitchFamily="2" charset="-122"/>
                <a:cs typeface="Lato Light"/>
              </a:rPr>
              <a:t>年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非常火爆，但是相比于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angular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和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react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，不论是成熟度还是社区活跃度都还不是对手。此外，</a:t>
            </a: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明确声明了自己放弃了对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IE8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的支持。再看看现在的招聘网站上，有多少写了需要有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angular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经验，而又有多少写了需要</a:t>
            </a: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经验，就可见</a:t>
            </a: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的影响力相比于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angular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和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react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还差的很远。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45" y="3370051"/>
            <a:ext cx="1061868" cy="10618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360635" y="4025698"/>
            <a:ext cx="1975221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altLang="zh-CN" sz="4000" cap="all" spc="53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VUE</a:t>
            </a:r>
            <a:r>
              <a:rPr lang="zh-CN" altLang="en-US" sz="4000" cap="all" spc="53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优点</a:t>
            </a:r>
            <a:endParaRPr lang="en-US" sz="4000" cap="all" spc="53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89210" y="4538970"/>
            <a:ext cx="1975221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altLang="zh-CN" sz="4000" cap="all" spc="53" dirty="0" smtClean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VUE</a:t>
            </a:r>
            <a:r>
              <a:rPr lang="zh-CN" altLang="en-US" sz="4000" cap="all" spc="53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Lato Regular"/>
              </a:rPr>
              <a:t>缺点</a:t>
            </a:r>
            <a:endParaRPr lang="en-US" sz="4000" cap="all" spc="53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Lato Regular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768" y="3612445"/>
            <a:ext cx="1177231" cy="1177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977" y="4261481"/>
            <a:ext cx="979721" cy="9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26" name="AutoShape 30"/>
          <p:cNvSpPr>
            <a:spLocks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74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pPr defTabSz="914400">
              <a:lnSpc>
                <a:spcPct val="100000"/>
              </a:lnSpc>
              <a:defRPr/>
            </a:pPr>
            <a:endParaRPr lang="es-ES" sz="1800" b="0">
              <a:solidFill>
                <a:schemeClr val="bg1"/>
              </a:solidFill>
              <a:cs typeface="Lat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5011" y="4587432"/>
            <a:ext cx="14747627" cy="5014253"/>
            <a:chOff x="-398611" y="3941321"/>
            <a:chExt cx="14747627" cy="5014253"/>
          </a:xfrm>
        </p:grpSpPr>
        <p:sp>
          <p:nvSpPr>
            <p:cNvPr id="33" name="TextBox 32"/>
            <p:cNvSpPr txBox="1"/>
            <p:nvPr/>
          </p:nvSpPr>
          <p:spPr>
            <a:xfrm>
              <a:off x="3595128" y="4426803"/>
              <a:ext cx="6760149" cy="178508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Part </a:t>
              </a:r>
              <a:r>
                <a:rPr lang="en-US" altLang="zh-CN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TWO</a:t>
              </a:r>
              <a:r>
                <a:rPr lang="id-ID" sz="11000" b="1" dirty="0" smtClean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 </a:t>
              </a:r>
              <a:endParaRPr lang="id-ID" sz="11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98611" y="6643228"/>
              <a:ext cx="14747627" cy="17697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1500" b="1" dirty="0">
                  <a:solidFill>
                    <a:schemeClr val="accent2"/>
                  </a:solidFill>
                  <a:latin typeface="等线" pitchFamily="2" charset="-122"/>
                  <a:ea typeface="等线" pitchFamily="2" charset="-122"/>
                  <a:cs typeface="Source Sans Pro"/>
                </a:rPr>
                <a:t>数据驱动和组件式编程</a:t>
              </a: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1746249" y="882844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246244" y="1922993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6406033" y="583039"/>
            <a:ext cx="117788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针对</a:t>
            </a:r>
            <a:r>
              <a:rPr lang="en-US" altLang="zh-CN" sz="7200" b="1" dirty="0" err="1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Vue</a:t>
            </a:r>
            <a:r>
              <a:rPr lang="zh-CN" altLang="en-US" sz="7200" b="1" dirty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的数据驱动个人理解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24408" y="2341116"/>
            <a:ext cx="12459769" cy="880766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 程序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=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数据结构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+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算法，这是每个程序都耳熟能详的一句话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可在前端这里并不纯粹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因为前端需要跟界面打交道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html+css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并没用被抽象成某种在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js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中使用的数据结构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充当的更多是界面的一种配置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jquery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程序员看待他的方式就一块块的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用到的时候再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$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一下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获取之后修改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.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整个程序写下来是零零散散的节点操作。一个比较实际的情况就是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在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控件有联动的时候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如果没有一种机制来管理这些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之间的修改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那么依赖程序员自己去手动管理这些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的状态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会让人烦不胜烦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且容易出现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bug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 总结一下基于操作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的前端开发方式：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拼界面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-&gt;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找到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节点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-&gt;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修改属性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-&gt;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检测是否有其他影响的节点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-&gt;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根据刚刚修改的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节点更新自己的状态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那么上面的那句话就变成了 ：前端程序 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= 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拼界面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+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操作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+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算法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       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这些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mvvm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框架给了前端另一种思路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完全基于数据驱动的编程。如果你之前已经习惯了用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jQuery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操作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，学习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时请先抛开手动操作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的思维，因为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Vue.js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是数据驱动的，你无需手动操作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。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采用一种数据绑定的方式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自动绑定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节点的属性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.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这样就把你从操作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节点的繁琐过程中解脱出来了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你只要专注于数据的状态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ui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更新的事情你不需要去管了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不管是样式还是内容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可见性还是切换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class,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框架帮你把关注点从传统的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dom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操作转移到了数据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,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回归编程的本质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: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程序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=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数据结构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+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算法</a:t>
            </a:r>
            <a:r>
              <a:rPr lang="en-US" altLang="zh-CN" sz="2400" dirty="0">
                <a:latin typeface="等线" pitchFamily="2" charset="-122"/>
                <a:ea typeface="等线" pitchFamily="2" charset="-122"/>
                <a:cs typeface="Lato Light"/>
              </a:rPr>
              <a:t>. 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这也是</a:t>
            </a:r>
            <a:r>
              <a:rPr lang="en-US" altLang="zh-CN" sz="2400" dirty="0" err="1">
                <a:latin typeface="等线" pitchFamily="2" charset="-122"/>
                <a:ea typeface="等线" pitchFamily="2" charset="-122"/>
                <a:cs typeface="Lato Light"/>
              </a:rPr>
              <a:t>mvvm</a:t>
            </a:r>
            <a:r>
              <a:rPr lang="zh-CN" altLang="en-US" sz="2400" dirty="0">
                <a:latin typeface="等线" pitchFamily="2" charset="-122"/>
                <a:ea typeface="等线" pitchFamily="2" charset="-122"/>
                <a:cs typeface="Lato Light"/>
              </a:rPr>
              <a:t>框架最大的思路上的突破。</a:t>
            </a:r>
          </a:p>
        </p:txBody>
      </p:sp>
      <p:pic>
        <p:nvPicPr>
          <p:cNvPr id="9" name="图片 4" descr="QQ截图201708171143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9" y="3496797"/>
            <a:ext cx="9956139" cy="702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230404" y="2338630"/>
            <a:ext cx="1923191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66478" y="3816414"/>
            <a:ext cx="4319355" cy="43204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5368734" y="3818670"/>
            <a:ext cx="4314844" cy="431596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685833" y="3816414"/>
            <a:ext cx="4319355" cy="43204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0800000">
            <a:off x="9688089" y="3818670"/>
            <a:ext cx="4314844" cy="431596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003329" y="3816414"/>
            <a:ext cx="4319355" cy="43204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14005584" y="3818670"/>
            <a:ext cx="4314844" cy="431596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11097178" y="4320472"/>
            <a:ext cx="1495418" cy="14958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15415917" y="4320464"/>
            <a:ext cx="1495418" cy="1495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6778451" y="4320470"/>
            <a:ext cx="1495418" cy="1495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093671" y="6042116"/>
            <a:ext cx="3459339" cy="14106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3466"/>
              </a:lnSpc>
              <a:spcAft>
                <a:spcPts val="533"/>
              </a:spcAft>
            </a:pPr>
            <a:r>
              <a:rPr lang="zh-CN" altLang="en-US" sz="27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</a:rPr>
              <a:t>兄弟组件</a:t>
            </a:r>
            <a:endParaRPr lang="en-US" sz="27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algn="ctr">
              <a:lnSpc>
                <a:spcPts val="3466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实例化一个新的</a:t>
            </a:r>
            <a:r>
              <a:rPr lang="en-US" altLang="zh-CN" sz="2000" dirty="0" err="1">
                <a:latin typeface="等线" pitchFamily="2" charset="-122"/>
                <a:ea typeface="等线" pitchFamily="2" charset="-122"/>
                <a:cs typeface="Lato Light"/>
              </a:rPr>
              <a:t>Vue</a:t>
            </a: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实例，作为第三者，接收兄弟组件通信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470111" y="6042116"/>
            <a:ext cx="3459339" cy="96180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3466"/>
              </a:lnSpc>
              <a:spcAft>
                <a:spcPts val="533"/>
              </a:spcAft>
            </a:pPr>
            <a:r>
              <a:rPr lang="zh-CN" altLang="en-US" sz="27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</a:rPr>
              <a:t>无关系的组件</a:t>
            </a:r>
            <a:endParaRPr lang="en-US" sz="27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algn="ctr">
              <a:lnSpc>
                <a:spcPts val="3466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万能钥匙</a:t>
            </a:r>
            <a:r>
              <a:rPr lang="en-US" sz="2000" dirty="0" err="1">
                <a:latin typeface="等线" pitchFamily="2" charset="-122"/>
                <a:ea typeface="等线" pitchFamily="2" charset="-122"/>
                <a:cs typeface="Lato Light"/>
              </a:rPr>
              <a:t>Vuex</a:t>
            </a:r>
            <a:endParaRPr lang="en-US" sz="2000" dirty="0">
              <a:latin typeface="等线" pitchFamily="2" charset="-122"/>
              <a:ea typeface="等线" pitchFamily="2" charset="-122"/>
              <a:cs typeface="Lato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54924" y="6042116"/>
            <a:ext cx="3459339" cy="14106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3466"/>
              </a:lnSpc>
              <a:spcAft>
                <a:spcPts val="533"/>
              </a:spcAft>
            </a:pPr>
            <a:r>
              <a:rPr lang="zh-CN" altLang="en-US" sz="27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</a:rPr>
              <a:t>父子组件</a:t>
            </a:r>
            <a:endParaRPr lang="en-US" sz="27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</a:endParaRPr>
          </a:p>
          <a:p>
            <a:pPr algn="ctr">
              <a:lnSpc>
                <a:spcPts val="3466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父子通信：</a:t>
            </a:r>
            <a:r>
              <a:rPr lang="en-US" sz="2000" dirty="0">
                <a:latin typeface="等线" pitchFamily="2" charset="-122"/>
                <a:ea typeface="等线" pitchFamily="2" charset="-122"/>
                <a:cs typeface="Lato Light"/>
              </a:rPr>
              <a:t>props</a:t>
            </a:r>
          </a:p>
          <a:p>
            <a:pPr algn="ctr">
              <a:lnSpc>
                <a:spcPts val="3466"/>
              </a:lnSpc>
            </a:pPr>
            <a:r>
              <a:rPr lang="zh-CN" altLang="en-US" sz="2000" dirty="0">
                <a:latin typeface="等线" pitchFamily="2" charset="-122"/>
                <a:ea typeface="等线" pitchFamily="2" charset="-122"/>
                <a:cs typeface="Lato Light"/>
              </a:rPr>
              <a:t>子父组件：</a:t>
            </a:r>
            <a:r>
              <a:rPr lang="en-US" altLang="zh-CN" sz="2000" dirty="0">
                <a:latin typeface="等线" pitchFamily="2" charset="-122"/>
                <a:ea typeface="等线" pitchFamily="2" charset="-122"/>
                <a:cs typeface="Lato Light"/>
              </a:rPr>
              <a:t>$</a:t>
            </a:r>
            <a:r>
              <a:rPr lang="en-US" sz="2000" dirty="0">
                <a:latin typeface="等线" pitchFamily="2" charset="-122"/>
                <a:ea typeface="等线" pitchFamily="2" charset="-122"/>
                <a:cs typeface="Lato Light"/>
              </a:rPr>
              <a:t>emit</a:t>
            </a:r>
          </a:p>
        </p:txBody>
      </p:sp>
      <p:sp>
        <p:nvSpPr>
          <p:cNvPr id="80" name="Freeform 22"/>
          <p:cNvSpPr>
            <a:spLocks noChangeArrowheads="1"/>
          </p:cNvSpPr>
          <p:nvPr/>
        </p:nvSpPr>
        <p:spPr bwMode="auto">
          <a:xfrm>
            <a:off x="7135096" y="4673365"/>
            <a:ext cx="825756" cy="825967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1" name="Freeform 38"/>
          <p:cNvSpPr>
            <a:spLocks noChangeArrowheads="1"/>
          </p:cNvSpPr>
          <p:nvPr/>
        </p:nvSpPr>
        <p:spPr bwMode="auto">
          <a:xfrm>
            <a:off x="15950058" y="4558665"/>
            <a:ext cx="408852" cy="925542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Freeform 39"/>
          <p:cNvSpPr>
            <a:spLocks noChangeArrowheads="1"/>
          </p:cNvSpPr>
          <p:nvPr/>
        </p:nvSpPr>
        <p:spPr bwMode="auto">
          <a:xfrm>
            <a:off x="11463690" y="4666906"/>
            <a:ext cx="794237" cy="794443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1"/>
          <p:cNvSpPr>
            <a:spLocks/>
          </p:cNvSpPr>
          <p:nvPr/>
        </p:nvSpPr>
        <p:spPr bwMode="auto">
          <a:xfrm>
            <a:off x="9925990" y="882298"/>
            <a:ext cx="46166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等线" pitchFamily="2" charset="-122"/>
                <a:ea typeface="等线" pitchFamily="2" charset="-122"/>
                <a:cs typeface="Lato Regular"/>
                <a:sym typeface="Bebas Neue" charset="0"/>
              </a:rPr>
              <a:t>组件式编程</a:t>
            </a:r>
            <a:endParaRPr lang="zh-CN" altLang="en-US" sz="7200" b="1" dirty="0">
              <a:solidFill>
                <a:schemeClr val="tx2"/>
              </a:solidFill>
              <a:latin typeface="等线" pitchFamily="2" charset="-122"/>
              <a:ea typeface="等线" pitchFamily="2" charset="-122"/>
              <a:cs typeface="Lato Regular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Jetfabrik - Aquarium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212428"/>
      </a:accent1>
      <a:accent2>
        <a:srgbClr val="25AEDB"/>
      </a:accent2>
      <a:accent3>
        <a:srgbClr val="2CE1BE"/>
      </a:accent3>
      <a:accent4>
        <a:srgbClr val="212428"/>
      </a:accent4>
      <a:accent5>
        <a:srgbClr val="25AEDB"/>
      </a:accent5>
      <a:accent6>
        <a:srgbClr val="2CE1BE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26075</TotalTime>
  <Words>1366</Words>
  <Application>Microsoft Office PowerPoint</Application>
  <PresentationFormat>自定义</PresentationFormat>
  <Paragraphs>114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Barcena</dc:title>
  <dc:creator>SlidePro</dc:creator>
  <cp:lastModifiedBy>hp</cp:lastModifiedBy>
  <cp:revision>5092</cp:revision>
  <dcterms:created xsi:type="dcterms:W3CDTF">2014-11-12T21:47:38Z</dcterms:created>
  <dcterms:modified xsi:type="dcterms:W3CDTF">2018-08-24T05:04:32Z</dcterms:modified>
</cp:coreProperties>
</file>