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Shape 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3962399" y="1964267"/>
            <a:ext cx="7197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962399" y="4385732"/>
            <a:ext cx="7197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8932558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962399" y="5870575"/>
            <a:ext cx="4893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608958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Shape 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type="title"/>
          </p:nvPr>
        </p:nvSpPr>
        <p:spPr>
          <a:xfrm>
            <a:off x="685800" y="4732865"/>
            <a:ext cx="10131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" name="Shape 79"/>
          <p:cNvSpPr/>
          <p:nvPr>
            <p:ph idx="2" type="pic"/>
          </p:nvPr>
        </p:nvSpPr>
        <p:spPr>
          <a:xfrm>
            <a:off x="1371600" y="932112"/>
            <a:ext cx="8759700" cy="3165000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5299603"/>
            <a:ext cx="10131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Shape 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685801" y="609601"/>
            <a:ext cx="101313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101313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0237867" y="274320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r">
              <a:spcBef>
                <a:spcPts val="0"/>
              </a:spcBef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88275" y="823337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r">
              <a:spcBef>
                <a:spcPts val="0"/>
              </a:spcBef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992267" y="609601"/>
            <a:ext cx="9550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097875" y="3352800"/>
            <a:ext cx="9339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687465" y="4343400"/>
            <a:ext cx="101523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title"/>
          </p:nvPr>
        </p:nvSpPr>
        <p:spPr>
          <a:xfrm>
            <a:off x="685802" y="3308581"/>
            <a:ext cx="101313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1" y="4777381"/>
            <a:ext cx="101313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0237867" y="274320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r">
              <a:spcBef>
                <a:spcPts val="0"/>
              </a:spcBef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88275" y="823337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r">
              <a:spcBef>
                <a:spcPts val="0"/>
              </a:spcBef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992267" y="609601"/>
            <a:ext cx="9550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3886200"/>
            <a:ext cx="10135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85750" lvl="0" marL="2857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lvl="2" marL="12001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5430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2000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85799" y="4775200"/>
            <a:ext cx="101355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Shape 1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685801" y="609601"/>
            <a:ext cx="10131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1" y="3505200"/>
            <a:ext cx="10131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85750" lvl="0" marL="2857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lvl="2" marL="12001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5430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2000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685800" y="4343400"/>
            <a:ext cx="101313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Shape 1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3926976" y="-1098983"/>
            <a:ext cx="3649200" cy="10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71450" lvl="0" marL="2857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lvl="2" marL="12001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5430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2000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Shape 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 rot="5400000">
            <a:off x="7147177" y="2121149"/>
            <a:ext cx="5181600" cy="21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2011066" y="-715650"/>
            <a:ext cx="5181600" cy="7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71450" lvl="0" marL="2857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lvl="2" marL="12001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5430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2000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71450" lvl="0" marL="2857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lvl="2" marL="12001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5430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2000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685800" y="3308581"/>
            <a:ext cx="101313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799" y="4777381"/>
            <a:ext cx="101313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2" y="2142067"/>
            <a:ext cx="4995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71450" lvl="0" marL="2857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lvl="2" marL="12001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5430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2000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5821895" y="2142067"/>
            <a:ext cx="4995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71450" lvl="0" marL="2857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lvl="2" marL="12001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5430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2000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973670" y="2218267"/>
            <a:ext cx="4709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85801" y="2870201"/>
            <a:ext cx="49968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71450" lvl="0" marL="2857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lvl="2" marL="12001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5430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2000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096003" y="2226734"/>
            <a:ext cx="4722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5823483" y="2870201"/>
            <a:ext cx="49953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71450" lvl="0" marL="2857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lvl="2" marL="12001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5430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2000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685800" y="2074333"/>
            <a:ext cx="3681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648201" y="609601"/>
            <a:ext cx="61689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71450" lvl="0" marL="2857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lvl="2" marL="12001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5430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2000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685800" y="3445933"/>
            <a:ext cx="3681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Shape 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685800" y="1600200"/>
            <a:ext cx="6164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7536253" y="914400"/>
            <a:ext cx="3281100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2971800"/>
            <a:ext cx="61647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71450" lvl="0" marL="2857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6850" lvl="2" marL="12001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250" lvl="3" marL="15430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250" lvl="4" marL="200025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marR="0" rtl="0" algn="l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589660" y="5870575"/>
            <a:ext cx="1600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685800" y="5870575"/>
            <a:ext cx="7827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266060" y="5870575"/>
            <a:ext cx="551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3962399" y="1964267"/>
            <a:ext cx="7197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r">
              <a:spcBef>
                <a:spcPts val="0"/>
              </a:spcBef>
              <a:buClr>
                <a:schemeClr val="lt1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CAPSTONE PROJECT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RELEASE</a:t>
            </a: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3844928" y="4639995"/>
            <a:ext cx="73152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5727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65"/>
              <a:buFont typeface="Arial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14: </a:t>
            </a:r>
          </a:p>
          <a:p>
            <a:pPr indent="-105727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65"/>
              <a:buFont typeface="Arial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 LOPEZ JR| KARNOWSKY ESTIME | ISHWOR GHIMIRE </a:t>
            </a:r>
          </a:p>
          <a:p>
            <a:pPr indent="-105727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65"/>
              <a:buFont typeface="Arial"/>
              <a:buNone/>
            </a:pPr>
            <a:r>
              <a:rPr b="0" i="0" lang="en-US" sz="166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SOOWON MOON | CAULDIERRE MCKAY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CHOICES</a:t>
            </a:r>
            <a:br>
              <a:rPr b="0" i="0" lang="en-US" sz="3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Layered Architecture 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Enhanced </a:t>
            </a:r>
            <a:r>
              <a:rPr lang="en-US" sz="2400"/>
              <a:t>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ecurity  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/>
              <a:t>Readability/ Comments </a:t>
            </a: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CHOICES</a:t>
            </a:r>
            <a:br>
              <a:rPr b="0" i="0" lang="en-US" sz="3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Database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799" y="1879748"/>
            <a:ext cx="9616800" cy="28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/>
              <a:t>Our Database is composed of SQL tables and linked together on phpMyAdmin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/>
              <a:t>Database was provided by Floesure and pre-populated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100" y="3696200"/>
            <a:ext cx="8170775" cy="31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CHOICES</a:t>
            </a:r>
            <a:br>
              <a:rPr b="0" i="0" lang="en-US" sz="3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62" y="2117950"/>
            <a:ext cx="101313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3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/>
              <a:t>Consists of Ajax calls that grab data from the database wand allows us to properly display what we want </a:t>
            </a:r>
          </a:p>
          <a:p>
            <a:pPr indent="-2730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/>
              <a:t>This data was passed into the PHP functions in Database class.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CHOICES</a:t>
            </a:r>
            <a:br>
              <a:rPr b="0" i="0" lang="en-US" sz="3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Business Layer/ Security 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825" y="4257900"/>
            <a:ext cx="4880175" cy="26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2464825"/>
            <a:ext cx="101313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85750" lvl="0" marL="28575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Also written in php. We encoded/ hashed the passwords from the beginning so that if there’s a data breach, the passwords aren’t exposed  </a:t>
            </a:r>
          </a:p>
          <a:p>
            <a:pPr indent="-285750" lvl="0" marL="285750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This was done using online MD5 hash generator to alter the passwords. The php function is able to interpret the hash </a:t>
            </a:r>
          </a:p>
          <a:p>
            <a:pPr indent="-6985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u="sng"/>
              <a:t>DESIGN CHOICES</a:t>
            </a:r>
            <a:br>
              <a:rPr lang="en-US" u="sng"/>
            </a:br>
            <a:r>
              <a:rPr lang="en-US"/>
              <a:t>Business Layer/ Security con’t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2128000"/>
            <a:ext cx="10131300" cy="29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85750" lvl="0" marL="285750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 of PDO objects and prepared statements made handling the data more secure. We aren’t prone to sql injections from user input  </a:t>
            </a:r>
          </a:p>
          <a:p>
            <a:pPr indent="-285750" lvl="0" marL="285750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also check for authorization. Depending on your login credentials you’re allowed to do certain things. Users who aren’t authorized can’t access the pages that weren’t meant for their eyes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OF CURRENT STATE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1" y="2152142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85750" lvl="0" marL="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•"/>
            </a:pPr>
            <a:r>
              <a:rPr lang="en-US" sz="2400" u="sng">
                <a:solidFill>
                  <a:srgbClr val="FFFFFF"/>
                </a:solidFill>
              </a:rPr>
              <a:t>Presentation Layer:</a:t>
            </a:r>
            <a:r>
              <a:rPr lang="en-US" sz="2400">
                <a:solidFill>
                  <a:srgbClr val="FFFFFF"/>
                </a:solidFill>
              </a:rPr>
              <a:t> mix of php, Jquery, Javascript, and Bootstrap</a:t>
            </a:r>
          </a:p>
          <a:p>
            <a:pPr indent="-285750" lvl="0" marL="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FFFFFF"/>
                </a:solidFill>
              </a:rPr>
              <a:t>Grad student capable of viewing/ creating a new capstone </a:t>
            </a:r>
          </a:p>
          <a:p>
            <a:pPr indent="-285750" lvl="0" marL="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FFFFFF"/>
                </a:solidFill>
              </a:rPr>
              <a:t>Faculty capable of viewing corresponding projects and accepting capstone proposals </a:t>
            </a:r>
          </a:p>
          <a:p>
            <a:pPr indent="-285750" lvl="0" marL="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FFFFFF"/>
                </a:solidFill>
              </a:rPr>
              <a:t>Staff members are capable of viewing/ deleting and changing the status of all projects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600" y="58275"/>
            <a:ext cx="44767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