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89" r:id="rId4"/>
    <p:sldId id="301" r:id="rId5"/>
    <p:sldId id="292" r:id="rId6"/>
    <p:sldId id="294" r:id="rId7"/>
    <p:sldId id="297" r:id="rId8"/>
    <p:sldId id="298" r:id="rId9"/>
    <p:sldId id="277" r:id="rId10"/>
    <p:sldId id="286" r:id="rId11"/>
    <p:sldId id="295" r:id="rId12"/>
    <p:sldId id="300" r:id="rId13"/>
    <p:sldId id="302" r:id="rId14"/>
    <p:sldId id="285" r:id="rId15"/>
    <p:sldId id="293" r:id="rId16"/>
    <p:sldId id="296" r:id="rId17"/>
    <p:sldId id="291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D2F"/>
    <a:srgbClr val="306B2B"/>
    <a:srgbClr val="40A265"/>
    <a:srgbClr val="118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0604" autoAdjust="0"/>
  </p:normalViewPr>
  <p:slideViewPr>
    <p:cSldViewPr>
      <p:cViewPr varScale="1">
        <p:scale>
          <a:sx n="91" d="100"/>
          <a:sy n="91" d="100"/>
        </p:scale>
        <p:origin x="20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3C6157-941B-4A63-818E-A4553E448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5FC33-16F8-4AD5-9FC8-6AF6014FC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23E38E-C0F4-480D-B491-53062B405E77}" type="datetimeFigureOut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B2B3C-C7BD-4941-9CFF-71CBC2DA14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72ACA-61C5-4F36-9A59-A71226220A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F336938-9C47-42D2-8220-8D65C23DDE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C024F7-6412-4FFD-A754-09814D476B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F76DB-1EE4-419F-9313-104C60FC81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714644-8BC6-4238-8F70-ECA3F1BBD4A0}" type="datetimeFigureOut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C9603F3-464D-4335-8E8B-13ECFECCF8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C31B666-BE77-40A2-832B-3CDEBC982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D9A02-4DEF-430B-9814-B0FC384CFF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08AB1-972D-4DD8-AD3E-E775AFC98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F611D37-41AB-457A-9DDA-C382AB86A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4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4DB13D8E-FDE7-4AE8-93F0-D3F22FDA40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DAFA206D-8ED7-4BF0-B770-693E0AA381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FF3068FD-33E6-43F2-9C99-77389ADF9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495B88-D721-4712-BFF5-0983F0E41051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6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AF268272-2894-4FDB-A92C-B826A60804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C453FAAE-183B-4C77-A549-3973AF5B11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D4B69F6-A9A0-424B-B0EA-89E250EAD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6CE196-2E17-40D3-8959-692C49A67D37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1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AF268272-2894-4FDB-A92C-B826A60804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C453FAAE-183B-4C77-A549-3973AF5B11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D4B69F6-A9A0-424B-B0EA-89E250EAD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6CE196-2E17-40D3-8959-692C49A67D37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5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AF268272-2894-4FDB-A92C-B826A60804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C453FAAE-183B-4C77-A549-3973AF5B11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D4B69F6-A9A0-424B-B0EA-89E250EAD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6CE196-2E17-40D3-8959-692C49A67D37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06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AF268272-2894-4FDB-A92C-B826A60804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C453FAAE-183B-4C77-A549-3973AF5B11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D4B69F6-A9A0-424B-B0EA-89E250EAD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6CE196-2E17-40D3-8959-692C49A67D37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4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BB83777B-5E59-414D-9E14-246436424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76E2EBC-BCB9-426A-95C6-52EA038F8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9610E9A-51B8-4B67-9C44-8739353A9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B020DA-32B7-4545-8EA1-0E6F9650562E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18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BB83777B-5E59-414D-9E14-246436424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76E2EBC-BCB9-426A-95C6-52EA038F8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9610E9A-51B8-4B67-9C44-8739353A9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B020DA-32B7-4545-8EA1-0E6F9650562E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85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BB83777B-5E59-414D-9E14-246436424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76E2EBC-BCB9-426A-95C6-52EA038F8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9610E9A-51B8-4B67-9C44-8739353A9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B020DA-32B7-4545-8EA1-0E6F9650562E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36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8DEEBC02-6971-4CD9-A78D-A2AD31416A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D1576B1-5245-47DA-B16B-CE94C60B1A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261C3BB-59A0-4CAE-8BB8-A99EBE94C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3FB7BA-1534-4631-8824-A67DD98ECBBC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9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7A0FB61-1B6A-44D3-A08D-A362AF6915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FDB58F4-EBCE-4F89-A414-A119732B20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F38E383-6A40-4B34-9F7F-552F2A05D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0B0461-EA18-4D18-A95D-6B306975BB3F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6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48471F0-A224-4803-AF13-AC75F68836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3952F05-AF7F-401A-8BEE-9F895A7FD6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0BB9575F-2541-4367-9AD0-A025831D9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9FDC2-52AD-474C-88CE-621CC04BAF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3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48471F0-A224-4803-AF13-AC75F68836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3952F05-AF7F-401A-8BEE-9F895A7FD6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0BB9575F-2541-4367-9AD0-A025831D9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9FDC2-52AD-474C-88CE-621CC04BAF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48471F0-A224-4803-AF13-AC75F68836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3952F05-AF7F-401A-8BEE-9F895A7FD6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0BB9575F-2541-4367-9AD0-A025831D9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9FDC2-52AD-474C-88CE-621CC04BAF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1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48471F0-A224-4803-AF13-AC75F68836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3952F05-AF7F-401A-8BEE-9F895A7FD6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0BB9575F-2541-4367-9AD0-A025831D9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9FDC2-52AD-474C-88CE-621CC04BAF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99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48471F0-A224-4803-AF13-AC75F68836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3952F05-AF7F-401A-8BEE-9F895A7FD6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0BB9575F-2541-4367-9AD0-A025831D9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9FDC2-52AD-474C-88CE-621CC04BAF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1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48471F0-A224-4803-AF13-AC75F68836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3952F05-AF7F-401A-8BEE-9F895A7FD6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0BB9575F-2541-4367-9AD0-A025831D9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9FDC2-52AD-474C-88CE-621CC04BAF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25A6EDE3-DBBE-4D7C-AF6B-310805B190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2564352-E422-4373-8FD7-50D914C105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5619694-3203-4A94-8F36-BD02C6E47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4A5FBA-E845-4CBC-ABA8-3395D1676165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8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D892-C8C1-43F3-9F2C-C7F08BED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4BFB1-C11F-470D-81B3-910D7951740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1D29B-EBEC-44CA-AA68-F515301A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C5D7-5880-4C98-98FC-A87724B8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C8B7F-9EB9-44C2-8632-45AE60577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49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20D1-D41E-4C5E-8599-637014D3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6FDCD-039A-4234-9D05-2537D889D57C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A55A-C1BF-4DD1-B1E7-0725DB3A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56AE-7BA9-4BF7-92AB-B83A8FF8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E7402-5FA0-49A9-9ACD-F3B0573DEF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52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8AB85-0CC3-4C96-BD7C-2AA110C5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54618-0A5F-46B3-8916-8ED98ED7F5C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8766-26B5-4AF6-83C2-52A414ED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B4AE-1EE8-4C72-BF58-76625E6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8CE37-B972-43E2-A450-1112502654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26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142A-522A-4A65-ABD7-7774CD6C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43421-B673-41BD-9812-BD64F6F80D7F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8F1F-726E-482C-AA9C-BB5CFB47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98E4-5648-4C19-8D50-EE3470E8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E72A4-68E2-41A6-B239-AD82215F5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98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5312-9758-4C22-B660-E0FFA40B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7CBFE-6ED8-42F8-9824-FA4468297888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325C-1775-4071-B138-23F8ED66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9D0C-6801-4781-9812-A558BCB3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FB1E6-3FFA-4753-9AD0-1F18A0E6B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8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90FB59-B280-4631-AB99-AA512BDC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9E6A4-96A1-4422-BF3F-1C4C06987B7B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5F7CB1-74EA-448E-B567-5EB7380D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61F979-73DB-4856-A745-DBBDED51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73974-8A13-4B03-9FF3-001C033580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83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068C86-36AB-4FC4-9FF4-4E4D444C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99A5-BAED-4BB8-B426-AC1FF8D343E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02C57D5-8D21-4B40-B514-D8097740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3EFAAAA-C9A3-4097-BAC9-DF6208AB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61C6D-4BAE-469E-8D76-6A8AF9DF9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9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23685C-F8AD-44CD-A7F0-F580E9CB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7F47-26CA-44F9-84CA-B0B2FBE100DE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671CC5-E4F8-46D3-8B9E-D8E0D4D2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DD25EB-52D7-459D-BC92-456D5A6C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28CB6-C0C7-428F-A61E-4B69938647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81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D56FA37-59AE-4829-8479-6D1C25D1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BF9B-8085-4BB7-BB2C-AD51514344D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63A571E-0810-475A-BB08-F6D5DE72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DDBB08-52CC-491D-AE4D-12E76F53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16D00-504A-402A-8CF6-18B815A0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73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AD62B6-7515-4060-9294-E383063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951F3-D36A-45FB-A913-C93F374D5FB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860D77-D13B-4944-8BCB-87007098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A6479F-42B4-432A-AAE6-161725D6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2D6E6-168F-4E02-A69B-C2311985E7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217410-36BA-4A0A-A532-056B72F3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6AF0A-5822-44BC-A890-6C19702211DD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43E49-9C8E-4185-A5C0-4DAB3559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7B01DE-31A5-402E-BE72-E2BC9EF1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A93CD-DDFB-4841-9F57-F7B5A0EF2E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5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BABF607-FB0E-4B09-A72F-8D0B2D85CE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6B9A357-A780-4F5B-A204-082DF4F4CA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0708-9E94-47A3-B72E-43D5DEBCF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E409E2-5C29-4BB5-9843-B11688CA317A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10D94-21AA-4AB2-8A78-31BCA3AA1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F9EB-A4D5-4682-8E4C-DA8C46DA3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C757259-8541-49AF-83CC-37AE920FC2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147053-542F-46E1-91F2-05B39F436EA6}"/>
              </a:ext>
            </a:extLst>
          </p:cNvPr>
          <p:cNvSpPr txBox="1">
            <a:spLocks/>
          </p:cNvSpPr>
          <p:nvPr/>
        </p:nvSpPr>
        <p:spPr>
          <a:xfrm>
            <a:off x="304800" y="685800"/>
            <a:ext cx="8534400" cy="64770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endParaRPr lang="en-IN" sz="2400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E011E-474A-433C-B912-291A08BC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20E579-CA12-442B-8451-4805568355C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54" name="WordArt 7">
            <a:extLst>
              <a:ext uri="{FF2B5EF4-FFF2-40B4-BE49-F238E27FC236}">
                <a16:creationId xmlns:a16="http://schemas.microsoft.com/office/drawing/2014/main" id="{5C7EE0AF-FBF3-4C48-8615-4D942CE898A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57600" y="3962400"/>
            <a:ext cx="838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0000"/>
              </a:avLst>
            </a:prstTxWarp>
          </a:bodyPr>
          <a:lstStyle/>
          <a:p>
            <a:pPr algn="ctr"/>
            <a:endParaRPr lang="en-US" sz="2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B80AAD61-D343-4C6C-B15D-5D1DEFF12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1B3D2F"/>
                </a:solidFill>
                <a:latin typeface="Bookman Old Style" panose="02050604050505020204" pitchFamily="18" charset="0"/>
              </a:rPr>
              <a:t>Presentation </a:t>
            </a:r>
          </a:p>
          <a:p>
            <a:pPr algn="ctr" eaLnBrk="1" hangingPunct="1"/>
            <a:r>
              <a:rPr lang="en-GB" altLang="en-US" b="1">
                <a:solidFill>
                  <a:srgbClr val="1B3D2F"/>
                </a:solidFill>
                <a:latin typeface="Bookman Old Style" panose="02050604050505020204" pitchFamily="18" charset="0"/>
              </a:rPr>
              <a:t> on </a:t>
            </a:r>
            <a:endParaRPr lang="en-IN" altLang="en-US"/>
          </a:p>
        </p:txBody>
      </p:sp>
      <p:sp>
        <p:nvSpPr>
          <p:cNvPr id="2056" name="Rectangle 17">
            <a:extLst>
              <a:ext uri="{FF2B5EF4-FFF2-40B4-BE49-F238E27FC236}">
                <a16:creationId xmlns:a16="http://schemas.microsoft.com/office/drawing/2014/main" id="{CE7476AD-FADE-423B-A58E-87659DF4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" y="1558522"/>
            <a:ext cx="89154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GB" b="1" dirty="0">
                <a:solidFill>
                  <a:srgbClr val="1B3D2F"/>
                </a:solidFill>
                <a:latin typeface="Bookman Old Style" pitchFamily="18" charset="0"/>
                <a:cs typeface="Arial" charset="0"/>
              </a:rPr>
              <a:t>Presented by:</a:t>
            </a:r>
          </a:p>
          <a:p>
            <a:pPr algn="ctr">
              <a:lnSpc>
                <a:spcPct val="150000"/>
              </a:lnSpc>
              <a:defRPr/>
            </a:pPr>
            <a:r>
              <a:rPr lang="en-IN" dirty="0"/>
              <a:t>                                                         </a:t>
            </a:r>
            <a:r>
              <a:rPr lang="en-IN" sz="1800" dirty="0"/>
              <a:t>      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GB" b="1" dirty="0">
              <a:solidFill>
                <a:srgbClr val="1B3D2F"/>
              </a:solidFill>
              <a:latin typeface="Bookman Old Style" pitchFamily="18" charset="0"/>
              <a:cs typeface="Arial" charset="0"/>
            </a:endParaRPr>
          </a:p>
          <a:p>
            <a:pPr marL="457200" indent="-457200" algn="ctr">
              <a:lnSpc>
                <a:spcPct val="150000"/>
              </a:lnSpc>
              <a:defRPr/>
            </a:pPr>
            <a:r>
              <a:rPr lang="en-GB" b="1" dirty="0">
                <a:solidFill>
                  <a:srgbClr val="1B3D2F"/>
                </a:solidFill>
                <a:latin typeface="Bookman Old Style" pitchFamily="18" charset="0"/>
                <a:cs typeface="Arial" charset="0"/>
              </a:rPr>
              <a:t>	      	</a:t>
            </a:r>
          </a:p>
          <a:p>
            <a:pPr marL="457200" indent="-457200" algn="ctr">
              <a:lnSpc>
                <a:spcPct val="150000"/>
              </a:lnSpc>
              <a:defRPr/>
            </a:pPr>
            <a:endParaRPr lang="en-IN" sz="1600" dirty="0"/>
          </a:p>
          <a:p>
            <a:pPr marL="457200" indent="-457200" algn="ctr">
              <a:lnSpc>
                <a:spcPct val="150000"/>
              </a:lnSpc>
              <a:defRPr/>
            </a:pPr>
            <a:r>
              <a:rPr lang="en-GB" b="1" dirty="0">
                <a:solidFill>
                  <a:srgbClr val="1B3D2F"/>
                </a:solidFill>
                <a:latin typeface="Bookman Old Style" pitchFamily="18" charset="0"/>
                <a:cs typeface="Arial" charset="0"/>
              </a:rPr>
              <a:t>	</a:t>
            </a:r>
          </a:p>
        </p:txBody>
      </p:sp>
      <p:sp>
        <p:nvSpPr>
          <p:cNvPr id="2057" name="Rectangle 19">
            <a:extLst>
              <a:ext uri="{FF2B5EF4-FFF2-40B4-BE49-F238E27FC236}">
                <a16:creationId xmlns:a16="http://schemas.microsoft.com/office/drawing/2014/main" id="{AB029576-BE04-46B4-9050-B99FE734C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2097018"/>
            <a:ext cx="10363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1B3D2F"/>
                </a:solidFill>
                <a:latin typeface="Bookman Old Style" panose="02050604050505020204" pitchFamily="18" charset="0"/>
              </a:rPr>
              <a:t>            </a:t>
            </a:r>
            <a:r>
              <a:rPr lang="en-GB" altLang="en-US" sz="1600" dirty="0">
                <a:solidFill>
                  <a:srgbClr val="1B3D2F"/>
                </a:solidFill>
                <a:latin typeface="Bookman Old Style" panose="02050604050505020204" pitchFamily="18" charset="0"/>
              </a:rPr>
              <a:t>Ms. Pallavi </a:t>
            </a:r>
            <a:r>
              <a:rPr lang="en-GB" altLang="en-US" sz="1600" dirty="0" err="1">
                <a:solidFill>
                  <a:srgbClr val="1B3D2F"/>
                </a:solidFill>
                <a:latin typeface="Bookman Old Style" panose="02050604050505020204" pitchFamily="18" charset="0"/>
              </a:rPr>
              <a:t>Maske</a:t>
            </a:r>
            <a:r>
              <a:rPr lang="en-GB" altLang="en-US" sz="1600" dirty="0">
                <a:solidFill>
                  <a:srgbClr val="1B3D2F"/>
                </a:solidFill>
                <a:latin typeface="Bookman Old Style" panose="02050604050505020204" pitchFamily="18" charset="0"/>
              </a:rPr>
              <a:t>                                     Ms. </a:t>
            </a:r>
            <a:r>
              <a:rPr lang="en-GB" altLang="en-US" sz="1600" dirty="0" err="1">
                <a:solidFill>
                  <a:srgbClr val="1B3D2F"/>
                </a:solidFill>
                <a:latin typeface="Bookman Old Style" panose="02050604050505020204" pitchFamily="18" charset="0"/>
              </a:rPr>
              <a:t>Sonali</a:t>
            </a:r>
            <a:r>
              <a:rPr lang="en-GB" altLang="en-US" sz="1600" dirty="0">
                <a:solidFill>
                  <a:srgbClr val="1B3D2F"/>
                </a:solidFill>
                <a:latin typeface="Bookman Old Style" panose="02050604050505020204" pitchFamily="18" charset="0"/>
              </a:rPr>
              <a:t> Patil</a:t>
            </a:r>
          </a:p>
          <a:p>
            <a:pPr eaLnBrk="1" hangingPunct="1"/>
            <a:r>
              <a:rPr lang="en-GB" altLang="en-US" sz="1600" dirty="0">
                <a:solidFill>
                  <a:srgbClr val="1B3D2F"/>
                </a:solidFill>
                <a:latin typeface="Bookman Old Style" panose="02050604050505020204" pitchFamily="18" charset="0"/>
              </a:rPr>
              <a:t>                   Ms. </a:t>
            </a:r>
            <a:r>
              <a:rPr lang="en-GB" altLang="en-US" sz="1600" dirty="0" err="1">
                <a:solidFill>
                  <a:srgbClr val="1B3D2F"/>
                </a:solidFill>
                <a:latin typeface="Bookman Old Style" panose="02050604050505020204" pitchFamily="18" charset="0"/>
              </a:rPr>
              <a:t>Achal</a:t>
            </a:r>
            <a:r>
              <a:rPr lang="en-GB" altLang="en-US" sz="1600" dirty="0">
                <a:solidFill>
                  <a:srgbClr val="1B3D2F"/>
                </a:solidFill>
                <a:latin typeface="Bookman Old Style" panose="02050604050505020204" pitchFamily="18" charset="0"/>
              </a:rPr>
              <a:t> </a:t>
            </a:r>
            <a:r>
              <a:rPr lang="en-GB" altLang="en-US" sz="1600" dirty="0" err="1">
                <a:solidFill>
                  <a:srgbClr val="1B3D2F"/>
                </a:solidFill>
                <a:latin typeface="Bookman Old Style" panose="02050604050505020204" pitchFamily="18" charset="0"/>
              </a:rPr>
              <a:t>Butke</a:t>
            </a:r>
            <a:r>
              <a:rPr lang="en-GB" altLang="en-US" sz="1600" dirty="0">
                <a:solidFill>
                  <a:srgbClr val="1B3D2F"/>
                </a:solidFill>
                <a:latin typeface="Bookman Old Style" panose="02050604050505020204" pitchFamily="18" charset="0"/>
              </a:rPr>
              <a:t>                                       Mr. </a:t>
            </a:r>
            <a:r>
              <a:rPr lang="en-GB" altLang="en-US" sz="1600" dirty="0" err="1">
                <a:solidFill>
                  <a:srgbClr val="1B3D2F"/>
                </a:solidFill>
                <a:latin typeface="Bookman Old Style" panose="02050604050505020204" pitchFamily="18" charset="0"/>
              </a:rPr>
              <a:t>Chandrakant</a:t>
            </a:r>
            <a:r>
              <a:rPr lang="en-GB" altLang="en-US" sz="1600" dirty="0">
                <a:solidFill>
                  <a:srgbClr val="1B3D2F"/>
                </a:solidFill>
                <a:latin typeface="Bookman Old Style" panose="02050604050505020204" pitchFamily="18" charset="0"/>
              </a:rPr>
              <a:t> </a:t>
            </a:r>
            <a:r>
              <a:rPr lang="en-GB" altLang="en-US" sz="1600" dirty="0" err="1">
                <a:solidFill>
                  <a:srgbClr val="1B3D2F"/>
                </a:solidFill>
                <a:latin typeface="Bookman Old Style" panose="02050604050505020204" pitchFamily="18" charset="0"/>
              </a:rPr>
              <a:t>Prajapati</a:t>
            </a:r>
            <a:endParaRPr lang="en-GB" altLang="en-US" sz="1600" dirty="0">
              <a:solidFill>
                <a:srgbClr val="1B3D2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9" name="Rectangle 24">
            <a:extLst>
              <a:ext uri="{FF2B5EF4-FFF2-40B4-BE49-F238E27FC236}">
                <a16:creationId xmlns:a16="http://schemas.microsoft.com/office/drawing/2014/main" id="{4804A87F-D835-4302-B69E-F204B22C9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72335"/>
            <a:ext cx="6858000" cy="303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en-GB" altLang="en-US" sz="2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en-GB" altLang="en-US" sz="2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GB" alt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Department of Information 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GB" altLang="en-US" b="1" dirty="0">
                <a:solidFill>
                  <a:srgbClr val="1B3D2F"/>
                </a:solidFill>
                <a:latin typeface="Bookman Old Style" panose="02050604050505020204" pitchFamily="18" charset="0"/>
              </a:rPr>
              <a:t>TULSIRAMJI GAIKWAD-PATIL COLLEGE OF ENGINEERING &amp; TECHNOLOGY, NAGPUR</a:t>
            </a:r>
          </a:p>
          <a:p>
            <a:pPr algn="ctr" eaLnBrk="1" hangingPunct="1">
              <a:lnSpc>
                <a:spcPct val="150000"/>
              </a:lnSpc>
            </a:pPr>
            <a:r>
              <a:rPr lang="en-GB" altLang="en-US" sz="2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Session 2022-2023</a:t>
            </a:r>
            <a:endParaRPr lang="en-IN" altLang="en-US" dirty="0">
              <a:solidFill>
                <a:srgbClr val="C00000"/>
              </a:solidFill>
            </a:endParaRPr>
          </a:p>
        </p:txBody>
      </p:sp>
      <p:sp>
        <p:nvSpPr>
          <p:cNvPr id="2060" name="TextBox 11">
            <a:extLst>
              <a:ext uri="{FF2B5EF4-FFF2-40B4-BE49-F238E27FC236}">
                <a16:creationId xmlns:a16="http://schemas.microsoft.com/office/drawing/2014/main" id="{EB7A6305-68C0-4F21-9E5B-2872D52F06A7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2819400" y="2866072"/>
            <a:ext cx="2819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IT VII Sem </a:t>
            </a:r>
          </a:p>
          <a:p>
            <a:pPr algn="ctr" eaLnBrk="1" hangingPunct="1"/>
            <a:endParaRPr lang="en-US" alt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Guided by:</a:t>
            </a:r>
          </a:p>
          <a:p>
            <a:pPr algn="ctr" eaLnBrk="1" hangingPunct="1"/>
            <a:r>
              <a:rPr lang="en-US" altLang="en-US" b="1" dirty="0">
                <a:latin typeface="Bookman Old Style" panose="02050604050505020204" pitchFamily="18" charset="0"/>
              </a:rPr>
              <a:t>Prof. Priyanka </a:t>
            </a:r>
            <a:r>
              <a:rPr lang="en-US" altLang="en-US" b="1" dirty="0" err="1">
                <a:latin typeface="Bookman Old Style" panose="02050604050505020204" pitchFamily="18" charset="0"/>
              </a:rPr>
              <a:t>Kanuje</a:t>
            </a:r>
            <a:endParaRPr lang="en-US" altLang="en-US" b="1" dirty="0"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2851F-5918-4736-A58A-49206E4A2168}"/>
              </a:ext>
            </a:extLst>
          </p:cNvPr>
          <p:cNvSpPr txBox="1"/>
          <p:nvPr/>
        </p:nvSpPr>
        <p:spPr>
          <a:xfrm>
            <a:off x="914400" y="873846"/>
            <a:ext cx="76200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                      </a:t>
            </a:r>
            <a:r>
              <a:rPr lang="en-US" altLang="en-US" sz="3200" b="1" dirty="0">
                <a:solidFill>
                  <a:schemeClr val="accent2"/>
                </a:solidFill>
                <a:latin typeface="Times New Roman"/>
                <a:cs typeface="Times New Roman"/>
              </a:rPr>
              <a:t>“ Sign Language Detection ”</a:t>
            </a:r>
            <a:endParaRPr lang="en-US" altLang="en-US" sz="3200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03796-2710-46BB-BBF3-DF693B0048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63CF6C-3494-4F9B-B573-77258019699C}" type="datetime1">
              <a:rPr lang="en-US" sz="1100">
                <a:latin typeface="Bookman Old Style" pitchFamily="18" charset="0"/>
              </a:rPr>
              <a:pPr>
                <a:defRPr/>
              </a:pPr>
              <a:t>12/16/2022</a:t>
            </a:fld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A203C-F2AD-4E9D-9E51-80E5FEFD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1752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BA4069-F95E-4435-A4B6-75585C3D03ED}" type="slidenum">
              <a:rPr lang="en-US" altLang="en-US" sz="1100">
                <a:solidFill>
                  <a:srgbClr val="898989"/>
                </a:solidFill>
                <a:latin typeface="Bookman Old Style" panose="02050604050505020204" pitchFamily="18" charset="0"/>
              </a:rPr>
              <a:pPr eaLnBrk="1" hangingPunct="1"/>
              <a:t>10</a:t>
            </a:fld>
            <a:endParaRPr lang="en-US" altLang="en-US" sz="1100">
              <a:solidFill>
                <a:srgbClr val="89898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16" name="Title 3">
            <a:extLst>
              <a:ext uri="{FF2B5EF4-FFF2-40B4-BE49-F238E27FC236}">
                <a16:creationId xmlns:a16="http://schemas.microsoft.com/office/drawing/2014/main" id="{5598AB39-D638-4D1F-A867-417A0AA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35" y="296863"/>
            <a:ext cx="8229600" cy="838200"/>
          </a:xfrm>
        </p:spPr>
        <p:txBody>
          <a:bodyPr/>
          <a:lstStyle/>
          <a:p>
            <a:r>
              <a:rPr lang="en-US" altLang="en-US" sz="3000" b="1" dirty="0">
                <a:latin typeface="Times"/>
                <a:cs typeface="Times New Roman"/>
              </a:rPr>
              <a:t>Modules</a:t>
            </a:r>
          </a:p>
        </p:txBody>
      </p:sp>
      <p:sp>
        <p:nvSpPr>
          <p:cNvPr id="13317" name="Content Placeholder 4">
            <a:extLst>
              <a:ext uri="{FF2B5EF4-FFF2-40B4-BE49-F238E27FC236}">
                <a16:creationId xmlns:a16="http://schemas.microsoft.com/office/drawing/2014/main" id="{04B8277C-1986-49AC-B990-5B1CB4C649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7315200" cy="4267200"/>
          </a:xfrm>
        </p:spPr>
        <p:txBody>
          <a:bodyPr/>
          <a:lstStyle/>
          <a:p>
            <a:pPr marL="0" indent="0" algn="just" fontAlgn="base">
              <a:lnSpc>
                <a:spcPct val="150000"/>
              </a:lnSpc>
              <a:spcAft>
                <a:spcPct val="0"/>
              </a:spcAft>
              <a:buNone/>
            </a:pPr>
            <a:endParaRPr lang="en-US" sz="1800" dirty="0">
              <a:latin typeface="Time New Roman"/>
              <a:cs typeface="Calibri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88835A-D1B8-49C5-A0E4-9674CC5D36B0}"/>
              </a:ext>
            </a:extLst>
          </p:cNvPr>
          <p:cNvSpPr/>
          <p:nvPr/>
        </p:nvSpPr>
        <p:spPr>
          <a:xfrm>
            <a:off x="685800" y="1981200"/>
            <a:ext cx="2057400" cy="2895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Images And Labelling For Object Detection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94CA1-F9A7-430D-9338-93B8A187DC29}"/>
              </a:ext>
            </a:extLst>
          </p:cNvPr>
          <p:cNvSpPr/>
          <p:nvPr/>
        </p:nvSpPr>
        <p:spPr>
          <a:xfrm>
            <a:off x="3657600" y="1981200"/>
            <a:ext cx="2057400" cy="2895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Tensor flow for sign language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BC98F1-D14D-4307-8ED2-4DC4ED1CCF78}"/>
              </a:ext>
            </a:extLst>
          </p:cNvPr>
          <p:cNvSpPr/>
          <p:nvPr/>
        </p:nvSpPr>
        <p:spPr>
          <a:xfrm>
            <a:off x="6629400" y="1981200"/>
            <a:ext cx="2057400" cy="2895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Sign Language in real time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60FA6-22DC-4A1A-95D4-096EADB6CF54}"/>
              </a:ext>
            </a:extLst>
          </p:cNvPr>
          <p:cNvSpPr txBox="1"/>
          <p:nvPr/>
        </p:nvSpPr>
        <p:spPr>
          <a:xfrm>
            <a:off x="1371600" y="1295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DCC21-D4D6-4BD6-88A1-AC58163118A1}"/>
              </a:ext>
            </a:extLst>
          </p:cNvPr>
          <p:cNvSpPr txBox="1"/>
          <p:nvPr/>
        </p:nvSpPr>
        <p:spPr>
          <a:xfrm>
            <a:off x="4393941" y="12954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5F1AB3-6C23-4A7A-A6D1-2123FE28011B}"/>
              </a:ext>
            </a:extLst>
          </p:cNvPr>
          <p:cNvSpPr txBox="1"/>
          <p:nvPr/>
        </p:nvSpPr>
        <p:spPr>
          <a:xfrm>
            <a:off x="7263882" y="1284514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831EA8-235B-4FAF-A017-B1EF8484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7A85F1-87BF-4A22-AAF5-4A46C5D969E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633675"/>
              </p:ext>
            </p:extLst>
          </p:nvPr>
        </p:nvGraphicFramePr>
        <p:xfrm>
          <a:off x="152400" y="1447800"/>
          <a:ext cx="8763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909560" imgH="3596760" progId="Paint.Picture.1">
                  <p:embed/>
                </p:oleObj>
              </mc:Choice>
              <mc:Fallback>
                <p:oleObj name="Bitmap Image" r:id="rId4" imgW="7909560" imgH="3596760" progId="Paint.Picture.1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9B436D6-455F-4CC6-B2D2-24E273C37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447800"/>
                        <a:ext cx="8763000" cy="4648200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66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831EA8-235B-4FAF-A017-B1EF8484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/>
              <a:t>Working Module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C40F4C-43E5-ECD2-0D81-AC4F3CE9B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183290"/>
            <a:ext cx="636270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3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831EA8-235B-4FAF-A017-B1EF8484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dirty="0"/>
              <a:t>Working Module</a:t>
            </a:r>
          </a:p>
        </p:txBody>
      </p:sp>
      <p:pic>
        <p:nvPicPr>
          <p:cNvPr id="10" name="Picture 9" descr="A picture containing text, indoor, different, plant">
            <a:extLst>
              <a:ext uri="{FF2B5EF4-FFF2-40B4-BE49-F238E27FC236}">
                <a16:creationId xmlns:a16="http://schemas.microsoft.com/office/drawing/2014/main" id="{889A495C-E2D3-027B-2FB6-82556622C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6073775" cy="387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9902-3ABF-48F1-A4D6-FE0FF97D9C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63CF6C-3494-4F9B-B573-77258019699C}" type="datetime1">
              <a:rPr lang="en-US" sz="1100">
                <a:latin typeface="Bookman Old Style" pitchFamily="18" charset="0"/>
              </a:rPr>
              <a:pPr>
                <a:defRPr/>
              </a:pPr>
              <a:t>12/16/2022</a:t>
            </a:fld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6E9E3-7A3A-49B3-B6A4-E83436CA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1752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2E29A1-9BFA-46D1-BBC4-99D285D39F47}" type="slidenum">
              <a:rPr lang="en-US" altLang="en-US" sz="1100">
                <a:solidFill>
                  <a:srgbClr val="898989"/>
                </a:solidFill>
                <a:latin typeface="Bookman Old Style" panose="02050604050505020204" pitchFamily="18" charset="0"/>
              </a:rPr>
              <a:pPr eaLnBrk="1" hangingPunct="1"/>
              <a:t>14</a:t>
            </a:fld>
            <a:endParaRPr lang="en-US" altLang="en-US" sz="1100">
              <a:solidFill>
                <a:srgbClr val="89898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65" name="Content Placeholder 5">
            <a:extLst>
              <a:ext uri="{FF2B5EF4-FFF2-40B4-BE49-F238E27FC236}">
                <a16:creationId xmlns:a16="http://schemas.microsoft.com/office/drawing/2014/main" id="{C1206A10-586D-4111-B90C-DA6CBDD5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800600"/>
          </a:xfrm>
        </p:spPr>
        <p:txBody>
          <a:bodyPr/>
          <a:lstStyle/>
          <a:p>
            <a:pPr marL="285750" indent="-285750"/>
            <a:r>
              <a:rPr lang="en-US" alt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+mj-lt"/>
              </a:rPr>
              <a:t>The purpose of sign language detection system is to provide an efficient and accurate way to convert sign language into text messages.</a:t>
            </a:r>
          </a:p>
          <a:p>
            <a:endParaRPr lang="en-US" sz="1800" dirty="0">
              <a:latin typeface="+mj-lt"/>
            </a:endParaRPr>
          </a:p>
          <a:p>
            <a:pPr marL="285750" indent="-285750"/>
            <a:r>
              <a:rPr lang="en-US" sz="1800" dirty="0">
                <a:latin typeface="+mj-lt"/>
              </a:rPr>
              <a:t> The system has a huge future scope as it make communication more efficient and easier.</a:t>
            </a:r>
          </a:p>
          <a:p>
            <a:endParaRPr lang="en-US" sz="1800" dirty="0">
              <a:latin typeface="+mj-lt"/>
            </a:endParaRPr>
          </a:p>
          <a:p>
            <a:pPr marL="285750" indent="-285750"/>
            <a:r>
              <a:rPr lang="en-US" sz="1800" dirty="0">
                <a:latin typeface="+mj-lt"/>
              </a:rPr>
              <a:t>If the entire project is developed in Raspberry Pie computer , which is very small yet powerful computer, the entire system becomes portable and can be taken anywhere.</a:t>
            </a:r>
          </a:p>
          <a:p>
            <a:endParaRPr lang="en-US" sz="1800" dirty="0">
              <a:latin typeface="+mj-lt"/>
            </a:endParaRPr>
          </a:p>
          <a:p>
            <a:pPr marL="285750" indent="-285750"/>
            <a:r>
              <a:rPr lang="en-US" sz="1800" dirty="0">
                <a:latin typeface="+mj-lt"/>
              </a:rPr>
              <a:t>This feature  facilitates the user to take system anywhere and everywhere and overcomes the communication barrier.</a:t>
            </a:r>
          </a:p>
          <a:p>
            <a:endParaRPr lang="en-US" sz="1800" dirty="0">
              <a:latin typeface="+mj-lt"/>
            </a:endParaRPr>
          </a:p>
          <a:p>
            <a:pPr marL="285750" indent="-285750"/>
            <a:r>
              <a:rPr lang="en-US" sz="1800" dirty="0">
                <a:latin typeface="+mj-lt"/>
              </a:rPr>
              <a:t>As the system does not contain any special type of sensors, the system is less likely to get damaged.</a:t>
            </a:r>
            <a:endParaRPr lang="en-IN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EEB30-9CB6-4130-98FE-BF7DC51ED57D}"/>
              </a:ext>
            </a:extLst>
          </p:cNvPr>
          <p:cNvSpPr txBox="1"/>
          <p:nvPr/>
        </p:nvSpPr>
        <p:spPr>
          <a:xfrm>
            <a:off x="1295400" y="23978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ctr"/>
            <a:r>
              <a:rPr lang="en-IN" sz="4000" b="1" i="0" dirty="0">
                <a:solidFill>
                  <a:srgbClr val="000000"/>
                </a:solidFill>
                <a:effectLst/>
                <a:latin typeface="ff3"/>
              </a:rPr>
              <a:t>Advantages</a:t>
            </a:r>
            <a:endParaRPr lang="en-US" sz="4000" dirty="0">
              <a:solidFill>
                <a:srgbClr val="4C4C4C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9902-3ABF-48F1-A4D6-FE0FF97D9C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63CF6C-3494-4F9B-B573-77258019699C}" type="datetime1">
              <a:rPr lang="en-US" sz="1100">
                <a:latin typeface="Bookman Old Style" pitchFamily="18" charset="0"/>
              </a:rPr>
              <a:pPr>
                <a:defRPr/>
              </a:pPr>
              <a:t>12/16/2022</a:t>
            </a:fld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6E9E3-7A3A-49B3-B6A4-E83436CA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1752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2E29A1-9BFA-46D1-BBC4-99D285D39F47}" type="slidenum">
              <a:rPr lang="en-US" altLang="en-US" sz="1100">
                <a:solidFill>
                  <a:srgbClr val="898989"/>
                </a:solidFill>
                <a:latin typeface="Bookman Old Style" panose="02050604050505020204" pitchFamily="18" charset="0"/>
              </a:rPr>
              <a:pPr eaLnBrk="1" hangingPunct="1"/>
              <a:t>15</a:t>
            </a:fld>
            <a:endParaRPr lang="en-US" altLang="en-US" sz="1100">
              <a:solidFill>
                <a:srgbClr val="89898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65" name="Content Placeholder 5">
            <a:extLst>
              <a:ext uri="{FF2B5EF4-FFF2-40B4-BE49-F238E27FC236}">
                <a16:creationId xmlns:a16="http://schemas.microsoft.com/office/drawing/2014/main" id="{C1206A10-586D-4111-B90C-DA6CBDD5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800600"/>
          </a:xfrm>
        </p:spPr>
        <p:txBody>
          <a:bodyPr/>
          <a:lstStyle/>
          <a:p>
            <a:pPr marL="285750" indent="-285750"/>
            <a:r>
              <a:rPr lang="en-US" sz="1800" dirty="0"/>
              <a:t>J. </a:t>
            </a:r>
            <a:r>
              <a:rPr lang="en-US" sz="1800" dirty="0" err="1"/>
              <a:t>Ekbote</a:t>
            </a:r>
            <a:r>
              <a:rPr lang="en-US" sz="1800" dirty="0"/>
              <a:t> and M. Joshi, "Indian sign language recognition using ANN and SVM classifiers", 2017 IEEE International Conference on Innovations in Information, Embedded and Communication Systems (ICIIECS) 2017 </a:t>
            </a:r>
          </a:p>
          <a:p>
            <a:endParaRPr lang="en-US" sz="18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/>
              <a:t>P. C. Badhe and V. Kulkarni, "Indian sign language translator using gesture recognition algorithm," 2015 IEEE International Conference on Computer Graphics, Vision and Information Security (CGVIS), Bhubaneswar, 2015, pp. 195-200 </a:t>
            </a:r>
          </a:p>
          <a:p>
            <a:pPr lvl="0"/>
            <a:endParaRPr lang="en-US" sz="1800" dirty="0"/>
          </a:p>
          <a:p>
            <a:pPr marL="285750" lvl="0" indent="-285750"/>
            <a:r>
              <a:rPr lang="en-US" sz="1800" dirty="0"/>
              <a:t>Nimisha K P and A. Jacob, "A Brief Review of the Recent Trends in Sign Language Recognition" 2020, IEEE International Conference on Communication and Signal Processing (ICCSP), 978-1-7281-4988-2/20</a:t>
            </a:r>
          </a:p>
          <a:p>
            <a:pPr marL="0" lvl="0" indent="0">
              <a:buNone/>
            </a:pPr>
            <a:endParaRPr lang="en-US" sz="1800" dirty="0"/>
          </a:p>
          <a:p>
            <a:pPr marL="285750" lvl="0" indent="-285750"/>
            <a:r>
              <a:rPr lang="en-US" sz="1800" dirty="0" err="1"/>
              <a:t>Renju</a:t>
            </a:r>
            <a:r>
              <a:rPr lang="en-US" sz="1800" dirty="0"/>
              <a:t> P B and </a:t>
            </a:r>
            <a:r>
              <a:rPr lang="en-US" sz="1800" dirty="0" err="1"/>
              <a:t>Kausik</a:t>
            </a:r>
            <a:r>
              <a:rPr lang="en-US" sz="1800" dirty="0"/>
              <a:t>, "Hand Gesture Recognition using Deep Root Nodal Architecture", 2019 IEEE 978-1-7281-0089-0/19 </a:t>
            </a:r>
          </a:p>
          <a:p>
            <a:pPr lvl="0"/>
            <a:endParaRPr lang="en-US" sz="1800" dirty="0"/>
          </a:p>
          <a:p>
            <a:pPr lvl="0"/>
            <a:endParaRPr lang="en-US" sz="1800" dirty="0"/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EEB30-9CB6-4130-98FE-BF7DC51ED57D}"/>
              </a:ext>
            </a:extLst>
          </p:cNvPr>
          <p:cNvSpPr txBox="1"/>
          <p:nvPr/>
        </p:nvSpPr>
        <p:spPr>
          <a:xfrm>
            <a:off x="1295400" y="23978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ctr"/>
            <a:r>
              <a:rPr lang="en-US" sz="4000" b="1" dirty="0">
                <a:solidFill>
                  <a:srgbClr val="4C4C4C"/>
                </a:solidFill>
                <a:latin typeface="Helvetica Neue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10702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9902-3ABF-48F1-A4D6-FE0FF97D9C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63CF6C-3494-4F9B-B573-77258019699C}" type="datetime1">
              <a:rPr lang="en-US" sz="1100">
                <a:latin typeface="Bookman Old Style" pitchFamily="18" charset="0"/>
              </a:rPr>
              <a:pPr>
                <a:defRPr/>
              </a:pPr>
              <a:t>12/16/2022</a:t>
            </a:fld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6E9E3-7A3A-49B3-B6A4-E83436CA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1752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2E29A1-9BFA-46D1-BBC4-99D285D39F47}" type="slidenum">
              <a:rPr lang="en-US" altLang="en-US" sz="1100">
                <a:solidFill>
                  <a:srgbClr val="898989"/>
                </a:solidFill>
                <a:latin typeface="Bookman Old Style" panose="02050604050505020204" pitchFamily="18" charset="0"/>
              </a:rPr>
              <a:pPr eaLnBrk="1" hangingPunct="1"/>
              <a:t>16</a:t>
            </a:fld>
            <a:endParaRPr lang="en-US" altLang="en-US" sz="1100">
              <a:solidFill>
                <a:srgbClr val="89898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65" name="Content Placeholder 5">
            <a:extLst>
              <a:ext uri="{FF2B5EF4-FFF2-40B4-BE49-F238E27FC236}">
                <a16:creationId xmlns:a16="http://schemas.microsoft.com/office/drawing/2014/main" id="{C1206A10-586D-4111-B90C-DA6CBDD5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4000"/>
            <a:ext cx="8305800" cy="4800600"/>
          </a:xfrm>
        </p:spPr>
        <p:txBody>
          <a:bodyPr/>
          <a:lstStyle/>
          <a:p>
            <a:r>
              <a:rPr lang="en-US" sz="1800" dirty="0"/>
              <a:t>T. Daphne, M. Kevin, " Implementing Gesture Recognition in a Sign Language Learning Application ", IEEE 2020 Iris Signals and Systems Conference (ISSC) 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S. </a:t>
            </a:r>
            <a:r>
              <a:rPr lang="en-US" sz="1800" dirty="0" err="1"/>
              <a:t>Nikam</a:t>
            </a:r>
            <a:r>
              <a:rPr lang="en-US" sz="1800" dirty="0"/>
              <a:t> and A. G. </a:t>
            </a:r>
            <a:r>
              <a:rPr lang="en-US" sz="1800" dirty="0" err="1"/>
              <a:t>Ambekar</a:t>
            </a:r>
            <a:r>
              <a:rPr lang="en-US" sz="1800" dirty="0"/>
              <a:t>, "Sign Language Recognition using Image Based Hand Gesture Recognition Techniques " ,2016 Online International Conference on Green Engineering and Technologies (IC-GET)</a:t>
            </a:r>
          </a:p>
          <a:p>
            <a:endParaRPr lang="en-US" sz="1800" dirty="0"/>
          </a:p>
          <a:p>
            <a:r>
              <a:rPr lang="en-US" sz="1800" dirty="0"/>
              <a:t>M. Al-Had G. Muhammad, W. Abdul M Alan T. S. </a:t>
            </a:r>
            <a:r>
              <a:rPr lang="en-US" sz="1800" dirty="0" err="1"/>
              <a:t>Abayes</a:t>
            </a:r>
            <a:r>
              <a:rPr lang="en-US" sz="1800" dirty="0"/>
              <a:t> I Make, M. A. </a:t>
            </a:r>
            <a:r>
              <a:rPr lang="en-US" sz="1800" dirty="0" err="1"/>
              <a:t>Makhoshe</a:t>
            </a:r>
            <a:r>
              <a:rPr lang="en-US" sz="1800" dirty="0"/>
              <a:t> "Deep Lang-Based Approach for </a:t>
            </a:r>
            <a:r>
              <a:rPr lang="en-US" sz="1800" dirty="0" err="1"/>
              <a:t>Sug</a:t>
            </a:r>
            <a:r>
              <a:rPr lang="en-US" sz="1800" dirty="0"/>
              <a:t> Language </a:t>
            </a:r>
            <a:r>
              <a:rPr lang="en-US" sz="1800" dirty="0" err="1"/>
              <a:t>Gestare</a:t>
            </a:r>
            <a:r>
              <a:rPr lang="en-US" sz="1800" dirty="0"/>
              <a:t> Rog with Efficient Hund Get </a:t>
            </a:r>
            <a:r>
              <a:rPr lang="en-US" sz="1800" dirty="0" err="1"/>
              <a:t>Reperemation</a:t>
            </a:r>
            <a:r>
              <a:rPr lang="en-US" sz="1800" dirty="0"/>
              <a:t> 2020 </a:t>
            </a:r>
            <a:r>
              <a:rPr lang="en-US" sz="1800"/>
              <a:t>IEEE ACCET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[MJN K. </a:t>
            </a:r>
            <a:r>
              <a:rPr lang="en-US" sz="1800" dirty="0" err="1"/>
              <a:t>Bhayit</a:t>
            </a:r>
            <a:r>
              <a:rPr lang="en-US" sz="1800" dirty="0"/>
              <a:t>. </a:t>
            </a:r>
            <a:r>
              <a:rPr lang="en-US" sz="1800" dirty="0" err="1"/>
              <a:t>Viss</a:t>
            </a:r>
            <a:r>
              <a:rPr lang="en-US" sz="1800" dirty="0"/>
              <a:t> Y Rathe GN. "Indian Sign Lange Gen Recognition ng Image </a:t>
            </a:r>
            <a:r>
              <a:rPr lang="en-US" sz="1800" dirty="0" err="1"/>
              <a:t>Png</a:t>
            </a:r>
            <a:r>
              <a:rPr lang="en-US" sz="1800" dirty="0"/>
              <a:t> and Deep Learning 2019, IEEE 978-1- 7281-3457-29 K </a:t>
            </a:r>
            <a:r>
              <a:rPr lang="en-US" sz="1800" dirty="0" err="1"/>
              <a:t>Bhop</a:t>
            </a:r>
            <a:r>
              <a:rPr lang="en-US" sz="1800" dirty="0"/>
              <a:t> Vis Y </a:t>
            </a:r>
            <a:r>
              <a:rPr lang="en-US" sz="1800" dirty="0" err="1"/>
              <a:t>Ratna</a:t>
            </a:r>
            <a:r>
              <a:rPr lang="en-US" sz="1800" dirty="0"/>
              <a:t> G N. "Indian Sign Language Gesture Recognition at Image </a:t>
            </a:r>
            <a:r>
              <a:rPr lang="en-US" sz="1800" dirty="0" err="1"/>
              <a:t>Pincewing</a:t>
            </a:r>
            <a:r>
              <a:rPr lang="en-US" sz="1800" dirty="0"/>
              <a:t> and </a:t>
            </a:r>
            <a:r>
              <a:rPr lang="en-US" sz="1800" dirty="0" err="1"/>
              <a:t>Demp</a:t>
            </a:r>
            <a:r>
              <a:rPr lang="en-US" sz="1800" dirty="0"/>
              <a:t> Learning 2019 IEEE 978-1-7283-3857-29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EEB30-9CB6-4130-98FE-BF7DC51ED57D}"/>
              </a:ext>
            </a:extLst>
          </p:cNvPr>
          <p:cNvSpPr txBox="1"/>
          <p:nvPr/>
        </p:nvSpPr>
        <p:spPr>
          <a:xfrm>
            <a:off x="1295400" y="23978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ctr"/>
            <a:r>
              <a:rPr lang="en-US" sz="4000" b="1" dirty="0">
                <a:solidFill>
                  <a:srgbClr val="4C4C4C"/>
                </a:solidFill>
                <a:latin typeface="Helvetica Neue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09584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36F1-3530-4DB4-A2E2-9CC003453C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BE63CF6C-3494-4F9B-B573-77258019699C}" type="datetime1">
              <a:rPr lang="en-US" sz="1100" smtClean="0">
                <a:latin typeface="Bookman Old Style" pitchFamily="18" charset="0"/>
              </a:rPr>
              <a:pPr>
                <a:defRPr/>
              </a:pPr>
              <a:t>12/16/2022</a:t>
            </a:fld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BD1A5-C5ED-43E7-AC5E-7745B0D7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1752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3361AD-ED38-4CC2-9366-594FE3F9FEE3}" type="slidenum">
              <a:rPr lang="en-US" altLang="en-US" sz="1100" smtClean="0">
                <a:solidFill>
                  <a:srgbClr val="898989"/>
                </a:solidFill>
                <a:latin typeface="Bookman Old Style" panose="02050604050505020204" pitchFamily="18" charset="0"/>
              </a:rPr>
              <a:pPr eaLnBrk="1" hangingPunct="1"/>
              <a:t>17</a:t>
            </a:fld>
            <a:endParaRPr lang="en-US" altLang="en-US" sz="1100">
              <a:solidFill>
                <a:srgbClr val="89898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68" name="Title 3">
            <a:extLst>
              <a:ext uri="{FF2B5EF4-FFF2-40B4-BE49-F238E27FC236}">
                <a16:creationId xmlns:a16="http://schemas.microsoft.com/office/drawing/2014/main" id="{98AE3E2A-6DF7-49E9-B2DB-58D8AF4B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964" y="0"/>
            <a:ext cx="4495800" cy="1143000"/>
          </a:xfrm>
        </p:spPr>
        <p:txBody>
          <a:bodyPr/>
          <a:lstStyle/>
          <a:p>
            <a:r>
              <a:rPr lang="en-US" alt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269" name="Content Placeholder 4">
            <a:extLst>
              <a:ext uri="{FF2B5EF4-FFF2-40B4-BE49-F238E27FC236}">
                <a16:creationId xmlns:a16="http://schemas.microsoft.com/office/drawing/2014/main" id="{EF2C7655-7F76-4C76-AF50-26A3496A92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664" y="1391689"/>
            <a:ext cx="8226136" cy="409471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altLang="en-US" sz="1800" dirty="0"/>
          </a:p>
          <a:p>
            <a:pPr algn="just">
              <a:lnSpc>
                <a:spcPct val="150000"/>
              </a:lnSpc>
            </a:pPr>
            <a:r>
              <a:rPr lang="en-US" altLang="en-US" sz="1800" dirty="0"/>
              <a:t>We are here trying to build a model which can directly convert the sign language to the text form.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/>
              <a:t>The main aim of this recognition system is to </a:t>
            </a:r>
            <a:r>
              <a:rPr lang="en-US" altLang="en-US" sz="1800" dirty="0" err="1"/>
              <a:t>enchance</a:t>
            </a:r>
            <a:r>
              <a:rPr lang="en-US" altLang="en-US" sz="1800" dirty="0"/>
              <a:t> the human machine interaction.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/>
              <a:t>In the recent years there has been development in the area of static hand gesture.</a:t>
            </a:r>
          </a:p>
        </p:txBody>
      </p:sp>
    </p:spTree>
    <p:extLst>
      <p:ext uri="{BB962C8B-B14F-4D97-AF65-F5344CB8AC3E}">
        <p14:creationId xmlns:p14="http://schemas.microsoft.com/office/powerpoint/2010/main" val="1226094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EE9160-E162-4642-841E-3F9586BF3597}"/>
              </a:ext>
            </a:extLst>
          </p:cNvPr>
          <p:cNvSpPr/>
          <p:nvPr/>
        </p:nvSpPr>
        <p:spPr>
          <a:xfrm>
            <a:off x="304800" y="2743200"/>
            <a:ext cx="88392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rgbClr val="1B3D2F"/>
                </a:solidFill>
                <a:latin typeface="Bookman Old Style" pitchFamily="18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45ACDB-C148-41B1-9457-A778823AA4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4B38AD7D-24C2-4315-8054-D3C50FAEB693}" type="datetime1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2B902-B603-4D3D-A8D1-6D24A655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2860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A9DE59-7A51-40E1-8D5D-0F6F7905EB9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4F15B7-1ABE-4FD7-ABB5-4475722D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19200"/>
            <a:ext cx="8001000" cy="58481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 and Objective         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and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Data 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Implementation</a:t>
            </a:r>
            <a:endParaRPr lang="en-IN" sz="160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7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Module</a:t>
            </a:r>
          </a:p>
          <a:p>
            <a:pPr marL="457200" indent="-457200">
              <a:buAutoNum type="arabicPeriod" startAt="7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Advantages</a:t>
            </a:r>
          </a:p>
          <a:p>
            <a:pPr marL="457200" indent="-457200">
              <a:buAutoNum type="arabicPeriod" startAt="7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457200" indent="-457200">
              <a:buAutoNum type="arabicPeriod" startAt="7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eaLnBrk="1" hangingPunct="1">
              <a:buFont typeface="Arial" charset="0"/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78656-BDCD-4102-BBA9-0D56258C14E3}"/>
              </a:ext>
            </a:extLst>
          </p:cNvPr>
          <p:cNvSpPr txBox="1"/>
          <p:nvPr/>
        </p:nvSpPr>
        <p:spPr>
          <a:xfrm>
            <a:off x="3200400" y="228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Bookman Old Style" pitchFamily="18" charset="0"/>
                <a:ea typeface="+mj-ea"/>
                <a:cs typeface="Times New Roman" pitchFamily="18" charset="0"/>
              </a:rPr>
              <a:t>Contents</a:t>
            </a: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C9A1-BA91-4C68-A2F5-504654EA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353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D57B-A7F7-44CE-8630-26D80159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  <a:defRPr/>
            </a:pPr>
            <a:endParaRPr lang="en-US" sz="1800" dirty="0">
              <a:solidFill>
                <a:srgbClr val="24292E"/>
              </a:solidFill>
              <a:latin typeface="-apple-system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4C4C4C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FD529-A488-4B8C-B641-A671DD5C0F4F}"/>
              </a:ext>
            </a:extLst>
          </p:cNvPr>
          <p:cNvSpPr txBox="1"/>
          <p:nvPr/>
        </p:nvSpPr>
        <p:spPr>
          <a:xfrm>
            <a:off x="228600" y="1828800"/>
            <a:ext cx="8534400" cy="3813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Sign language is a visual means of communicating through hand signals, gestures, facial expressions, and body language.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It’s the main form of communication for the Deaf and Hard-of-Hearing community.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 People with disabilities including Autism, Apraxia of speech, Cerebral Palsy, and Down Syndrome may also find sign language beneficial for communicating.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During the conversation between a deaf and a normal person, the deaf can comfortably converse through his/her sign language and the normal can use the sign language predictor to understand what the other person is trying to say. </a:t>
            </a:r>
          </a:p>
          <a:p>
            <a:pPr marL="298450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dirty="0">
              <a:solidFill>
                <a:srgbClr val="4C4C4C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3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C9A1-BA91-4C68-A2F5-504654EA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24"/>
            <a:ext cx="8229600" cy="1143000"/>
          </a:xfrm>
        </p:spPr>
        <p:txBody>
          <a:bodyPr/>
          <a:lstStyle/>
          <a:p>
            <a:r>
              <a:rPr lang="en-IN" b="1" dirty="0"/>
              <a:t>Aim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D57B-A7F7-44CE-8630-26D80159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1800" b="1" u="sng" dirty="0">
                <a:latin typeface="+mj-lt"/>
                <a:cs typeface="Arial" panose="020B0604020202020204" pitchFamily="34" charset="0"/>
              </a:rPr>
              <a:t>Aim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cs typeface="Arial" panose="020B0604020202020204" pitchFamily="34" charset="0"/>
              </a:rPr>
              <a:t> To build a model which can detected the sign language and convert it into the text format.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800" b="1" u="sng" dirty="0">
                <a:solidFill>
                  <a:srgbClr val="24292E"/>
                </a:solidFill>
              </a:rPr>
              <a:t>Objective</a:t>
            </a:r>
            <a:r>
              <a:rPr lang="en-US" sz="1800" dirty="0">
                <a:solidFill>
                  <a:srgbClr val="24292E"/>
                </a:solidFill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Most of the people don’t understand the sign language as it is not a very common way of conversing.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The conversation between the deaf and other population becomes difficult.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24292E"/>
              </a:solidFill>
              <a:latin typeface="+mj-lt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0" i="0" dirty="0">
              <a:solidFill>
                <a:srgbClr val="4C4C4C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65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C9A1-BA91-4C68-A2F5-504654EA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24"/>
            <a:ext cx="8229600" cy="1143000"/>
          </a:xfrm>
        </p:spPr>
        <p:txBody>
          <a:bodyPr/>
          <a:lstStyle/>
          <a:p>
            <a:r>
              <a:rPr lang="en-IN" b="1" dirty="0"/>
              <a:t>Software and Hardware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C3D93-01E9-48FF-A22B-8D488D88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u="sng" dirty="0"/>
              <a:t>Software</a:t>
            </a:r>
            <a:r>
              <a:rPr lang="en-US" sz="1800" b="1" u="sng" dirty="0"/>
              <a:t> Requirements:</a:t>
            </a:r>
          </a:p>
          <a:p>
            <a:pPr marL="0" indent="0">
              <a:buNone/>
            </a:pPr>
            <a:r>
              <a:rPr lang="en-US" sz="1800" dirty="0"/>
              <a:t>Language : Python</a:t>
            </a:r>
          </a:p>
          <a:p>
            <a:pPr marL="0" indent="0">
              <a:buNone/>
            </a:pPr>
            <a:r>
              <a:rPr lang="en-US" sz="1800" dirty="0"/>
              <a:t>Framework : Tensor Flow , Open CV </a:t>
            </a:r>
          </a:p>
          <a:p>
            <a:pPr marL="0" indent="0">
              <a:buNone/>
            </a:pPr>
            <a:r>
              <a:rPr lang="en-US" sz="1800" dirty="0"/>
              <a:t>Development Tool : </a:t>
            </a:r>
            <a:r>
              <a:rPr lang="en-US" sz="1800" dirty="0" err="1"/>
              <a:t>PyCharm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u="sng" dirty="0"/>
              <a:t>OS Environment:</a:t>
            </a:r>
            <a:r>
              <a:rPr lang="en-US" sz="2000" b="1" dirty="0"/>
              <a:t>   </a:t>
            </a:r>
            <a:r>
              <a:rPr lang="en-US" sz="2000" dirty="0"/>
              <a:t>Windows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Hardware Requirement :</a:t>
            </a:r>
          </a:p>
          <a:p>
            <a:pPr marL="0" indent="0">
              <a:buNone/>
            </a:pPr>
            <a:r>
              <a:rPr lang="en-US" sz="1800" dirty="0"/>
              <a:t>Laptop or PC 8GB RAM ,</a:t>
            </a:r>
          </a:p>
          <a:p>
            <a:pPr marL="0" indent="0">
              <a:buNone/>
            </a:pPr>
            <a:r>
              <a:rPr lang="en-US" sz="1800" dirty="0"/>
              <a:t>Graphics Card – 6GB , ROM – 1060TB </a:t>
            </a:r>
          </a:p>
          <a:p>
            <a:pPr marL="0" indent="0">
              <a:buNone/>
            </a:pPr>
            <a:r>
              <a:rPr lang="en-US" sz="1800" dirty="0"/>
              <a:t>HD Webcam</a:t>
            </a:r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0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C9A1-BA91-4C68-A2F5-504654EA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24"/>
            <a:ext cx="8229600" cy="1143000"/>
          </a:xfrm>
        </p:spPr>
        <p:txBody>
          <a:bodyPr/>
          <a:lstStyle/>
          <a:p>
            <a:r>
              <a:rPr lang="en-IN" b="1" dirty="0"/>
              <a:t>Literature Survey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DB1084-FF7F-43FD-8EA6-C0AF54E18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7743"/>
              </p:ext>
            </p:extLst>
          </p:nvPr>
        </p:nvGraphicFramePr>
        <p:xfrm>
          <a:off x="304800" y="1024467"/>
          <a:ext cx="8381999" cy="5604933"/>
        </p:xfrm>
        <a:graphic>
          <a:graphicData uri="http://schemas.openxmlformats.org/drawingml/2006/table">
            <a:tbl>
              <a:tblPr firstRow="1" bandRow="1"/>
              <a:tblGrid>
                <a:gridCol w="539458">
                  <a:extLst>
                    <a:ext uri="{9D8B030D-6E8A-4147-A177-3AD203B41FA5}">
                      <a16:colId xmlns:a16="http://schemas.microsoft.com/office/drawing/2014/main" val="1238712421"/>
                    </a:ext>
                  </a:extLst>
                </a:gridCol>
                <a:gridCol w="1536085">
                  <a:extLst>
                    <a:ext uri="{9D8B030D-6E8A-4147-A177-3AD203B41FA5}">
                      <a16:colId xmlns:a16="http://schemas.microsoft.com/office/drawing/2014/main" val="2323575913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1712473823"/>
                    </a:ext>
                  </a:extLst>
                </a:gridCol>
                <a:gridCol w="1596571">
                  <a:extLst>
                    <a:ext uri="{9D8B030D-6E8A-4147-A177-3AD203B41FA5}">
                      <a16:colId xmlns:a16="http://schemas.microsoft.com/office/drawing/2014/main" val="3932046309"/>
                    </a:ext>
                  </a:extLst>
                </a:gridCol>
                <a:gridCol w="2554514">
                  <a:extLst>
                    <a:ext uri="{9D8B030D-6E8A-4147-A177-3AD203B41FA5}">
                      <a16:colId xmlns:a16="http://schemas.microsoft.com/office/drawing/2014/main" val="1444137739"/>
                    </a:ext>
                  </a:extLst>
                </a:gridCol>
              </a:tblGrid>
              <a:tr h="111639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Sr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of the paper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Year/ISSN No./Volume Number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 Concept and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0509"/>
                  </a:ext>
                </a:extLst>
              </a:tr>
              <a:tr h="2404533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Indian Sign Language Recognition Using ANN And SVM Classifiers</a:t>
                      </a:r>
                      <a:endParaRPr lang="en-IN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+mn-lt"/>
                          <a:cs typeface="Arial" panose="020B0604020202020204" pitchFamily="34" charset="0"/>
                        </a:rPr>
                        <a:t>Miss. Juhi Ekbote, Mrs. Mahasweta Joshi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2017/9</a:t>
                      </a:r>
                      <a:r>
                        <a:rPr lang="en-IN" sz="1800" dirty="0">
                          <a:latin typeface="+mn-lt"/>
                          <a:cs typeface="Arial" panose="020B0604020202020204" pitchFamily="34" charset="0"/>
                        </a:rPr>
                        <a:t>78-1-5090-3294-5/17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The SVM and ANN technology is used for the gesture recognition. </a:t>
                      </a:r>
                    </a:p>
                    <a:p>
                      <a:pPr algn="ctr"/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The SVM is used to create the model and the ANN classifier is used to perform the acknowledgement.</a:t>
                      </a:r>
                      <a:endParaRPr lang="en-IN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03511"/>
                  </a:ext>
                </a:extLst>
              </a:tr>
              <a:tr h="1816947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Indian Sign Language Translator Using Gesture Recognition Algorithm</a:t>
                      </a:r>
                      <a:endParaRPr lang="en-IN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+mn-lt"/>
                          <a:cs typeface="Arial" panose="020B0604020202020204" pitchFamily="34" charset="0"/>
                        </a:rPr>
                        <a:t>Purva C. Badhe,</a:t>
                      </a:r>
                    </a:p>
                    <a:p>
                      <a:pPr algn="ctr"/>
                      <a:r>
                        <a:rPr lang="en-IN" sz="1800" dirty="0">
                          <a:latin typeface="+mn-lt"/>
                          <a:cs typeface="Arial" panose="020B0604020202020204" pitchFamily="34" charset="0"/>
                        </a:rPr>
                        <a:t>Vaishali Kulkarni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2015/</a:t>
                      </a:r>
                      <a:r>
                        <a:rPr lang="en-IN" sz="1800" dirty="0">
                          <a:latin typeface="+mn-lt"/>
                          <a:cs typeface="Arial" panose="020B0604020202020204" pitchFamily="34" charset="0"/>
                        </a:rPr>
                        <a:t>978-1-4673-7437-8/15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Gesture means the motion made by limbs or hands to express any feelings. The ISL translator translates the gestures to a understandable form.</a:t>
                      </a:r>
                      <a:endParaRPr lang="en-IN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4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34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C9A1-BA91-4C68-A2F5-504654EA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24"/>
            <a:ext cx="8229600" cy="1143000"/>
          </a:xfrm>
        </p:spPr>
        <p:txBody>
          <a:bodyPr/>
          <a:lstStyle/>
          <a:p>
            <a:r>
              <a:rPr lang="en-IN" b="1" dirty="0"/>
              <a:t>Existing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DC9ED-26EF-4F67-AC04-E8F02B21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17677"/>
            <a:ext cx="8229600" cy="51815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There are models present in the market for detecting the gestures for the sign language interpretation.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They are either using the SVM and ANN classifier for the model creation and for the acknowledgement. This gives the model to learn through the artificial neural system.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 models are also created with the help of gesture recognition and the ISL translator.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1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C9A1-BA91-4C68-A2F5-504654EA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24"/>
            <a:ext cx="8229600" cy="1143000"/>
          </a:xfrm>
        </p:spPr>
        <p:txBody>
          <a:bodyPr/>
          <a:lstStyle/>
          <a:p>
            <a:r>
              <a:rPr lang="en-IN" b="1" dirty="0"/>
              <a:t>Proposed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DC9ED-26EF-4F67-AC04-E8F02B21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114799"/>
          </a:xfrm>
        </p:spPr>
        <p:txBody>
          <a:bodyPr/>
          <a:lstStyle/>
          <a:p>
            <a:pPr marL="285750" indent="-285750"/>
            <a:r>
              <a:rPr lang="en-US" sz="1800" dirty="0"/>
              <a:t>In this proposed project we will be building a recognition model.</a:t>
            </a:r>
          </a:p>
          <a:p>
            <a:endParaRPr lang="en-US" sz="1800" dirty="0"/>
          </a:p>
          <a:p>
            <a:pPr marL="285750" indent="-285750"/>
            <a:r>
              <a:rPr lang="en-US" sz="1800" dirty="0"/>
              <a:t>For this we will be collecting the images for deep learning using webcam and OpenCV.</a:t>
            </a:r>
          </a:p>
          <a:p>
            <a:endParaRPr lang="en-US" sz="1800" dirty="0"/>
          </a:p>
          <a:p>
            <a:pPr marL="285750" indent="-285750"/>
            <a:r>
              <a:rPr lang="en-US" sz="1800" dirty="0"/>
              <a:t>We will label the images for the sign language detection using Labelling.</a:t>
            </a:r>
          </a:p>
          <a:p>
            <a:endParaRPr lang="en-US" sz="1800" dirty="0"/>
          </a:p>
          <a:p>
            <a:pPr marL="285750" indent="-285750"/>
            <a:r>
              <a:rPr lang="en-US" sz="1800" dirty="0"/>
              <a:t>Setting up TensorFlow Object Detection Pipeline Configuration.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Creating the deep learning model using transfer learning.</a:t>
            </a:r>
          </a:p>
          <a:p>
            <a:endParaRPr lang="en-US" sz="900" dirty="0"/>
          </a:p>
          <a:p>
            <a:pPr marL="285750" indent="-285750"/>
            <a:r>
              <a:rPr lang="en-US" sz="1800" dirty="0"/>
              <a:t>Detecting sign language in the real time using </a:t>
            </a:r>
            <a:r>
              <a:rPr lang="en-US" sz="1800" dirty="0" err="1"/>
              <a:t>OpenCV</a:t>
            </a:r>
            <a:r>
              <a:rPr lang="en-US" sz="1800" dirty="0"/>
              <a:t>.  </a:t>
            </a:r>
            <a:endParaRPr lang="en-IN" sz="1800" dirty="0"/>
          </a:p>
          <a:p>
            <a:pPr marL="0" indent="0" algn="just">
              <a:buNone/>
            </a:pPr>
            <a:endParaRPr lang="en-US" sz="1800" dirty="0"/>
          </a:p>
          <a:p>
            <a:pPr marL="285750" indent="-285750"/>
            <a:endParaRPr lang="en-US" sz="1800" dirty="0"/>
          </a:p>
          <a:p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93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B128D30-CE44-4830-9E21-8DC19E6A74BF}"/>
              </a:ext>
            </a:extLst>
          </p:cNvPr>
          <p:cNvSpPr/>
          <p:nvPr/>
        </p:nvSpPr>
        <p:spPr>
          <a:xfrm>
            <a:off x="3657600" y="1219200"/>
            <a:ext cx="14478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93052F-7CCA-420B-99F2-896096E5788C}"/>
              </a:ext>
            </a:extLst>
          </p:cNvPr>
          <p:cNvSpPr/>
          <p:nvPr/>
        </p:nvSpPr>
        <p:spPr>
          <a:xfrm>
            <a:off x="3505200" y="21336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Creation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38C558-92BF-4E14-A143-1B3460407492}"/>
              </a:ext>
            </a:extLst>
          </p:cNvPr>
          <p:cNvSpPr/>
          <p:nvPr/>
        </p:nvSpPr>
        <p:spPr>
          <a:xfrm>
            <a:off x="3505200" y="4764415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Gesture Detection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C34F1-3A1B-4DB2-A916-7F0D60CF80EA}"/>
              </a:ext>
            </a:extLst>
          </p:cNvPr>
          <p:cNvSpPr/>
          <p:nvPr/>
        </p:nvSpPr>
        <p:spPr>
          <a:xfrm>
            <a:off x="3505200" y="3030071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Creation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BC404A-2B8A-470D-B4C6-1D3D01864DDD}"/>
              </a:ext>
            </a:extLst>
          </p:cNvPr>
          <p:cNvSpPr/>
          <p:nvPr/>
        </p:nvSpPr>
        <p:spPr>
          <a:xfrm>
            <a:off x="3496235" y="3926542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Palm Detection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2957DE-92D2-40AE-AE79-CDA31C378DFA}"/>
              </a:ext>
            </a:extLst>
          </p:cNvPr>
          <p:cNvSpPr/>
          <p:nvPr/>
        </p:nvSpPr>
        <p:spPr>
          <a:xfrm>
            <a:off x="3648635" y="5602288"/>
            <a:ext cx="14478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DE8876-7957-41C2-9CE0-D4B6432AB949}"/>
              </a:ext>
            </a:extLst>
          </p:cNvPr>
          <p:cNvCxnSpPr>
            <a:cxnSpLocks/>
          </p:cNvCxnSpPr>
          <p:nvPr/>
        </p:nvCxnSpPr>
        <p:spPr>
          <a:xfrm>
            <a:off x="4381500" y="2590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2A586E-FACC-4A0A-A169-F9B4B7FC7C45}"/>
              </a:ext>
            </a:extLst>
          </p:cNvPr>
          <p:cNvCxnSpPr>
            <a:cxnSpLocks/>
          </p:cNvCxnSpPr>
          <p:nvPr/>
        </p:nvCxnSpPr>
        <p:spPr>
          <a:xfrm>
            <a:off x="4352364" y="1676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EFEE4D-DC97-4A9D-8734-2F76C99BC87F}"/>
              </a:ext>
            </a:extLst>
          </p:cNvPr>
          <p:cNvCxnSpPr>
            <a:cxnSpLocks/>
          </p:cNvCxnSpPr>
          <p:nvPr/>
        </p:nvCxnSpPr>
        <p:spPr>
          <a:xfrm>
            <a:off x="4381500" y="346934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801210-454A-4A56-ABFF-0DA3261EC1B1}"/>
              </a:ext>
            </a:extLst>
          </p:cNvPr>
          <p:cNvCxnSpPr>
            <a:cxnSpLocks/>
          </p:cNvCxnSpPr>
          <p:nvPr/>
        </p:nvCxnSpPr>
        <p:spPr>
          <a:xfrm>
            <a:off x="4381500" y="4347555"/>
            <a:ext cx="0" cy="416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DE83F0-79EC-40B1-A9FC-0D7821993498}"/>
              </a:ext>
            </a:extLst>
          </p:cNvPr>
          <p:cNvCxnSpPr>
            <a:cxnSpLocks/>
          </p:cNvCxnSpPr>
          <p:nvPr/>
        </p:nvCxnSpPr>
        <p:spPr>
          <a:xfrm>
            <a:off x="4381500" y="5185428"/>
            <a:ext cx="0" cy="416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CA88C4E1-7EF6-CE40-0591-D5A030D5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802468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Flow Diagram </a:t>
            </a:r>
            <a:br>
              <a:rPr lang="en-US" sz="4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1074</Words>
  <Application>Microsoft Office PowerPoint</Application>
  <PresentationFormat>On-screen Show (4:3)</PresentationFormat>
  <Paragraphs>185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-apple-system</vt:lpstr>
      <vt:lpstr>Arial</vt:lpstr>
      <vt:lpstr>Bookman Old Style</vt:lpstr>
      <vt:lpstr>Calibri</vt:lpstr>
      <vt:lpstr>ff3</vt:lpstr>
      <vt:lpstr>Helvetica Neue</vt:lpstr>
      <vt:lpstr>Time New Roman</vt:lpstr>
      <vt:lpstr>Times</vt:lpstr>
      <vt:lpstr>Times New Roman</vt:lpstr>
      <vt:lpstr>Wingdings</vt:lpstr>
      <vt:lpstr>Office Theme</vt:lpstr>
      <vt:lpstr>Bitmap Image</vt:lpstr>
      <vt:lpstr>PowerPoint Presentation</vt:lpstr>
      <vt:lpstr>PowerPoint Presentation</vt:lpstr>
      <vt:lpstr>Introduction</vt:lpstr>
      <vt:lpstr>Aim and Objective</vt:lpstr>
      <vt:lpstr>Software and Hardware</vt:lpstr>
      <vt:lpstr>Literature Survey</vt:lpstr>
      <vt:lpstr>Existing Model</vt:lpstr>
      <vt:lpstr>Proposed Model</vt:lpstr>
      <vt:lpstr>Data Flow Diagram  </vt:lpstr>
      <vt:lpstr>Modules</vt:lpstr>
      <vt:lpstr>Implementation</vt:lpstr>
      <vt:lpstr>Working Module</vt:lpstr>
      <vt:lpstr>Working Module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tgpcet</dc:creator>
  <cp:lastModifiedBy>Rushikesh</cp:lastModifiedBy>
  <cp:revision>732</cp:revision>
  <dcterms:created xsi:type="dcterms:W3CDTF">2014-03-07T07:00:39Z</dcterms:created>
  <dcterms:modified xsi:type="dcterms:W3CDTF">2022-12-16T06:30:29Z</dcterms:modified>
</cp:coreProperties>
</file>