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68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[Book1]Sheet4!PivotTable1</c:name>
    <c:fmtId val="-1"/>
  </c:pivotSource>
  <c:chart>
    <c:autoTitleDeleted val="1"/>
    <c:plotArea>
      <c:layout>
        <c:manualLayout>
          <c:layoutTarget val="inner"/>
          <c:xMode val="edge"/>
          <c:yMode val="edge"/>
          <c:x val="0.0730161044684229"/>
          <c:y val="0.197683296987454"/>
          <c:w val="0.685421081624056"/>
          <c:h val="0.6878668575518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36.0</c:v>
                </c:pt>
                <c:pt idx="1">
                  <c:v>39.0</c:v>
                </c:pt>
                <c:pt idx="2">
                  <c:v>39.0</c:v>
                </c:pt>
                <c:pt idx="3">
                  <c:v>39.0</c:v>
                </c:pt>
                <c:pt idx="4">
                  <c:v>30.0</c:v>
                </c:pt>
                <c:pt idx="5">
                  <c:v>34.0</c:v>
                </c:pt>
                <c:pt idx="6">
                  <c:v>35.0</c:v>
                </c:pt>
                <c:pt idx="7">
                  <c:v>46.0</c:v>
                </c:pt>
                <c:pt idx="8">
                  <c:v>41.0</c:v>
                </c:pt>
                <c:pt idx="9">
                  <c:v>30.0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235.0</c:v>
                </c:pt>
                <c:pt idx="1">
                  <c:v>234.0</c:v>
                </c:pt>
                <c:pt idx="2">
                  <c:v>240.0</c:v>
                </c:pt>
                <c:pt idx="3">
                  <c:v>226.0</c:v>
                </c:pt>
                <c:pt idx="4">
                  <c:v>251.0</c:v>
                </c:pt>
                <c:pt idx="5">
                  <c:v>241.0</c:v>
                </c:pt>
                <c:pt idx="6">
                  <c:v>228.0</c:v>
                </c:pt>
                <c:pt idx="7">
                  <c:v>233.0</c:v>
                </c:pt>
                <c:pt idx="8">
                  <c:v>233.0</c:v>
                </c:pt>
                <c:pt idx="9">
                  <c:v>240.0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24.0</c:v>
                </c:pt>
                <c:pt idx="1">
                  <c:v>17.0</c:v>
                </c:pt>
                <c:pt idx="2">
                  <c:v>16.0</c:v>
                </c:pt>
                <c:pt idx="3">
                  <c:v>20.0</c:v>
                </c:pt>
                <c:pt idx="4">
                  <c:v>11.0</c:v>
                </c:pt>
                <c:pt idx="5">
                  <c:v>16.0</c:v>
                </c:pt>
                <c:pt idx="6">
                  <c:v>23.0</c:v>
                </c:pt>
                <c:pt idx="7">
                  <c:v>20.0</c:v>
                </c:pt>
                <c:pt idx="8">
                  <c:v>15.0</c:v>
                </c:pt>
                <c:pt idx="9">
                  <c:v>15.0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8.0</c:v>
                </c:pt>
                <c:pt idx="1">
                  <c:v>10.0</c:v>
                </c:pt>
                <c:pt idx="2">
                  <c:v>7.0</c:v>
                </c:pt>
                <c:pt idx="3">
                  <c:v>11.0</c:v>
                </c:pt>
                <c:pt idx="4">
                  <c:v>12.0</c:v>
                </c:pt>
                <c:pt idx="5">
                  <c:v>10.0</c:v>
                </c:pt>
                <c:pt idx="6">
                  <c:v>13.0</c:v>
                </c:pt>
                <c:pt idx="7">
                  <c:v>5.0</c:v>
                </c:pt>
                <c:pt idx="8">
                  <c:v>8.0</c:v>
                </c:pt>
                <c:pt idx="9">
                  <c:v>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6416640"/>
        <c:axId val="168667776"/>
      </c:barChart>
      <c:catAx>
        <c:axId val="1564166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"/>
          </a:p>
        </c:txPr>
        <c:crossAx val="168667776"/>
        <c:crosses val="autoZero"/>
        <c:auto val="1"/>
        <c:lblAlgn val="ctr"/>
        <c:lblOffset val="100"/>
        <c:noMultiLvlLbl val="0"/>
      </c:catAx>
      <c:valAx>
        <c:axId val="168667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"/>
          </a:p>
        </c:txPr>
        <c:crossAx val="156416640"/>
        <c:crosses val="autoZero"/>
        <c:crossBetween val="between"/>
      </c:valAx>
    </c:plotArea>
    <c:legend>
      <c:legendPos val="r"/>
      <c:overlay val="0"/>
      <c:txPr>
        <a:bodyPr rot="0" spcFirstLastPara="0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"/>
        </a:p>
      </c:txPr>
    </c:legend>
    <c:plotVisOnly val="1"/>
    <c:dispBlanksAs val="gap"/>
    <c:showDLblsOverMax val="0"/>
  </c:chart>
  <c:txPr>
    <a:bodyPr/>
    <a:lstStyle/>
    <a:p>
      <a:pPr>
        <a:defRPr lang="en-US"/>
      </a:pPr>
      <a:endParaRPr lang=""/>
    </a:p>
  </c:txPr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1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70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1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5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5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5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6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x">
  <p:cSld name="Title and Tex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02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10487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3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altLang="en-US" dirty="0" sz="2400" lang="en-IN"/>
              <a:t>  </a:t>
            </a:r>
            <a:r>
              <a:rPr altLang="en-US" dirty="0" sz="2400" lang=""/>
              <a:t>Sweety N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US" dirty="0" sz="2400" lang="en-IN"/>
              <a:t>  312215</a:t>
            </a:r>
            <a:r>
              <a:rPr altLang="en-US" dirty="0" sz="2400" lang="en-US"/>
              <a:t>9</a:t>
            </a:r>
            <a:r>
              <a:rPr altLang="en-US" dirty="0" sz="2400" lang="en-US"/>
              <a:t>4</a:t>
            </a:r>
            <a:r>
              <a:rPr altLang="en-US" dirty="0" sz="2400" lang="en-US"/>
              <a:t>0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US" dirty="0" sz="2400" lang="en-IN"/>
              <a:t>  B.com accounting and finance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altLang="en-US" dirty="0" sz="2400" lang="en-IN"/>
              <a:t>:  Shri sankarlal sundarbai shasun jain college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7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8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Text Box 1"/>
          <p:cNvSpPr txBox="1"/>
          <p:nvPr/>
        </p:nvSpPr>
        <p:spPr>
          <a:xfrm>
            <a:off x="990600" y="1219200"/>
            <a:ext cx="8324850" cy="50780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000" lang="en-IN"/>
              <a:t>DATA COLLECTION</a:t>
            </a:r>
          </a:p>
          <a:p>
            <a:pPr indent="-457200" marL="457200">
              <a:buAutoNum type="arabicPeriod"/>
            </a:pPr>
            <a:r>
              <a:rPr altLang="en-US" sz="2000" lang="en-IN"/>
              <a:t>sourced the data set from edunet dashboard</a:t>
            </a:r>
          </a:p>
          <a:p>
            <a:pPr indent="-457200" marL="457200">
              <a:buAutoNum type="arabicPeriod"/>
            </a:pPr>
            <a:r>
              <a:rPr altLang="en-US" sz="2000" lang="en-IN"/>
              <a:t> analysed</a:t>
            </a:r>
            <a:r>
              <a:rPr altLang="en-US" b="1" sz="2000" lang="en-IN"/>
              <a:t> </a:t>
            </a:r>
            <a:r>
              <a:rPr altLang="en-US" sz="2000" lang="en-IN"/>
              <a:t>the data to select the required feilds</a:t>
            </a:r>
          </a:p>
          <a:p>
            <a:pPr indent="0">
              <a:buNone/>
            </a:pPr>
            <a:r>
              <a:rPr altLang="en-US" b="1" sz="2000" lang="en-IN"/>
              <a:t>     </a:t>
            </a:r>
          </a:p>
          <a:p>
            <a:pPr indent="0">
              <a:buNone/>
            </a:pPr>
            <a:r>
              <a:rPr altLang="en-US" b="1" sz="2000" lang="en-IN"/>
              <a:t>FEATURE COLLECTION</a:t>
            </a:r>
          </a:p>
          <a:p>
            <a:pPr indent="-457200" marL="457200">
              <a:buAutoNum type="arabicPeriod"/>
            </a:pPr>
            <a:r>
              <a:rPr altLang="en-US" sz="2000" lang="en-IN"/>
              <a:t>selected the required fields for data analysis</a:t>
            </a:r>
          </a:p>
          <a:p>
            <a:pPr indent="-342900" marL="342900">
              <a:buAutoNum type="arabicPeriod"/>
            </a:pPr>
            <a:r>
              <a:rPr altLang="en-US" sz="2000" lang="en-IN"/>
              <a:t>the fields selected were </a:t>
            </a:r>
            <a:r>
              <a:rPr altLang="en-US" sz="2000" lang="en-IN">
                <a:sym typeface="+mn-ea"/>
              </a:rPr>
              <a:t>employee id  ,name ,employee type ,performance level ,gender ,employee rating  ,working hours</a:t>
            </a:r>
          </a:p>
          <a:p>
            <a:pPr indent="-342900" marL="342900">
              <a:buAutoNum type="arabicPeriod"/>
            </a:pPr>
            <a:endParaRPr altLang="en-US" sz="2000" lang="en-IN">
              <a:sym typeface="+mn-ea"/>
            </a:endParaRPr>
          </a:p>
          <a:p>
            <a:pPr indent="0">
              <a:buNone/>
            </a:pPr>
            <a:r>
              <a:rPr altLang="en-US" b="1" sz="2000" lang="en-IN"/>
              <a:t>DATA CLEANING</a:t>
            </a:r>
          </a:p>
          <a:p>
            <a:pPr indent="-457200" marL="457200">
              <a:buAutoNum type="arabicPeriod"/>
            </a:pPr>
            <a:r>
              <a:rPr altLang="en-US" sz="2000" lang="en-IN"/>
              <a:t>identified the blank cells using conditional formatting</a:t>
            </a:r>
          </a:p>
          <a:p>
            <a:pPr indent="-457200" marL="457200">
              <a:buAutoNum type="arabicPeriod"/>
            </a:pPr>
            <a:r>
              <a:rPr altLang="en-US" sz="2000" lang="en-IN"/>
              <a:t>removed the blank cells using filter option</a:t>
            </a:r>
          </a:p>
          <a:p>
            <a:pPr indent="0">
              <a:buNone/>
            </a:pPr>
            <a:endParaRPr altLang="en-US" sz="2000" lang="en-IN"/>
          </a:p>
          <a:p>
            <a:pPr indent="0">
              <a:buNone/>
            </a:pPr>
            <a:r>
              <a:rPr altLang="en-US" b="1" sz="2000" lang="en-IN"/>
              <a:t>PERFORMANCE LEVEL</a:t>
            </a:r>
          </a:p>
          <a:p>
            <a:pPr indent="-457200" marL="457200">
              <a:buAutoNum type="arabicPeriod"/>
            </a:pPr>
            <a:r>
              <a:rPr altLang="en-US" sz="2000" lang="en-IN">
                <a:sym typeface="+mn-ea"/>
              </a:rPr>
              <a:t>performance level was calculated using forumals in excel The formula used is = IFS(Z8&gt;=5,”VERY HIGH”,Z8=&gt;4, “HIGH”,Z8=&gt;3,”MED”,TRUE,:LOW”)</a:t>
            </a:r>
            <a:endParaRPr altLang="en-US" sz="2000" lang="en-IN"/>
          </a:p>
          <a:p>
            <a:pPr indent="0">
              <a:buNone/>
            </a:pPr>
            <a:r>
              <a:rPr altLang="en-US" sz="2000" lang="en-IN">
                <a:sym typeface="+mn-ea"/>
              </a:rPr>
              <a:t> </a:t>
            </a:r>
            <a:endParaRPr altLang="en-US" sz="2000" lang="en-IN"/>
          </a:p>
          <a:p>
            <a:pPr indent="0">
              <a:buNone/>
            </a:pPr>
            <a:endParaRPr altLang="en-US" b="1" sz="2000" lang="en-IN"/>
          </a:p>
          <a:p>
            <a:pPr indent="0">
              <a:buNone/>
            </a:pPr>
            <a:endParaRPr altLang="en-US" b="1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ext Box 4"/>
          <p:cNvSpPr txBox="1"/>
          <p:nvPr/>
        </p:nvSpPr>
        <p:spPr>
          <a:xfrm>
            <a:off x="1134110" y="609600"/>
            <a:ext cx="6694805" cy="64922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sz="2000" lang="en-IN"/>
              <a:t>PIVOT TABLE</a:t>
            </a:r>
          </a:p>
          <a:p>
            <a:pPr indent="-457200" marL="457200">
              <a:buAutoNum type="arabicPeriod"/>
            </a:pPr>
            <a:r>
              <a:rPr altLang="en-US" sz="2000" lang="en-IN"/>
              <a:t>created a summary out of the selected data</a:t>
            </a:r>
          </a:p>
          <a:p>
            <a:pPr indent="-457200" marL="457200">
              <a:buAutoNum type="arabicPeriod"/>
            </a:pPr>
            <a:r>
              <a:rPr altLang="en-US" sz="2000" lang="en-IN"/>
              <a:t>seleted the features to be added to the report they are business unit , performance level, gender  and first name.</a:t>
            </a:r>
          </a:p>
          <a:p>
            <a:pPr indent="0">
              <a:buNone/>
            </a:pPr>
            <a:endParaRPr altLang="en-US" sz="2000" lang="en-IN"/>
          </a:p>
          <a:p>
            <a:pPr indent="0">
              <a:buNone/>
            </a:pPr>
            <a:endParaRPr altLang="en-US" b="1" sz="2000" lang="en-IN"/>
          </a:p>
          <a:p>
            <a:pPr indent="0">
              <a:buNone/>
            </a:pPr>
            <a:r>
              <a:rPr altLang="en-US" b="1" sz="2000" lang="en-IN"/>
              <a:t>DATA VISUAIZATION</a:t>
            </a:r>
          </a:p>
          <a:p>
            <a:pPr indent="-457200" marL="457200">
              <a:buAutoNum type="arabicPeriod"/>
            </a:pPr>
            <a:r>
              <a:rPr altLang="en-US" sz="2000" lang="en-IN"/>
              <a:t> once the pivot table is created the next step is to visualize using graph</a:t>
            </a:r>
          </a:p>
          <a:p>
            <a:pPr indent="-457200" marL="457200">
              <a:buAutoNum type="arabicPeriod"/>
            </a:pPr>
            <a:r>
              <a:rPr altLang="en-US" sz="2000" lang="en-IN"/>
              <a:t>using a 2D bar chart to facilitate the visualiation</a:t>
            </a:r>
          </a:p>
          <a:p>
            <a:pPr indent="0">
              <a:buNone/>
            </a:pPr>
            <a:endParaRPr altLang="en-US" sz="2000" lang="en-IN"/>
          </a:p>
          <a:p>
            <a:pPr indent="0">
              <a:buNone/>
            </a:pPr>
            <a:r>
              <a:rPr altLang="en-US" b="1" sz="2000" lang="en-IN"/>
              <a:t>DATA ANALYSIS</a:t>
            </a:r>
          </a:p>
          <a:p>
            <a:pPr indent="0">
              <a:buNone/>
            </a:pPr>
            <a:r>
              <a:rPr altLang="en-US" sz="2000" lang="en-IN"/>
              <a:t> Usedthe bar chart to analyse the data and the performance of the employees based on their gender and as a whole . this helps in identufying the employees performance.</a:t>
            </a:r>
          </a:p>
          <a:p>
            <a:pPr indent="0">
              <a:buNone/>
            </a:pPr>
            <a:endParaRPr altLang="en-US" sz="2000" lang="en-IN"/>
          </a:p>
          <a:p>
            <a:pPr indent="0">
              <a:buNone/>
            </a:pPr>
            <a:endParaRPr altLang="en-US" sz="2000" lang="en-IN"/>
          </a:p>
          <a:p>
            <a:pPr indent="-457200" marL="457200">
              <a:buAutoNum type="arabicPeriod"/>
            </a:pPr>
            <a:endParaRPr altLang="en-US" b="1" sz="2000" lang="en-IN"/>
          </a:p>
          <a:p>
            <a:pPr indent="-342900" marL="342900">
              <a:buAutoNum type="arabicPeriod"/>
            </a:pPr>
            <a:endParaRPr altLang="en-US" b="1" sz="2000"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515745" y="1412240"/>
          <a:ext cx="7823835" cy="4748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0" name="Text Box 3"/>
          <p:cNvSpPr txBox="1"/>
          <p:nvPr/>
        </p:nvSpPr>
        <p:spPr>
          <a:xfrm>
            <a:off x="1001395" y="1632585"/>
            <a:ext cx="5367020" cy="82296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IN"/>
              <a:t>This  data analyis helps us identify the performance of the employes. by comparing theperformance we can thus conclude that the company has higher number of employees who </a:t>
            </a:r>
            <a:r>
              <a:rPr altLang="en-US" b="1" sz="2400" lang="en-IN"/>
              <a:t>fully meet </a:t>
            </a:r>
            <a:r>
              <a:rPr altLang="en-US" sz="2400" lang="en-IN"/>
              <a:t>the needs of the firm as per the data analysis. this shows that the company’s employees contribute teheirbest to the firm</a:t>
            </a:r>
            <a:r>
              <a:rPr altLang="en-US" sz="2800" lang="en-IN"/>
              <a:t> 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8"/>
          <p:cNvSpPr txBox="1"/>
          <p:nvPr/>
        </p:nvSpPr>
        <p:spPr>
          <a:xfrm>
            <a:off x="1129665" y="1478915"/>
            <a:ext cx="4064000" cy="1628140"/>
          </a:xfrm>
          <a:prstGeom prst="rect"/>
          <a:noFill/>
        </p:spPr>
        <p:txBody>
          <a:bodyPr rtlCol="0" wrap="square">
            <a:spAutoFit/>
          </a:bodyPr>
          <a:p>
            <a:endParaRPr lang="en-US"/>
          </a:p>
          <a:p>
            <a:r>
              <a:rPr sz="2200" lang="en-US"/>
              <a:t>How can the company develop a data-driven approach to identify high-potential employees</a:t>
            </a:r>
            <a:r>
              <a:rPr altLang="en-US" sz="2200" lang="en-IN"/>
              <a:t> </a:t>
            </a:r>
            <a:r>
              <a:rPr sz="2200" lang="en-US"/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838200" y="2129155"/>
            <a:ext cx="7924800" cy="2519680"/>
          </a:xfrm>
          <a:prstGeom prst="rect"/>
          <a:noFill/>
        </p:spPr>
        <p:txBody>
          <a:bodyPr rtlCol="0" wrap="square">
            <a:no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lang="en-IN">
                <a:sym typeface="+mn-ea"/>
              </a:rPr>
              <a:t> </a:t>
            </a:r>
            <a:r>
              <a:rPr altLang="en-US" sz="2000" lang="en-IN">
                <a:sym typeface="+mn-ea"/>
              </a:rPr>
              <a:t>Using excel to eveluate the employee performance analaysis and</a:t>
            </a:r>
            <a:r>
              <a:rPr sz="2000" lang="en-US">
                <a:sym typeface="+mn-ea"/>
              </a:rPr>
              <a:t> develop a data-driven approach to identify high-potential employees</a:t>
            </a:r>
            <a:r>
              <a:rPr altLang="en-US" sz="2000" lang="en-IN">
                <a:sym typeface="+mn-ea"/>
              </a:rPr>
              <a:t> </a:t>
            </a:r>
            <a:r>
              <a:rPr sz="2000" lang="en-US">
                <a:sym typeface="+mn-ea"/>
              </a:rPr>
              <a:t> </a:t>
            </a:r>
            <a:r>
              <a:rPr altLang="en-US" sz="2000" lang="en-IN">
                <a:sym typeface="+mn-ea"/>
              </a:rPr>
              <a:t>the company </a:t>
            </a:r>
            <a:r>
              <a:rPr sz="2000" lang="en-US">
                <a:sym typeface="+mn-ea"/>
              </a:rPr>
              <a:t>ha</a:t>
            </a:r>
            <a:r>
              <a:rPr altLang="en-US" sz="2000" lang="en-IN">
                <a:sym typeface="+mn-ea"/>
              </a:rPr>
              <a:t>s</a:t>
            </a:r>
            <a:r>
              <a:rPr sz="2000" lang="en-US">
                <a:sym typeface="+mn-ea"/>
              </a:rPr>
              <a:t> a wealth of employee data, including performance reviews, attendance records, and project assignments, but they lack a systematic way to analyze this information and identify individuals who demonstrate exceptional potential.</a:t>
            </a:r>
            <a:endParaRPr sz="2000" lang="en-US"/>
          </a:p>
          <a:p>
            <a:pPr algn="l">
              <a:buFont typeface="Arial" panose="020B0604020202020204" pitchFamily="34" charset="0"/>
              <a:buChar char="•"/>
            </a:pPr>
            <a:endParaRPr sz="2000" lang="en-US"/>
          </a:p>
          <a:p>
            <a:pPr algn="l">
              <a:buFont typeface="Arial" panose="020B0604020202020204" pitchFamily="34" charset="0"/>
              <a:buChar char="•"/>
            </a:pPr>
            <a:endParaRPr dirty="0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Content Placeholder 11"/>
          <p:cNvSpPr>
            <a:spLocks noGrp="1"/>
          </p:cNvSpPr>
          <p:nvPr>
            <p:ph sz="half" idx="3"/>
          </p:nvPr>
        </p:nvSpPr>
        <p:spPr>
          <a:xfrm>
            <a:off x="7081520" y="2813050"/>
            <a:ext cx="1317625" cy="812165"/>
          </a:xfrm>
        </p:spPr>
        <p:txBody>
          <a:bodyPr>
            <a:noAutofit/>
          </a:bodyPr>
          <a:p>
            <a:endParaRPr lang="en-US"/>
          </a:p>
        </p:txBody>
      </p:sp>
      <p:sp>
        <p:nvSpPr>
          <p:cNvPr id="104866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8" name="Text Box 6"/>
          <p:cNvSpPr txBox="1"/>
          <p:nvPr/>
        </p:nvSpPr>
        <p:spPr>
          <a:xfrm>
            <a:off x="1264285" y="1604645"/>
            <a:ext cx="4606925" cy="4892040"/>
          </a:xfrm>
          <a:prstGeom prst="rect"/>
          <a:noFill/>
        </p:spPr>
        <p:txBody>
          <a:bodyPr rtlCol="0" wrap="square">
            <a:spAutoFit/>
          </a:bodyPr>
          <a:p>
            <a:r>
              <a:rPr lang="en-US"/>
              <a:t>The end users of this project would primarily be the human resources (HR) department and management of the organization. Here's a breakdown of how they would benefit:</a:t>
            </a:r>
          </a:p>
          <a:p>
            <a:endParaRPr lang="en-US"/>
          </a:p>
          <a:p>
            <a:r>
              <a:rPr b="1" lang="en-US"/>
              <a:t>HR Department:</a:t>
            </a:r>
          </a:p>
          <a:p>
            <a:r>
              <a:rPr lang="en-US"/>
              <a:t>Performance Management: Provide data-driven insights to support performance reviews and evaluations.</a:t>
            </a:r>
          </a:p>
          <a:p>
            <a:endParaRPr lang="en-US"/>
          </a:p>
          <a:p>
            <a:r>
              <a:rPr b="1" lang="en-US"/>
              <a:t>Management:</a:t>
            </a:r>
          </a:p>
          <a:p>
            <a:endParaRPr lang="en-US"/>
          </a:p>
          <a:p>
            <a:r>
              <a:rPr lang="en-US"/>
              <a:t>Strategic Decision Making: Make informed decisions about talent allocation and resource allocation based on employee potential.</a:t>
            </a:r>
          </a:p>
          <a:p>
            <a:endParaRPr lang="en-US"/>
          </a:p>
        </p:txBody>
      </p:sp>
      <p:pic>
        <p:nvPicPr>
          <p:cNvPr id="2097163" name="Content Placeholder 10"/>
          <p:cNvPicPr>
            <a:picLocks noChangeAspect="1" noGrp="1"/>
          </p:cNvPicPr>
          <p:nvPr>
            <p:ph sz="half" idx="2"/>
          </p:nvPr>
        </p:nvPicPr>
        <p:blipFill>
          <a:blip xmlns:r="http://schemas.openxmlformats.org/officeDocument/2006/relationships" r:embed="rId2"/>
        </p:blipFill>
        <p:spPr>
          <a:xfrm>
            <a:off x="6629400" y="2571115"/>
            <a:ext cx="2118995" cy="2005330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2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3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4" name="Text Box 9"/>
          <p:cNvSpPr txBox="1"/>
          <p:nvPr/>
        </p:nvSpPr>
        <p:spPr>
          <a:xfrm>
            <a:off x="3581400" y="2044065"/>
            <a:ext cx="4064000" cy="3647439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sz="2400" lang="en-IN"/>
              <a:t>conditional formatting -  to find out missing data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sz="2400" lang="en-IN"/>
              <a:t>filtering -to  remove blank space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sz="2400" lang="en-IN"/>
              <a:t>formula - performance calculation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sz="2400" lang="en-IN"/>
              <a:t>pivot - summary of analysis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sz="2400" lang="en-IN"/>
              <a:t>graph - data visualization creation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6" name="Text Box 2"/>
          <p:cNvSpPr txBox="1"/>
          <p:nvPr/>
        </p:nvSpPr>
        <p:spPr>
          <a:xfrm>
            <a:off x="1033145" y="1372870"/>
            <a:ext cx="4064000" cy="40538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000" lang="en-IN"/>
              <a:t> </a:t>
            </a:r>
            <a:r>
              <a:rPr altLang="en-US" b="1" sz="2000" lang="en-IN"/>
              <a:t>data set is obtained from kaggle</a:t>
            </a:r>
          </a:p>
          <a:p>
            <a:endParaRPr altLang="en-US" sz="2000" lang="en-IN"/>
          </a:p>
          <a:p>
            <a:r>
              <a:rPr altLang="en-US" sz="2000" lang="en-IN"/>
              <a:t> It contains 26 features</a:t>
            </a:r>
          </a:p>
          <a:p>
            <a:endParaRPr altLang="en-US" sz="2000" lang="en-IN"/>
          </a:p>
          <a:p>
            <a:r>
              <a:rPr altLang="en-US" sz="2000" lang="en-IN"/>
              <a:t> features used for analysis are  </a:t>
            </a:r>
          </a:p>
          <a:p>
            <a:pPr indent="-342900" marL="342900">
              <a:buAutoNum type="arabicPeriod"/>
            </a:pPr>
            <a:r>
              <a:rPr altLang="en-US" sz="2000" lang="en-IN"/>
              <a:t>employee id - numerical value</a:t>
            </a:r>
          </a:p>
          <a:p>
            <a:pPr indent="-342900" marL="342900">
              <a:buAutoNum type="arabicPeriod"/>
            </a:pPr>
            <a:r>
              <a:rPr altLang="en-US" sz="2000" lang="en-IN"/>
              <a:t>name - text</a:t>
            </a:r>
          </a:p>
          <a:p>
            <a:pPr indent="-342900" marL="342900">
              <a:buAutoNum type="arabicPeriod"/>
            </a:pPr>
            <a:r>
              <a:rPr altLang="en-US" sz="2000" lang="en-IN"/>
              <a:t>employee type</a:t>
            </a:r>
          </a:p>
          <a:p>
            <a:pPr indent="-342900" marL="342900">
              <a:buAutoNum type="arabicPeriod"/>
            </a:pPr>
            <a:r>
              <a:rPr altLang="en-US" sz="2000" lang="en-IN"/>
              <a:t>performance level</a:t>
            </a:r>
          </a:p>
          <a:p>
            <a:pPr indent="-342900" marL="342900">
              <a:buAutoNum type="arabicPeriod"/>
            </a:pPr>
            <a:r>
              <a:rPr altLang="en-US" sz="2000" lang="en-IN"/>
              <a:t>gender- male /female</a:t>
            </a:r>
          </a:p>
          <a:p>
            <a:pPr indent="-342900" marL="342900">
              <a:buAutoNum type="arabicPeriod"/>
            </a:pPr>
            <a:r>
              <a:rPr altLang="en-US" sz="2000" lang="en-IN"/>
              <a:t>employee rating - numerical value</a:t>
            </a:r>
          </a:p>
          <a:p>
            <a:pPr indent="-342900" marL="342900">
              <a:buAutoNum type="arabicPeriod"/>
            </a:pPr>
            <a:r>
              <a:rPr altLang="en-US" sz="2000" lang="en-IN"/>
              <a:t>working hours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2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3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4" name="Text Box 9"/>
          <p:cNvSpPr txBox="1"/>
          <p:nvPr/>
        </p:nvSpPr>
        <p:spPr>
          <a:xfrm>
            <a:off x="2847340" y="2047875"/>
            <a:ext cx="5098415" cy="275780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IN"/>
              <a:t>performance level was calculated using forumals in excel </a:t>
            </a:r>
          </a:p>
          <a:p>
            <a:endParaRPr altLang="en-US" sz="2400" lang="en-IN"/>
          </a:p>
          <a:p>
            <a:r>
              <a:rPr altLang="en-US" sz="2400" lang="en-IN"/>
              <a:t>The formula usrd to calulate the performance is stated below</a:t>
            </a:r>
          </a:p>
          <a:p>
            <a:endParaRPr altLang="en-US" sz="2400" lang="en-IN"/>
          </a:p>
          <a:p>
            <a:r>
              <a:rPr altLang="en-US" sz="2400" lang="en-IN"/>
              <a:t>= IFS(Z8&gt;=5,”VERY HIGH”,Z8=&gt;4, “HIGH”,Z8=&gt;3,”MED”,TRUE,:LOW”)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sweetyjain0709@gmail.com</cp:lastModifiedBy>
  <dcterms:created xsi:type="dcterms:W3CDTF">2024-03-29T04:07:00Z</dcterms:created>
  <dcterms:modified xsi:type="dcterms:W3CDTF">2024-09-01T18:06:54Z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E179D1FC4E8549BE8651CAED3914D914_12</vt:lpwstr>
  </property>
  <property fmtid="{D5CDD505-2E9C-101B-9397-08002B2CF9AE}" pid="5" name="KSOProductBuildVer">
    <vt:lpwstr>1033-12.2.0.17562</vt:lpwstr>
  </property>
</Properties>
</file>