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317" r:id="rId5"/>
    <p:sldId id="307" r:id="rId6"/>
    <p:sldId id="308" r:id="rId7"/>
    <p:sldId id="278" r:id="rId8"/>
    <p:sldId id="309" r:id="rId9"/>
    <p:sldId id="318" r:id="rId10"/>
    <p:sldId id="319"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5390" autoAdjust="0"/>
  </p:normalViewPr>
  <p:slideViewPr>
    <p:cSldViewPr snapToGrid="0">
      <p:cViewPr>
        <p:scale>
          <a:sx n="59" d="100"/>
          <a:sy n="59" d="100"/>
        </p:scale>
        <p:origin x="696" y="143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4/10/25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4/10/25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7057C-5097-2CCB-7445-9CEEE12FE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87CA22-6917-EEDC-8AF8-131604DCAF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F6DCE4-6743-DD1D-5DDE-57D7C0C919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7F9AE9-5FF9-50A9-5994-9DC4EFF05DBF}"/>
              </a:ext>
            </a:extLst>
          </p:cNvPr>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1434832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2340550" y="259977"/>
            <a:ext cx="7510900" cy="2761129"/>
          </a:xfrm>
        </p:spPr>
        <p:txBody>
          <a:bodyPr anchor="ctr"/>
          <a:lstStyle/>
          <a:p>
            <a:r>
              <a:rPr lang="en-US" dirty="0"/>
              <a:t>Sleep Pattern Analysis</a:t>
            </a:r>
          </a:p>
        </p:txBody>
      </p:sp>
      <p:sp>
        <p:nvSpPr>
          <p:cNvPr id="4" name="TextBox 3">
            <a:extLst>
              <a:ext uri="{FF2B5EF4-FFF2-40B4-BE49-F238E27FC236}">
                <a16:creationId xmlns:a16="http://schemas.microsoft.com/office/drawing/2014/main" id="{54A89602-07EB-47C0-5159-E0FFEE81544C}"/>
              </a:ext>
            </a:extLst>
          </p:cNvPr>
          <p:cNvSpPr txBox="1"/>
          <p:nvPr/>
        </p:nvSpPr>
        <p:spPr>
          <a:xfrm>
            <a:off x="5602940" y="5280212"/>
            <a:ext cx="5818096" cy="1384995"/>
          </a:xfrm>
          <a:prstGeom prst="rect">
            <a:avLst/>
          </a:prstGeom>
          <a:noFill/>
        </p:spPr>
        <p:txBody>
          <a:bodyPr wrap="square">
            <a:spAutoFit/>
          </a:bodyPr>
          <a:lstStyle/>
          <a:p>
            <a:r>
              <a:rPr lang="en-US" sz="2800" dirty="0">
                <a:latin typeface="+mj-lt"/>
              </a:rPr>
              <a:t>Tamil Selvan – RA2211026010124</a:t>
            </a:r>
          </a:p>
          <a:p>
            <a:r>
              <a:rPr lang="en-US" sz="2800" dirty="0" err="1">
                <a:latin typeface="+mj-lt"/>
              </a:rPr>
              <a:t>Rujai</a:t>
            </a:r>
            <a:r>
              <a:rPr lang="en-US" sz="2800" dirty="0">
                <a:latin typeface="+mj-lt"/>
              </a:rPr>
              <a:t> Ananth– RA2211026010118</a:t>
            </a:r>
          </a:p>
          <a:p>
            <a:r>
              <a:rPr lang="en-US" sz="2800" dirty="0">
                <a:latin typeface="+mj-lt"/>
              </a:rPr>
              <a:t>Sweety – RA2211026010083</a:t>
            </a:r>
            <a:endParaRPr lang="en-IN" sz="2800" dirty="0">
              <a:latin typeface="+mj-lt"/>
            </a:endParaRPr>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261443" y="537882"/>
            <a:ext cx="3991873" cy="923365"/>
          </a:xfrm>
        </p:spPr>
        <p:txBody>
          <a:bodyPr/>
          <a:lstStyle/>
          <a:p>
            <a:r>
              <a:rPr lang="en-US" sz="4800" dirty="0"/>
              <a:t>Introduction</a:t>
            </a:r>
          </a:p>
        </p:txBody>
      </p:sp>
      <p:sp>
        <p:nvSpPr>
          <p:cNvPr id="7" name="TextBox 6">
            <a:extLst>
              <a:ext uri="{FF2B5EF4-FFF2-40B4-BE49-F238E27FC236}">
                <a16:creationId xmlns:a16="http://schemas.microsoft.com/office/drawing/2014/main" id="{48514308-6E42-4804-EB18-09E83C0255F1}"/>
              </a:ext>
            </a:extLst>
          </p:cNvPr>
          <p:cNvSpPr txBox="1"/>
          <p:nvPr/>
        </p:nvSpPr>
        <p:spPr>
          <a:xfrm>
            <a:off x="1029820" y="2464404"/>
            <a:ext cx="10132359" cy="3269485"/>
          </a:xfrm>
          <a:prstGeom prst="rect">
            <a:avLst/>
          </a:prstGeom>
          <a:noFill/>
        </p:spPr>
        <p:txBody>
          <a:bodyPr wrap="square">
            <a:spAutoFit/>
          </a:bodyPr>
          <a:lstStyle/>
          <a:p>
            <a:pPr algn="just">
              <a:lnSpc>
                <a:spcPct val="150000"/>
              </a:lnSpc>
            </a:pPr>
            <a:r>
              <a:rPr lang="en-US" sz="2000" dirty="0">
                <a:latin typeface="+mj-lt"/>
                <a:cs typeface="Times New Roman" panose="02020603050405020304" pitchFamily="18" charset="0"/>
              </a:rPr>
              <a:t>Data collection is a crucial step in analyzing sleep patterns to understand the</a:t>
            </a:r>
          </a:p>
          <a:p>
            <a:pPr algn="just">
              <a:lnSpc>
                <a:spcPct val="150000"/>
              </a:lnSpc>
            </a:pPr>
            <a:r>
              <a:rPr lang="en-US" sz="2000" dirty="0">
                <a:latin typeface="+mj-lt"/>
                <a:cs typeface="Times New Roman" panose="02020603050405020304" pitchFamily="18" charset="0"/>
              </a:rPr>
              <a:t>factors affecting sleep efficiency. For this study, data is collected from multiple</a:t>
            </a:r>
          </a:p>
          <a:p>
            <a:pPr algn="just">
              <a:lnSpc>
                <a:spcPct val="150000"/>
              </a:lnSpc>
            </a:pPr>
            <a:r>
              <a:rPr lang="en-US" sz="2000" dirty="0">
                <a:latin typeface="+mj-lt"/>
                <a:cs typeface="Times New Roman" panose="02020603050405020304" pitchFamily="18" charset="0"/>
              </a:rPr>
              <a:t>sources, including self-reported surveys, wearable devices, and publicly available datasets. The combination </a:t>
            </a:r>
            <a:r>
              <a:rPr lang="en-US" sz="2000" dirty="0" err="1">
                <a:latin typeface="+mj-lt"/>
                <a:cs typeface="Times New Roman" panose="02020603050405020304" pitchFamily="18" charset="0"/>
              </a:rPr>
              <a:t>ofthese</a:t>
            </a:r>
            <a:r>
              <a:rPr lang="en-US" sz="2000" dirty="0">
                <a:latin typeface="+mj-lt"/>
                <a:cs typeface="Times New Roman" panose="02020603050405020304" pitchFamily="18" charset="0"/>
              </a:rPr>
              <a:t> sources ensures a comprehensive understanding of sleep behaviors and their influencing factors. Understanding sleep patterns helps researchers identify trends, correlations, and potential interventions to improve sleep quality.</a:t>
            </a:r>
            <a:endParaRPr lang="en-IN" sz="2000" dirty="0">
              <a:latin typeface="+mj-lt"/>
              <a:cs typeface="Times New Roman" panose="02020603050405020304" pitchFamily="18" charset="0"/>
            </a:endParaRPr>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242047" y="0"/>
            <a:ext cx="4912659" cy="1470212"/>
          </a:xfrm>
        </p:spPr>
        <p:txBody>
          <a:bodyPr/>
          <a:lstStyle/>
          <a:p>
            <a:r>
              <a:rPr lang="en-US" dirty="0"/>
              <a:t>Data Collection</a:t>
            </a:r>
          </a:p>
        </p:txBody>
      </p:sp>
      <p:sp>
        <p:nvSpPr>
          <p:cNvPr id="6" name="TextBox 5">
            <a:extLst>
              <a:ext uri="{FF2B5EF4-FFF2-40B4-BE49-F238E27FC236}">
                <a16:creationId xmlns:a16="http://schemas.microsoft.com/office/drawing/2014/main" id="{7C17861F-1B66-7C7E-96C4-8C44C0263B3F}"/>
              </a:ext>
            </a:extLst>
          </p:cNvPr>
          <p:cNvSpPr txBox="1"/>
          <p:nvPr/>
        </p:nvSpPr>
        <p:spPr>
          <a:xfrm>
            <a:off x="941293" y="1704829"/>
            <a:ext cx="9914965" cy="3970318"/>
          </a:xfrm>
          <a:prstGeom prst="rect">
            <a:avLst/>
          </a:prstGeom>
          <a:noFill/>
        </p:spPr>
        <p:txBody>
          <a:bodyPr wrap="square">
            <a:spAutoFit/>
          </a:bodyPr>
          <a:lstStyle/>
          <a:p>
            <a:pPr algn="just"/>
            <a:r>
              <a:rPr lang="en-IN" dirty="0">
                <a:latin typeface="+mj-lt"/>
              </a:rPr>
              <a:t>Primary data is collected directly from individuals using three main</a:t>
            </a:r>
          </a:p>
          <a:p>
            <a:pPr algn="just"/>
            <a:r>
              <a:rPr lang="en-IN" dirty="0">
                <a:latin typeface="+mj-lt"/>
              </a:rPr>
              <a:t>methods: </a:t>
            </a:r>
            <a:r>
              <a:rPr lang="en-IN" b="1" dirty="0">
                <a:latin typeface="+mj-lt"/>
              </a:rPr>
              <a:t>Google Forms surveys.</a:t>
            </a:r>
          </a:p>
          <a:p>
            <a:pPr algn="just"/>
            <a:endParaRPr lang="en-IN" b="1" dirty="0">
              <a:latin typeface="+mj-lt"/>
            </a:endParaRPr>
          </a:p>
          <a:p>
            <a:pPr algn="just"/>
            <a:r>
              <a:rPr lang="en-IN" b="1" dirty="0">
                <a:latin typeface="+mj-lt"/>
              </a:rPr>
              <a:t>Google Forms Survey</a:t>
            </a:r>
          </a:p>
          <a:p>
            <a:pPr algn="just"/>
            <a:endParaRPr lang="en-IN" b="1" dirty="0">
              <a:latin typeface="+mj-lt"/>
            </a:endParaRPr>
          </a:p>
          <a:p>
            <a:pPr algn="just"/>
            <a:r>
              <a:rPr lang="en-IN" dirty="0">
                <a:latin typeface="+mj-lt"/>
              </a:rPr>
              <a:t>A structured questionnaire was designed using Google Forms to collect self-</a:t>
            </a:r>
          </a:p>
          <a:p>
            <a:pPr algn="just"/>
            <a:r>
              <a:rPr lang="en-IN" dirty="0">
                <a:latin typeface="+mj-lt"/>
              </a:rPr>
              <a:t>reported sleep data from participants. </a:t>
            </a:r>
          </a:p>
          <a:p>
            <a:pPr algn="just"/>
            <a:endParaRPr lang="en-IN" dirty="0">
              <a:latin typeface="+mj-lt"/>
            </a:endParaRPr>
          </a:p>
          <a:p>
            <a:pPr lvl="1" algn="just"/>
            <a:r>
              <a:rPr lang="en-IN" dirty="0">
                <a:latin typeface="+mj-lt"/>
              </a:rPr>
              <a:t>1</a:t>
            </a:r>
            <a:r>
              <a:rPr lang="en-IN" b="1" dirty="0">
                <a:latin typeface="+mj-lt"/>
              </a:rPr>
              <a:t>.Demographic Information: </a:t>
            </a:r>
            <a:r>
              <a:rPr lang="en-IN" dirty="0">
                <a:latin typeface="+mj-lt"/>
              </a:rPr>
              <a:t>Age, gender, occupation, lifestyle habits,</a:t>
            </a:r>
          </a:p>
          <a:p>
            <a:pPr lvl="1" algn="just"/>
            <a:r>
              <a:rPr lang="en-IN" dirty="0">
                <a:latin typeface="+mj-lt"/>
              </a:rPr>
              <a:t>geographic location, and marital status.</a:t>
            </a:r>
          </a:p>
          <a:p>
            <a:pPr lvl="1" algn="just"/>
            <a:endParaRPr lang="en-IN" dirty="0">
              <a:latin typeface="+mj-lt"/>
            </a:endParaRPr>
          </a:p>
          <a:p>
            <a:pPr lvl="1" algn="just"/>
            <a:r>
              <a:rPr lang="en-IN" dirty="0">
                <a:latin typeface="+mj-lt"/>
              </a:rPr>
              <a:t>2.</a:t>
            </a:r>
            <a:r>
              <a:rPr lang="en-IN" b="1" dirty="0">
                <a:latin typeface="+mj-lt"/>
              </a:rPr>
              <a:t>Sleep Duration : </a:t>
            </a:r>
            <a:r>
              <a:rPr lang="en-IN" dirty="0">
                <a:latin typeface="+mj-lt"/>
              </a:rPr>
              <a:t>Quality: Average hours of sleep per night, frequency</a:t>
            </a:r>
          </a:p>
          <a:p>
            <a:pPr lvl="1" algn="just"/>
            <a:r>
              <a:rPr lang="en-IN" dirty="0">
                <a:latin typeface="+mj-lt"/>
              </a:rPr>
              <a:t>of sleep disturbances, perceived sleep quality, and satisfaction level with</a:t>
            </a:r>
          </a:p>
          <a:p>
            <a:pPr lvl="1" algn="just"/>
            <a:r>
              <a:rPr lang="en-IN" dirty="0">
                <a:latin typeface="+mj-lt"/>
              </a:rPr>
              <a:t>current sleep patterns.</a:t>
            </a:r>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CDB693-0343-604D-9487-637886BBEB04}"/>
              </a:ext>
            </a:extLst>
          </p:cNvPr>
          <p:cNvSpPr txBox="1"/>
          <p:nvPr/>
        </p:nvSpPr>
        <p:spPr>
          <a:xfrm>
            <a:off x="726140" y="2261897"/>
            <a:ext cx="10739719" cy="2585323"/>
          </a:xfrm>
          <a:prstGeom prst="rect">
            <a:avLst/>
          </a:prstGeom>
          <a:noFill/>
        </p:spPr>
        <p:txBody>
          <a:bodyPr wrap="square">
            <a:spAutoFit/>
          </a:bodyPr>
          <a:lstStyle/>
          <a:p>
            <a:pPr lvl="1"/>
            <a:r>
              <a:rPr lang="en-IN" dirty="0">
                <a:latin typeface="+mj-lt"/>
              </a:rPr>
              <a:t>3.</a:t>
            </a:r>
            <a:r>
              <a:rPr lang="en-IN" b="1" dirty="0">
                <a:latin typeface="+mj-lt"/>
              </a:rPr>
              <a:t>Daily Routine Factors: </a:t>
            </a:r>
            <a:r>
              <a:rPr lang="en-IN" dirty="0">
                <a:latin typeface="+mj-lt"/>
              </a:rPr>
              <a:t>Caffeine intake, screen time before bed, physical activity levels, work/study schedule, and exposure to blue light.</a:t>
            </a:r>
          </a:p>
          <a:p>
            <a:pPr lvl="1"/>
            <a:endParaRPr lang="en-IN" dirty="0">
              <a:latin typeface="+mj-lt"/>
            </a:endParaRPr>
          </a:p>
          <a:p>
            <a:pPr lvl="1"/>
            <a:r>
              <a:rPr lang="en-IN" dirty="0">
                <a:latin typeface="+mj-lt"/>
              </a:rPr>
              <a:t>4.</a:t>
            </a:r>
            <a:r>
              <a:rPr lang="en-IN" b="1" dirty="0">
                <a:latin typeface="+mj-lt"/>
              </a:rPr>
              <a:t>Health:</a:t>
            </a:r>
            <a:r>
              <a:rPr lang="en-IN" dirty="0">
                <a:latin typeface="+mj-lt"/>
              </a:rPr>
              <a:t>Lifestyle Information: Stress levels, dietary habits, pre-</a:t>
            </a:r>
          </a:p>
          <a:p>
            <a:pPr lvl="1"/>
            <a:r>
              <a:rPr lang="en-IN" dirty="0">
                <a:latin typeface="+mj-lt"/>
              </a:rPr>
              <a:t>existing medical conditions affecting sleep, use of sleep aids, and mental</a:t>
            </a:r>
          </a:p>
          <a:p>
            <a:pPr lvl="1"/>
            <a:r>
              <a:rPr lang="en-IN" dirty="0">
                <a:latin typeface="+mj-lt"/>
              </a:rPr>
              <a:t>health conditions.</a:t>
            </a:r>
          </a:p>
          <a:p>
            <a:pPr lvl="1"/>
            <a:endParaRPr lang="en-IN" dirty="0">
              <a:latin typeface="+mj-lt"/>
            </a:endParaRPr>
          </a:p>
          <a:p>
            <a:pPr lvl="1"/>
            <a:r>
              <a:rPr lang="en-IN" dirty="0">
                <a:latin typeface="+mj-lt"/>
              </a:rPr>
              <a:t>5. </a:t>
            </a:r>
            <a:r>
              <a:rPr lang="en-IN" b="1" dirty="0">
                <a:latin typeface="+mj-lt"/>
              </a:rPr>
              <a:t>Environmental Factors: </a:t>
            </a:r>
            <a:r>
              <a:rPr lang="en-IN" dirty="0">
                <a:latin typeface="+mj-lt"/>
              </a:rPr>
              <a:t>Room temperature, light and noise levels, and type of mattress and pillows used.</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914400"/>
            <a:ext cx="5082988" cy="914400"/>
          </a:xfrm>
        </p:spPr>
        <p:txBody>
          <a:bodyPr/>
          <a:lstStyle/>
          <a:p>
            <a:r>
              <a:rPr lang="en-US" b="1" dirty="0"/>
              <a:t>Purpose of the Case Study</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399" y="2039112"/>
            <a:ext cx="8973671" cy="2380488"/>
          </a:xfrm>
        </p:spPr>
        <p:txBody>
          <a:bodyPr>
            <a:noAutofit/>
          </a:bodyPr>
          <a:lstStyle/>
          <a:p>
            <a:pPr marL="0" indent="0">
              <a:lnSpc>
                <a:spcPct val="150000"/>
              </a:lnSpc>
              <a:buNone/>
            </a:pPr>
            <a:r>
              <a:rPr lang="en-US" dirty="0"/>
              <a:t>The purpose of this case study is to analyze sleep patterns by collecting and examining data from multiple sources, including self-reported surveys datasets. By integrating data from these sources, the study aims to identify key factors affecting sleep efficiency, uncover trends and correlations, and explore potential interventions to enhance sleep quality</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B549B-E361-EFE7-8A0D-420F13D3A94D}"/>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03889765-CF9B-907E-486C-69176858F678}"/>
              </a:ext>
            </a:extLst>
          </p:cNvPr>
          <p:cNvSpPr>
            <a:spLocks noGrp="1"/>
          </p:cNvSpPr>
          <p:nvPr>
            <p:ph type="title"/>
          </p:nvPr>
        </p:nvSpPr>
        <p:spPr>
          <a:xfrm>
            <a:off x="179295" y="403412"/>
            <a:ext cx="1981200" cy="618564"/>
          </a:xfrm>
        </p:spPr>
        <p:txBody>
          <a:bodyPr/>
          <a:lstStyle/>
          <a:p>
            <a:r>
              <a:rPr lang="en-US" b="1" dirty="0"/>
              <a:t>Data Set</a:t>
            </a:r>
            <a:endParaRPr lang="en-US" dirty="0"/>
          </a:p>
        </p:txBody>
      </p:sp>
      <p:sp>
        <p:nvSpPr>
          <p:cNvPr id="3" name="Slide Number Placeholder 2">
            <a:extLst>
              <a:ext uri="{FF2B5EF4-FFF2-40B4-BE49-F238E27FC236}">
                <a16:creationId xmlns:a16="http://schemas.microsoft.com/office/drawing/2014/main" id="{143573F2-BC11-C814-BFAF-27D9FFD40AB2}"/>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pic>
        <p:nvPicPr>
          <p:cNvPr id="4" name="Picture 3">
            <a:extLst>
              <a:ext uri="{FF2B5EF4-FFF2-40B4-BE49-F238E27FC236}">
                <a16:creationId xmlns:a16="http://schemas.microsoft.com/office/drawing/2014/main" id="{92976654-1FDA-6E5E-53E5-9B3329DFA1DF}"/>
              </a:ext>
            </a:extLst>
          </p:cNvPr>
          <p:cNvPicPr>
            <a:picLocks noChangeAspect="1"/>
          </p:cNvPicPr>
          <p:nvPr/>
        </p:nvPicPr>
        <p:blipFill>
          <a:blip r:embed="rId3"/>
          <a:stretch>
            <a:fillRect/>
          </a:stretch>
        </p:blipFill>
        <p:spPr>
          <a:xfrm>
            <a:off x="636494" y="1490752"/>
            <a:ext cx="10631672" cy="4389052"/>
          </a:xfrm>
          <a:prstGeom prst="rect">
            <a:avLst/>
          </a:prstGeom>
        </p:spPr>
      </p:pic>
    </p:spTree>
    <p:extLst>
      <p:ext uri="{BB962C8B-B14F-4D97-AF65-F5344CB8AC3E}">
        <p14:creationId xmlns:p14="http://schemas.microsoft.com/office/powerpoint/2010/main" val="110323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8BFAFCD-1448-752C-7F3D-3F91FE9EBAD9}"/>
              </a:ext>
            </a:extLst>
          </p:cNvPr>
          <p:cNvPicPr>
            <a:picLocks noGrp="1" noChangeAspect="1"/>
          </p:cNvPicPr>
          <p:nvPr>
            <p:ph sz="quarter" idx="10"/>
          </p:nvPr>
        </p:nvPicPr>
        <p:blipFill>
          <a:blip r:embed="rId2"/>
          <a:stretch>
            <a:fillRect/>
          </a:stretch>
        </p:blipFill>
        <p:spPr>
          <a:xfrm>
            <a:off x="3137811" y="70585"/>
            <a:ext cx="5916378" cy="6716830"/>
          </a:xfrm>
        </p:spPr>
      </p:pic>
      <p:sp>
        <p:nvSpPr>
          <p:cNvPr id="4" name="Slide Number Placeholder 3">
            <a:extLst>
              <a:ext uri="{FF2B5EF4-FFF2-40B4-BE49-F238E27FC236}">
                <a16:creationId xmlns:a16="http://schemas.microsoft.com/office/drawing/2014/main" id="{C217018B-E2EE-9079-12DA-6373D7C33A4C}"/>
              </a:ext>
            </a:extLst>
          </p:cNvPr>
          <p:cNvSpPr>
            <a:spLocks noGrp="1"/>
          </p:cNvSpPr>
          <p:nvPr>
            <p:ph type="sldNum" sz="quarter" idx="4"/>
          </p:nvPr>
        </p:nvSpPr>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4047785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3524653" y="343968"/>
            <a:ext cx="3797987" cy="880513"/>
          </a:xfrm>
        </p:spPr>
        <p:txBody>
          <a:bodyPr anchor="b"/>
          <a:lstStyle/>
          <a:p>
            <a:r>
              <a:rPr lang="en-IN" b="1" dirty="0"/>
              <a:t>Conclusion</a:t>
            </a:r>
            <a:endParaRPr lang="en-IN" dirty="0"/>
          </a:p>
        </p:txBody>
      </p:sp>
      <p:sp>
        <p:nvSpPr>
          <p:cNvPr id="3" name="TextBox 2">
            <a:extLst>
              <a:ext uri="{FF2B5EF4-FFF2-40B4-BE49-F238E27FC236}">
                <a16:creationId xmlns:a16="http://schemas.microsoft.com/office/drawing/2014/main" id="{5BDAAE00-8C29-F027-0AE9-5CF02EA74FC0}"/>
              </a:ext>
            </a:extLst>
          </p:cNvPr>
          <p:cNvSpPr txBox="1"/>
          <p:nvPr/>
        </p:nvSpPr>
        <p:spPr>
          <a:xfrm>
            <a:off x="1766047" y="1657181"/>
            <a:ext cx="8659906" cy="4192814"/>
          </a:xfrm>
          <a:prstGeom prst="rect">
            <a:avLst/>
          </a:prstGeom>
          <a:noFill/>
        </p:spPr>
        <p:txBody>
          <a:bodyPr wrap="square">
            <a:spAutoFit/>
          </a:bodyPr>
          <a:lstStyle/>
          <a:p>
            <a:pPr algn="just">
              <a:lnSpc>
                <a:spcPct val="150000"/>
              </a:lnSpc>
            </a:pPr>
            <a:r>
              <a:rPr lang="en-US" sz="2000" dirty="0">
                <a:latin typeface="+mj-lt"/>
              </a:rPr>
              <a:t>This case study highlights the significance of collecting comprehensive sleep data to analyze sleep patterns effectively. Despite challenges such as data reliability, privacy concerns, and integration issues, leveraging multiple data sources provides valuable insights into sleep behaviors. Understanding these patterns can help researchers develop targeted interventions to improve sleep quality and overall well-being. Future studies can further refine data collection techniques and incorporate advanced machine learning models for more accurate sleep analysis.</a:t>
            </a:r>
          </a:p>
        </p:txBody>
      </p:sp>
    </p:spTree>
    <p:extLst>
      <p:ext uri="{BB962C8B-B14F-4D97-AF65-F5344CB8AC3E}">
        <p14:creationId xmlns:p14="http://schemas.microsoft.com/office/powerpoint/2010/main" val="109671749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{D0AA6CAA-EAB9-4170-89CC-A81C1C085E64}tf11964407_win32</Template>
  <TotalTime>34</TotalTime>
  <Words>413</Words>
  <Application>Microsoft Macintosh PowerPoint</Application>
  <PresentationFormat>Widescreen</PresentationFormat>
  <Paragraphs>45</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Courier New</vt:lpstr>
      <vt:lpstr>Gill Sans Nova Light</vt:lpstr>
      <vt:lpstr>Sagona Book</vt:lpstr>
      <vt:lpstr>Custom</vt:lpstr>
      <vt:lpstr>Sleep Pattern Analysis</vt:lpstr>
      <vt:lpstr>Introduction</vt:lpstr>
      <vt:lpstr>Data Collection</vt:lpstr>
      <vt:lpstr>PowerPoint Presentation</vt:lpstr>
      <vt:lpstr>Purpose of the Case Study</vt:lpstr>
      <vt:lpstr>Data Set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 Selvan</dc:creator>
  <cp:lastModifiedBy>SWEETY R (RA2211026010083)</cp:lastModifiedBy>
  <cp:revision>3</cp:revision>
  <dcterms:created xsi:type="dcterms:W3CDTF">2025-03-26T04:49:13Z</dcterms:created>
  <dcterms:modified xsi:type="dcterms:W3CDTF">2025-04-10T16:39:54Z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