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2" d="100"/>
          <a:sy n="62" d="100"/>
        </p:scale>
        <p:origin x="81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075F-5504-8CA5-3575-3A486188809B}"/>
              </a:ext>
            </a:extLst>
          </p:cNvPr>
          <p:cNvSpPr>
            <a:spLocks noGrp="1"/>
          </p:cNvSpPr>
          <p:nvPr>
            <p:ph type="ctrTitle"/>
          </p:nvPr>
        </p:nvSpPr>
        <p:spPr>
          <a:xfrm>
            <a:off x="-566497" y="-725906"/>
            <a:ext cx="9544241" cy="1671786"/>
          </a:xfrm>
        </p:spPr>
        <p:txBody>
          <a:bodyPr/>
          <a:lstStyle/>
          <a:p>
            <a:r>
              <a:rPr lang="en-IN" sz="3600" b="1" dirty="0"/>
              <a:t>Employee Data Analysis using Excel</a:t>
            </a:r>
            <a:endParaRPr lang="en-US" sz="3600" b="1" dirty="0"/>
          </a:p>
        </p:txBody>
      </p:sp>
      <p:sp>
        <p:nvSpPr>
          <p:cNvPr id="3" name="Subtitle 2">
            <a:extLst>
              <a:ext uri="{FF2B5EF4-FFF2-40B4-BE49-F238E27FC236}">
                <a16:creationId xmlns:a16="http://schemas.microsoft.com/office/drawing/2014/main" id="{CE6B4DBB-E5A8-3BAC-D77F-E62561443CA8}"/>
              </a:ext>
            </a:extLst>
          </p:cNvPr>
          <p:cNvSpPr>
            <a:spLocks noGrp="1"/>
          </p:cNvSpPr>
          <p:nvPr>
            <p:ph type="subTitle" idx="1"/>
          </p:nvPr>
        </p:nvSpPr>
        <p:spPr>
          <a:xfrm>
            <a:off x="-2074597" y="1750739"/>
            <a:ext cx="8891032" cy="2931232"/>
          </a:xfrm>
        </p:spPr>
        <p:txBody>
          <a:bodyPr>
            <a:normAutofit/>
          </a:bodyPr>
          <a:lstStyle/>
          <a:p>
            <a:r>
              <a:rPr lang="en-IN" sz="1600" b="1" dirty="0"/>
              <a:t>STUDENT NAME.     :                    sweety Christina. D</a:t>
            </a:r>
          </a:p>
          <a:p>
            <a:r>
              <a:rPr lang="en-IN" sz="1600" b="1" dirty="0"/>
              <a:t>REGISTER NO        :                                 312218159</a:t>
            </a:r>
          </a:p>
          <a:p>
            <a:r>
              <a:rPr lang="en-IN" sz="1600" b="1" dirty="0"/>
              <a:t>DEPARTMENT       :                        B. Com (general )</a:t>
            </a:r>
          </a:p>
          <a:p>
            <a:r>
              <a:rPr lang="en-IN" sz="1600" b="1" dirty="0"/>
              <a:t>COLLEGE NAME : St. Anne’s arts and sciences Colle</a:t>
            </a:r>
            <a:r>
              <a:rPr lang="en-IN" sz="1400" b="1" dirty="0"/>
              <a:t>ge            </a:t>
            </a:r>
            <a:endParaRPr lang="en-US" sz="1400" b="1" dirty="0"/>
          </a:p>
        </p:txBody>
      </p:sp>
    </p:spTree>
    <p:extLst>
      <p:ext uri="{BB962C8B-B14F-4D97-AF65-F5344CB8AC3E}">
        <p14:creationId xmlns:p14="http://schemas.microsoft.com/office/powerpoint/2010/main" val="2527397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BF5F-0AD0-A720-B2E6-75874B3A9FE3}"/>
              </a:ext>
            </a:extLst>
          </p:cNvPr>
          <p:cNvSpPr>
            <a:spLocks noGrp="1"/>
          </p:cNvSpPr>
          <p:nvPr>
            <p:ph type="title"/>
          </p:nvPr>
        </p:nvSpPr>
        <p:spPr/>
        <p:txBody>
          <a:bodyPr/>
          <a:lstStyle/>
          <a:p>
            <a:r>
              <a:rPr lang="en-IN" dirty="0"/>
              <a:t>MODELLING</a:t>
            </a:r>
            <a:endParaRPr lang="en-US" dirty="0"/>
          </a:p>
        </p:txBody>
      </p:sp>
      <p:sp>
        <p:nvSpPr>
          <p:cNvPr id="3" name="Content Placeholder 2">
            <a:extLst>
              <a:ext uri="{FF2B5EF4-FFF2-40B4-BE49-F238E27FC236}">
                <a16:creationId xmlns:a16="http://schemas.microsoft.com/office/drawing/2014/main" id="{CC6D78FF-5923-925E-72FA-9B058327D403}"/>
              </a:ext>
            </a:extLst>
          </p:cNvPr>
          <p:cNvSpPr>
            <a:spLocks noGrp="1"/>
          </p:cNvSpPr>
          <p:nvPr>
            <p:ph sz="half" idx="1"/>
          </p:nvPr>
        </p:nvSpPr>
        <p:spPr>
          <a:xfrm>
            <a:off x="394085" y="2037438"/>
            <a:ext cx="4519660" cy="4698950"/>
          </a:xfrm>
        </p:spPr>
        <p:txBody>
          <a:bodyPr>
            <a:normAutofit fontScale="47500" lnSpcReduction="20000"/>
          </a:bodyPr>
          <a:lstStyle/>
          <a:p>
            <a:pPr marL="0" indent="0">
              <a:buNone/>
            </a:pPr>
            <a:r>
              <a:rPr lang="en-IN" sz="3400" b="1" dirty="0"/>
              <a:t>DATA COLLECTION</a:t>
            </a:r>
            <a:r>
              <a:rPr lang="en-IN" dirty="0"/>
              <a:t>
</a:t>
            </a:r>
            <a:r>
              <a:rPr lang="en-IN" b="1" dirty="0"/>
              <a:t>Data source: Edunet Foundation Dashboard 
Basis: Employee dataset</a:t>
            </a:r>
            <a:r>
              <a:rPr lang="en-IN" dirty="0"/>
              <a:t>
</a:t>
            </a:r>
            <a:r>
              <a:rPr lang="en-IN" sz="3400" b="1" dirty="0"/>
              <a:t>DATA PREPARATION</a:t>
            </a:r>
            <a:r>
              <a:rPr lang="en-IN" dirty="0"/>
              <a:t>
</a:t>
            </a:r>
            <a:r>
              <a:rPr lang="en-IN" b="1" dirty="0"/>
              <a:t>Feature selection: Selected based on Performance </a:t>
            </a:r>
            <a:r>
              <a:rPr lang="en-IN" dirty="0"/>
              <a:t>
</a:t>
            </a:r>
            <a:r>
              <a:rPr lang="en-IN" b="1" dirty="0"/>
              <a:t>Features: First Name, Department, Gender code, performance level, Employee type</a:t>
            </a:r>
            <a:r>
              <a:rPr lang="en-IN" dirty="0"/>
              <a:t>
</a:t>
            </a:r>
            <a:r>
              <a:rPr lang="en-IN" sz="3400" b="1" dirty="0"/>
              <a:t>DATA CLEANING</a:t>
            </a:r>
            <a:r>
              <a:rPr lang="en-IN" dirty="0"/>
              <a:t>
</a:t>
            </a:r>
            <a:r>
              <a:rPr lang="en-IN" b="1" dirty="0"/>
              <a:t>Conditional Formatting: Missing values was identified</a:t>
            </a:r>
            <a:r>
              <a:rPr lang="en-IN" dirty="0"/>
              <a:t>
</a:t>
            </a:r>
            <a:endParaRPr lang="en-US" dirty="0"/>
          </a:p>
        </p:txBody>
      </p:sp>
      <p:sp>
        <p:nvSpPr>
          <p:cNvPr id="4" name="Content Placeholder 3">
            <a:extLst>
              <a:ext uri="{FF2B5EF4-FFF2-40B4-BE49-F238E27FC236}">
                <a16:creationId xmlns:a16="http://schemas.microsoft.com/office/drawing/2014/main" id="{818BF910-E691-8F8F-937D-638D8ED462F2}"/>
              </a:ext>
            </a:extLst>
          </p:cNvPr>
          <p:cNvSpPr>
            <a:spLocks noGrp="1"/>
          </p:cNvSpPr>
          <p:nvPr>
            <p:ph sz="half" idx="2"/>
          </p:nvPr>
        </p:nvSpPr>
        <p:spPr>
          <a:xfrm>
            <a:off x="5186240" y="1655668"/>
            <a:ext cx="4184034" cy="3880773"/>
          </a:xfrm>
        </p:spPr>
        <p:txBody>
          <a:bodyPr>
            <a:normAutofit fontScale="47500" lnSpcReduction="20000"/>
          </a:bodyPr>
          <a:lstStyle/>
          <a:p>
            <a:pPr marL="0" indent="0">
              <a:buNone/>
            </a:pPr>
            <a:r>
              <a:rPr lang="en-IN" sz="3400" b="1" dirty="0"/>
              <a:t>DATA AGGREGATION</a:t>
            </a:r>
            <a:r>
              <a:rPr lang="en-IN" b="1" dirty="0"/>
              <a:t>
Excel function: IFS function used for categorizing employees on the basis of their performance level</a:t>
            </a:r>
          </a:p>
          <a:p>
            <a:pPr marL="0" indent="0">
              <a:buNone/>
            </a:pPr>
            <a:r>
              <a:rPr lang="en-IN" b="1" dirty="0"/>
              <a:t>Performance level categories</a:t>
            </a:r>
          </a:p>
          <a:p>
            <a:pPr marL="0" indent="0">
              <a:buNone/>
            </a:pPr>
            <a:r>
              <a:rPr lang="en-IN" b="1" dirty="0"/>
              <a:t> 5 – Very high
4 – High
3 – Medium 
2 &amp;1 – Low
</a:t>
            </a:r>
            <a:r>
              <a:rPr lang="en-IN" sz="3400" b="1" dirty="0"/>
              <a:t>DATA ANALYSIS
</a:t>
            </a:r>
            <a:r>
              <a:rPr lang="en-IN" b="1" dirty="0"/>
              <a:t>Pivot table: Pivot table was generated to summarize data and cross tabulation ( performance level by department; Filtered by Gender)
Slicer: To filter/ slice the data to scrutinize and sort particular information (Employee type )
</a:t>
            </a:r>
            <a:r>
              <a:rPr lang="en-IN" sz="3400" b="1" dirty="0"/>
              <a:t>VISUALIZATION OF DATA
</a:t>
            </a:r>
            <a:r>
              <a:rPr lang="en-IN" b="1" dirty="0"/>
              <a:t>Chart: Recommended charts (Column chart) was used</a:t>
            </a:r>
          </a:p>
          <a:p>
            <a:pPr marL="0" indent="0">
              <a:buNone/>
            </a:pPr>
            <a:r>
              <a:rPr lang="en-IN" b="1" dirty="0"/>
              <a:t> Chart Element: Chart title was added</a:t>
            </a:r>
          </a:p>
          <a:p>
            <a:pPr marL="0" indent="0">
              <a:buNone/>
            </a:pPr>
            <a:r>
              <a:rPr lang="en-IN" b="1" dirty="0" err="1"/>
              <a:t>Tredline</a:t>
            </a:r>
            <a:r>
              <a:rPr lang="en-IN" b="1" dirty="0"/>
              <a:t>: Linear and </a:t>
            </a:r>
            <a:r>
              <a:rPr lang="en-IN" b="1" dirty="0" err="1"/>
              <a:t>xponential</a:t>
            </a:r>
            <a:r>
              <a:rPr lang="en-IN" b="1" dirty="0"/>
              <a:t> line was use</a:t>
            </a:r>
            <a:r>
              <a:rPr lang="en-IN" dirty="0"/>
              <a:t>d</a:t>
            </a:r>
            <a:endParaRPr lang="en-US" dirty="0"/>
          </a:p>
        </p:txBody>
      </p:sp>
    </p:spTree>
    <p:extLst>
      <p:ext uri="{BB962C8B-B14F-4D97-AF65-F5344CB8AC3E}">
        <p14:creationId xmlns:p14="http://schemas.microsoft.com/office/powerpoint/2010/main" val="364496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D740-31DF-9ADB-CEA2-6D454AFD0E6F}"/>
              </a:ext>
            </a:extLst>
          </p:cNvPr>
          <p:cNvSpPr>
            <a:spLocks noGrp="1"/>
          </p:cNvSpPr>
          <p:nvPr>
            <p:ph type="title"/>
          </p:nvPr>
        </p:nvSpPr>
        <p:spPr/>
        <p:txBody>
          <a:bodyPr/>
          <a:lstStyle/>
          <a:p>
            <a:r>
              <a:rPr lang="en-IN" dirty="0"/>
              <a:t>RESULTS</a:t>
            </a:r>
            <a:endParaRPr lang="en-US" dirty="0"/>
          </a:p>
        </p:txBody>
      </p:sp>
      <p:pic>
        <p:nvPicPr>
          <p:cNvPr id="5" name="Content Placeholder 4">
            <a:extLst>
              <a:ext uri="{FF2B5EF4-FFF2-40B4-BE49-F238E27FC236}">
                <a16:creationId xmlns:a16="http://schemas.microsoft.com/office/drawing/2014/main" id="{3EC4589A-9E0A-72A4-6915-E602A91FEA8F}"/>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456841" y="1751308"/>
            <a:ext cx="6757261" cy="4293031"/>
          </a:xfrm>
        </p:spPr>
      </p:pic>
    </p:spTree>
    <p:extLst>
      <p:ext uri="{BB962C8B-B14F-4D97-AF65-F5344CB8AC3E}">
        <p14:creationId xmlns:p14="http://schemas.microsoft.com/office/powerpoint/2010/main" val="272446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4074C4-F6E7-D6FB-ECC7-D817BE6A95CC}"/>
              </a:ext>
            </a:extLst>
          </p:cNvPr>
          <p:cNvPicPr>
            <a:picLocks noGrp="1" noChangeAspect="1"/>
          </p:cNvPicPr>
          <p:nvPr>
            <p:ph idx="4294967295"/>
          </p:nvPr>
        </p:nvPicPr>
        <p:blipFill>
          <a:blip r:embed="rId2">
            <a:extLst>
              <a:ext uri="{96DAC541-7B7A-43D3-8B79-37D633B846F1}">
                <asvg:svgBlip xmlns:asvg="http://schemas.microsoft.com/office/drawing/2016/SVG/main" r:embed="rId3"/>
              </a:ext>
            </a:extLst>
          </a:blip>
          <a:stretch>
            <a:fillRect/>
          </a:stretch>
        </p:blipFill>
        <p:spPr>
          <a:xfrm>
            <a:off x="0" y="2728913"/>
            <a:ext cx="4552950" cy="2743200"/>
          </a:xfrm>
        </p:spPr>
      </p:pic>
      <p:pic>
        <p:nvPicPr>
          <p:cNvPr id="7" name="Graphic 6">
            <a:extLst>
              <a:ext uri="{FF2B5EF4-FFF2-40B4-BE49-F238E27FC236}">
                <a16:creationId xmlns:a16="http://schemas.microsoft.com/office/drawing/2014/main" id="{601924AF-F89B-C749-5B3A-A84E47AC85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3234" y="1385887"/>
            <a:ext cx="5939241" cy="4086226"/>
          </a:xfrm>
          <a:prstGeom prst="rect">
            <a:avLst/>
          </a:prstGeom>
        </p:spPr>
      </p:pic>
    </p:spTree>
    <p:extLst>
      <p:ext uri="{BB962C8B-B14F-4D97-AF65-F5344CB8AC3E}">
        <p14:creationId xmlns:p14="http://schemas.microsoft.com/office/powerpoint/2010/main" val="122293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A5EF50-5E9E-4AA7-6AED-B59F0F943B7F}"/>
              </a:ext>
            </a:extLst>
          </p:cNvPr>
          <p:cNvPicPr>
            <a:picLocks noGrp="1" noChangeAspect="1"/>
          </p:cNvPicPr>
          <p:nvPr>
            <p:ph idx="4294967295"/>
          </p:nvPr>
        </p:nvPicPr>
        <p:blipFill>
          <a:blip r:embed="rId2">
            <a:extLst>
              <a:ext uri="{96DAC541-7B7A-43D3-8B79-37D633B846F1}">
                <asvg:svgBlip xmlns:asvg="http://schemas.microsoft.com/office/drawing/2016/SVG/main" r:embed="rId3"/>
              </a:ext>
            </a:extLst>
          </a:blip>
          <a:stretch>
            <a:fillRect/>
          </a:stretch>
        </p:blipFill>
        <p:spPr>
          <a:xfrm>
            <a:off x="1658317" y="1115878"/>
            <a:ext cx="6958739" cy="3953279"/>
          </a:xfrm>
        </p:spPr>
      </p:pic>
    </p:spTree>
    <p:extLst>
      <p:ext uri="{BB962C8B-B14F-4D97-AF65-F5344CB8AC3E}">
        <p14:creationId xmlns:p14="http://schemas.microsoft.com/office/powerpoint/2010/main" val="78856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B5E3-AC01-56A8-59B1-B085495939AC}"/>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188A0CEF-885D-BB09-8CE2-67BBD1AF3F7E}"/>
              </a:ext>
            </a:extLst>
          </p:cNvPr>
          <p:cNvSpPr>
            <a:spLocks noGrp="1"/>
          </p:cNvSpPr>
          <p:nvPr>
            <p:ph idx="1"/>
          </p:nvPr>
        </p:nvSpPr>
        <p:spPr/>
        <p:txBody>
          <a:bodyPr/>
          <a:lstStyle/>
          <a:p>
            <a:r>
              <a:rPr lang="en-IN" dirty="0"/>
              <a:t> </a:t>
            </a:r>
            <a:r>
              <a:rPr lang="en-IN" b="1" dirty="0"/>
              <a:t>This 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endParaRPr lang="en-US" b="1" dirty="0"/>
          </a:p>
        </p:txBody>
      </p:sp>
    </p:spTree>
    <p:extLst>
      <p:ext uri="{BB962C8B-B14F-4D97-AF65-F5344CB8AC3E}">
        <p14:creationId xmlns:p14="http://schemas.microsoft.com/office/powerpoint/2010/main" val="338919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5487-23FF-DDC6-4F82-C08B4BD0C446}"/>
              </a:ext>
            </a:extLst>
          </p:cNvPr>
          <p:cNvSpPr>
            <a:spLocks noGrp="1"/>
          </p:cNvSpPr>
          <p:nvPr>
            <p:ph type="title"/>
          </p:nvPr>
        </p:nvSpPr>
        <p:spPr/>
        <p:txBody>
          <a:bodyPr/>
          <a:lstStyle/>
          <a:p>
            <a:r>
              <a:rPr lang="en-IN" dirty="0"/>
              <a:t>PROJECT TITLE</a:t>
            </a:r>
            <a:endParaRPr lang="en-US" dirty="0"/>
          </a:p>
        </p:txBody>
      </p:sp>
      <p:sp>
        <p:nvSpPr>
          <p:cNvPr id="3" name="Content Placeholder 2">
            <a:extLst>
              <a:ext uri="{FF2B5EF4-FFF2-40B4-BE49-F238E27FC236}">
                <a16:creationId xmlns:a16="http://schemas.microsoft.com/office/drawing/2014/main" id="{493F50AB-28F5-CADE-E796-C7A2EF58BED9}"/>
              </a:ext>
            </a:extLst>
          </p:cNvPr>
          <p:cNvSpPr>
            <a:spLocks noGrp="1"/>
          </p:cNvSpPr>
          <p:nvPr>
            <p:ph idx="1"/>
          </p:nvPr>
        </p:nvSpPr>
        <p:spPr/>
        <p:txBody>
          <a:bodyPr>
            <a:normAutofit/>
          </a:bodyPr>
          <a:lstStyle/>
          <a:p>
            <a:r>
              <a:rPr lang="en-IN" sz="3200" b="1" dirty="0"/>
              <a:t>Employee Performance Analysis using Excel</a:t>
            </a:r>
            <a:endParaRPr lang="en-US" sz="3200" b="1" dirty="0"/>
          </a:p>
        </p:txBody>
      </p:sp>
    </p:spTree>
    <p:extLst>
      <p:ext uri="{BB962C8B-B14F-4D97-AF65-F5344CB8AC3E}">
        <p14:creationId xmlns:p14="http://schemas.microsoft.com/office/powerpoint/2010/main" val="70825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7C4C-C306-E59A-05A3-55E1C6E161A9}"/>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22AD3816-FC2D-5010-73FF-C3AB684F9680}"/>
              </a:ext>
            </a:extLst>
          </p:cNvPr>
          <p:cNvSpPr>
            <a:spLocks noGrp="1"/>
          </p:cNvSpPr>
          <p:nvPr>
            <p:ph idx="1"/>
          </p:nvPr>
        </p:nvSpPr>
        <p:spPr/>
        <p:txBody>
          <a:bodyPr/>
          <a:lstStyle/>
          <a:p>
            <a:r>
              <a:rPr lang="en-IN" b="1" dirty="0"/>
              <a:t>1.Problem Statement
2.Project Overview
3.End Users
4.Our Solution and Proposition
5.Dataset Description
6.Modelling Approach
7.Results and Discussion
8.Conclusion</a:t>
            </a:r>
            <a:endParaRPr lang="en-US" b="1" dirty="0"/>
          </a:p>
        </p:txBody>
      </p:sp>
      <p:pic>
        <p:nvPicPr>
          <p:cNvPr id="4" name="Picture 3">
            <a:extLst>
              <a:ext uri="{FF2B5EF4-FFF2-40B4-BE49-F238E27FC236}">
                <a16:creationId xmlns:a16="http://schemas.microsoft.com/office/drawing/2014/main" id="{50FC499A-F657-A988-5F12-68FBFE08801C}"/>
              </a:ext>
            </a:extLst>
          </p:cNvPr>
          <p:cNvPicPr>
            <a:picLocks noChangeAspect="1"/>
          </p:cNvPicPr>
          <p:nvPr/>
        </p:nvPicPr>
        <p:blipFill>
          <a:blip r:embed="rId2"/>
          <a:stretch>
            <a:fillRect/>
          </a:stretch>
        </p:blipFill>
        <p:spPr>
          <a:xfrm>
            <a:off x="4975668" y="1588654"/>
            <a:ext cx="4334934" cy="3504433"/>
          </a:xfrm>
          <a:prstGeom prst="rect">
            <a:avLst/>
          </a:prstGeom>
        </p:spPr>
      </p:pic>
    </p:spTree>
    <p:extLst>
      <p:ext uri="{BB962C8B-B14F-4D97-AF65-F5344CB8AC3E}">
        <p14:creationId xmlns:p14="http://schemas.microsoft.com/office/powerpoint/2010/main" val="25002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C506-30C1-48DB-978B-7CC2624A0CCB}"/>
              </a:ext>
            </a:extLst>
          </p:cNvPr>
          <p:cNvSpPr>
            <a:spLocks noGrp="1"/>
          </p:cNvSpPr>
          <p:nvPr>
            <p:ph type="title"/>
          </p:nvPr>
        </p:nvSpPr>
        <p:spPr/>
        <p:txBody>
          <a:bodyPr/>
          <a:lstStyle/>
          <a:p>
            <a:r>
              <a:rPr lang="en-IN" b="1" dirty="0"/>
              <a:t>PROBLEM STATEMENT</a:t>
            </a:r>
            <a:endParaRPr lang="en-US" b="1" dirty="0"/>
          </a:p>
        </p:txBody>
      </p:sp>
      <p:sp>
        <p:nvSpPr>
          <p:cNvPr id="11" name="Content Placeholder 10">
            <a:extLst>
              <a:ext uri="{FF2B5EF4-FFF2-40B4-BE49-F238E27FC236}">
                <a16:creationId xmlns:a16="http://schemas.microsoft.com/office/drawing/2014/main" id="{60257D9F-C6D2-0F0D-0231-643A314AF580}"/>
              </a:ext>
            </a:extLst>
          </p:cNvPr>
          <p:cNvSpPr>
            <a:spLocks noGrp="1"/>
          </p:cNvSpPr>
          <p:nvPr>
            <p:ph idx="1"/>
          </p:nvPr>
        </p:nvSpPr>
        <p:spPr/>
        <p:txBody>
          <a:bodyPr>
            <a:normAutofit/>
          </a:bodyPr>
          <a:lstStyle/>
          <a:p>
            <a:r>
              <a:rPr lang="en-IN" sz="2400" b="1" dirty="0"/>
              <a:t>This project aims to analyse employee performance based on satisfaction levels using Excel. The goal is to identify patterns and correlations within the data to help improve employee satisfaction and performance across different demographics and business units</a:t>
            </a:r>
            <a:r>
              <a:rPr lang="en-IN" sz="2000" b="1" dirty="0"/>
              <a:t>.</a:t>
            </a:r>
            <a:endParaRPr lang="en-US" sz="2000" b="1" dirty="0"/>
          </a:p>
        </p:txBody>
      </p:sp>
    </p:spTree>
    <p:extLst>
      <p:ext uri="{BB962C8B-B14F-4D97-AF65-F5344CB8AC3E}">
        <p14:creationId xmlns:p14="http://schemas.microsoft.com/office/powerpoint/2010/main" val="25792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FEA5-6184-A2FA-421F-1EC0CF6590EE}"/>
              </a:ext>
            </a:extLst>
          </p:cNvPr>
          <p:cNvSpPr>
            <a:spLocks noGrp="1"/>
          </p:cNvSpPr>
          <p:nvPr>
            <p:ph type="title"/>
          </p:nvPr>
        </p:nvSpPr>
        <p:spPr/>
        <p:txBody>
          <a:bodyPr/>
          <a:lstStyle/>
          <a:p>
            <a:r>
              <a:rPr lang="en-IN" b="1" dirty="0"/>
              <a:t>PROJECT OVERVIEW</a:t>
            </a:r>
            <a:endParaRPr lang="en-US" b="1" dirty="0"/>
          </a:p>
        </p:txBody>
      </p:sp>
      <p:sp>
        <p:nvSpPr>
          <p:cNvPr id="3" name="Content Placeholder 2">
            <a:extLst>
              <a:ext uri="{FF2B5EF4-FFF2-40B4-BE49-F238E27FC236}">
                <a16:creationId xmlns:a16="http://schemas.microsoft.com/office/drawing/2014/main" id="{8AE837E4-B1CD-94F5-BDD1-25B9DB532949}"/>
              </a:ext>
            </a:extLst>
          </p:cNvPr>
          <p:cNvSpPr>
            <a:spLocks noGrp="1"/>
          </p:cNvSpPr>
          <p:nvPr>
            <p:ph idx="1"/>
          </p:nvPr>
        </p:nvSpPr>
        <p:spPr>
          <a:xfrm>
            <a:off x="825116" y="1930400"/>
            <a:ext cx="8596668" cy="3880773"/>
          </a:xfrm>
        </p:spPr>
        <p:txBody>
          <a:bodyPr>
            <a:normAutofit/>
          </a:bodyPr>
          <a:lstStyle/>
          <a:p>
            <a:r>
              <a:rPr lang="en-IN" sz="2000" b="1" dirty="0"/>
              <a:t>The “Employee Performance Analysis Using Excel” project focuses on evaluating employee performance by </a:t>
            </a:r>
            <a:r>
              <a:rPr lang="en-IN" sz="2000" b="1" dirty="0" err="1"/>
              <a:t>analyzing</a:t>
            </a:r>
            <a:r>
              <a:rPr lang="en-IN" sz="2000" b="1" dirty="0"/>
              <a:t>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US" sz="2000" b="1" dirty="0"/>
          </a:p>
        </p:txBody>
      </p:sp>
    </p:spTree>
    <p:extLst>
      <p:ext uri="{BB962C8B-B14F-4D97-AF65-F5344CB8AC3E}">
        <p14:creationId xmlns:p14="http://schemas.microsoft.com/office/powerpoint/2010/main" val="2084283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942E-DD88-78F0-0C22-490993C33713}"/>
              </a:ext>
            </a:extLst>
          </p:cNvPr>
          <p:cNvSpPr>
            <a:spLocks noGrp="1"/>
          </p:cNvSpPr>
          <p:nvPr>
            <p:ph type="title"/>
          </p:nvPr>
        </p:nvSpPr>
        <p:spPr/>
        <p:txBody>
          <a:bodyPr/>
          <a:lstStyle/>
          <a:p>
            <a:r>
              <a:rPr lang="en-IN" dirty="0"/>
              <a:t>WHO ARE THE END USERS?</a:t>
            </a:r>
            <a:endParaRPr lang="en-US" dirty="0"/>
          </a:p>
        </p:txBody>
      </p:sp>
      <p:sp>
        <p:nvSpPr>
          <p:cNvPr id="3" name="Content Placeholder 2">
            <a:extLst>
              <a:ext uri="{FF2B5EF4-FFF2-40B4-BE49-F238E27FC236}">
                <a16:creationId xmlns:a16="http://schemas.microsoft.com/office/drawing/2014/main" id="{059A859E-111C-1AE2-6CEF-86194D7C4415}"/>
              </a:ext>
            </a:extLst>
          </p:cNvPr>
          <p:cNvSpPr>
            <a:spLocks noGrp="1"/>
          </p:cNvSpPr>
          <p:nvPr>
            <p:ph idx="1"/>
          </p:nvPr>
        </p:nvSpPr>
        <p:spPr>
          <a:xfrm>
            <a:off x="677334" y="941389"/>
            <a:ext cx="8596668" cy="5647217"/>
          </a:xfrm>
        </p:spPr>
        <p:txBody>
          <a:bodyPr>
            <a:normAutofit/>
          </a:bodyPr>
          <a:lstStyle/>
          <a:p>
            <a:pPr marL="0" indent="0">
              <a:buNone/>
            </a:pPr>
            <a:r>
              <a:rPr lang="en-IN" dirty="0"/>
              <a:t>
</a:t>
            </a:r>
            <a:r>
              <a:rPr lang="en-IN" b="1" dirty="0"/>
              <a:t>
1. HR MANAGER 
2. DEPARTMENT MANAGER
3. EXECUTIVES
4. DATA ANALYST
5. EMPLOYEES</a:t>
            </a:r>
            <a:endParaRPr lang="en-US" b="1" dirty="0"/>
          </a:p>
        </p:txBody>
      </p:sp>
      <p:pic>
        <p:nvPicPr>
          <p:cNvPr id="6" name="Picture 5">
            <a:extLst>
              <a:ext uri="{FF2B5EF4-FFF2-40B4-BE49-F238E27FC236}">
                <a16:creationId xmlns:a16="http://schemas.microsoft.com/office/drawing/2014/main" id="{22E228F9-A732-137D-DF59-C98EDC2C52F4}"/>
              </a:ext>
            </a:extLst>
          </p:cNvPr>
          <p:cNvPicPr>
            <a:picLocks noChangeAspect="1"/>
          </p:cNvPicPr>
          <p:nvPr/>
        </p:nvPicPr>
        <p:blipFill>
          <a:blip r:embed="rId2"/>
          <a:stretch>
            <a:fillRect/>
          </a:stretch>
        </p:blipFill>
        <p:spPr>
          <a:xfrm>
            <a:off x="5221971" y="1410544"/>
            <a:ext cx="4455811" cy="2276763"/>
          </a:xfrm>
          <a:prstGeom prst="rect">
            <a:avLst/>
          </a:prstGeom>
        </p:spPr>
      </p:pic>
      <p:pic>
        <p:nvPicPr>
          <p:cNvPr id="7" name="Picture 6">
            <a:extLst>
              <a:ext uri="{FF2B5EF4-FFF2-40B4-BE49-F238E27FC236}">
                <a16:creationId xmlns:a16="http://schemas.microsoft.com/office/drawing/2014/main" id="{02750D36-2972-DA28-B344-339EBE8DB62C}"/>
              </a:ext>
            </a:extLst>
          </p:cNvPr>
          <p:cNvPicPr>
            <a:picLocks noChangeAspect="1"/>
          </p:cNvPicPr>
          <p:nvPr/>
        </p:nvPicPr>
        <p:blipFill>
          <a:blip r:embed="rId3"/>
          <a:stretch>
            <a:fillRect/>
          </a:stretch>
        </p:blipFill>
        <p:spPr>
          <a:xfrm>
            <a:off x="2093575" y="3927713"/>
            <a:ext cx="4421140" cy="2424545"/>
          </a:xfrm>
          <a:prstGeom prst="rect">
            <a:avLst/>
          </a:prstGeom>
        </p:spPr>
      </p:pic>
    </p:spTree>
    <p:extLst>
      <p:ext uri="{BB962C8B-B14F-4D97-AF65-F5344CB8AC3E}">
        <p14:creationId xmlns:p14="http://schemas.microsoft.com/office/powerpoint/2010/main" val="159170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1B7F-AC70-9C65-88C9-66DA51C15A77}"/>
              </a:ext>
            </a:extLst>
          </p:cNvPr>
          <p:cNvSpPr>
            <a:spLocks noGrp="1"/>
          </p:cNvSpPr>
          <p:nvPr>
            <p:ph type="title"/>
          </p:nvPr>
        </p:nvSpPr>
        <p:spPr/>
        <p:txBody>
          <a:bodyPr/>
          <a:lstStyle/>
          <a:p>
            <a:r>
              <a:rPr lang="en-IN" dirty="0"/>
              <a:t>OUR SOLUTION AND ITS VALUE PROPOSITION</a:t>
            </a:r>
            <a:endParaRPr lang="en-US" dirty="0"/>
          </a:p>
        </p:txBody>
      </p:sp>
      <p:sp>
        <p:nvSpPr>
          <p:cNvPr id="3" name="Content Placeholder 2">
            <a:extLst>
              <a:ext uri="{FF2B5EF4-FFF2-40B4-BE49-F238E27FC236}">
                <a16:creationId xmlns:a16="http://schemas.microsoft.com/office/drawing/2014/main" id="{98735376-9508-52D6-2F62-9636AFD5FAE5}"/>
              </a:ext>
            </a:extLst>
          </p:cNvPr>
          <p:cNvSpPr>
            <a:spLocks noGrp="1"/>
          </p:cNvSpPr>
          <p:nvPr>
            <p:ph idx="1"/>
          </p:nvPr>
        </p:nvSpPr>
        <p:spPr>
          <a:xfrm>
            <a:off x="677334" y="2367627"/>
            <a:ext cx="8596668" cy="3880773"/>
          </a:xfrm>
        </p:spPr>
        <p:txBody>
          <a:bodyPr>
            <a:normAutofit fontScale="85000" lnSpcReduction="20000"/>
          </a:bodyPr>
          <a:lstStyle/>
          <a:p>
            <a:pPr marL="0" indent="0">
              <a:buNone/>
            </a:pPr>
            <a:r>
              <a:rPr lang="en-IN" sz="1900" b="1" dirty="0"/>
              <a:t>1. CONDITIONAL FORMATTING </a:t>
            </a:r>
          </a:p>
          <a:p>
            <a:pPr marL="0" indent="0">
              <a:buNone/>
            </a:pPr>
            <a:r>
              <a:rPr lang="en-IN" dirty="0"/>
              <a:t>Highlighting cells that are blanks or have no value</a:t>
            </a:r>
          </a:p>
          <a:p>
            <a:pPr marL="0" indent="0">
              <a:buNone/>
            </a:pPr>
            <a:r>
              <a:rPr lang="en-IN" sz="1900" b="1" dirty="0"/>
              <a:t>2. FILTER</a:t>
            </a:r>
            <a:r>
              <a:rPr lang="en-IN" dirty="0"/>
              <a:t> </a:t>
            </a:r>
          </a:p>
          <a:p>
            <a:pPr marL="0" indent="0">
              <a:buNone/>
            </a:pPr>
            <a:r>
              <a:rPr lang="en-IN" dirty="0"/>
              <a:t>Focus on blank cells and remove them 
</a:t>
            </a:r>
            <a:r>
              <a:rPr lang="en-IN" b="1" dirty="0"/>
              <a:t>3.</a:t>
            </a:r>
            <a:r>
              <a:rPr lang="en-IN" dirty="0"/>
              <a:t> </a:t>
            </a:r>
            <a:r>
              <a:rPr lang="en-IN" sz="1900" b="1" dirty="0"/>
              <a:t>FORMULA</a:t>
            </a:r>
            <a:r>
              <a:rPr lang="en-IN" dirty="0"/>
              <a:t>
For identifying the age category from late 20s to early60s
</a:t>
            </a:r>
            <a:r>
              <a:rPr lang="en-IN" sz="1900" b="1" dirty="0"/>
              <a:t> 4.PIVOT TABLE</a:t>
            </a:r>
            <a:r>
              <a:rPr lang="en-IN" dirty="0"/>
              <a:t>
Summarizing data and analysing relationship and generating report
</a:t>
            </a:r>
            <a:r>
              <a:rPr lang="en-IN" b="1" dirty="0"/>
              <a:t>5</a:t>
            </a:r>
            <a:r>
              <a:rPr lang="en-IN" dirty="0"/>
              <a:t>. </a:t>
            </a:r>
            <a:r>
              <a:rPr lang="en-IN" sz="1900" b="1" dirty="0"/>
              <a:t>SLICER</a:t>
            </a:r>
            <a:r>
              <a:rPr lang="en-IN" dirty="0"/>
              <a:t>
Filtering data for enhancing user experience and highlight clear view of specific data </a:t>
            </a:r>
          </a:p>
          <a:p>
            <a:pPr marL="0" indent="0">
              <a:buNone/>
            </a:pPr>
            <a:r>
              <a:rPr lang="en-IN" sz="1900" b="1" dirty="0"/>
              <a:t>6. GRAPH</a:t>
            </a:r>
            <a:r>
              <a:rPr lang="en-IN" dirty="0"/>
              <a:t>
For data visualization</a:t>
            </a:r>
            <a:endParaRPr lang="en-US" dirty="0"/>
          </a:p>
        </p:txBody>
      </p:sp>
    </p:spTree>
    <p:extLst>
      <p:ext uri="{BB962C8B-B14F-4D97-AF65-F5344CB8AC3E}">
        <p14:creationId xmlns:p14="http://schemas.microsoft.com/office/powerpoint/2010/main" val="307407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83CB-F856-FFFD-B270-279853D6C832}"/>
              </a:ext>
            </a:extLst>
          </p:cNvPr>
          <p:cNvSpPr>
            <a:spLocks noGrp="1"/>
          </p:cNvSpPr>
          <p:nvPr>
            <p:ph type="title"/>
          </p:nvPr>
        </p:nvSpPr>
        <p:spPr/>
        <p:txBody>
          <a:bodyPr/>
          <a:lstStyle/>
          <a:p>
            <a:r>
              <a:rPr lang="en-IN" dirty="0"/>
              <a:t>Dataset Description</a:t>
            </a:r>
            <a:endParaRPr lang="en-US" dirty="0"/>
          </a:p>
        </p:txBody>
      </p:sp>
      <p:sp>
        <p:nvSpPr>
          <p:cNvPr id="3" name="Content Placeholder 2">
            <a:extLst>
              <a:ext uri="{FF2B5EF4-FFF2-40B4-BE49-F238E27FC236}">
                <a16:creationId xmlns:a16="http://schemas.microsoft.com/office/drawing/2014/main" id="{960F5472-13C4-3514-C661-ECAF62937CFD}"/>
              </a:ext>
            </a:extLst>
          </p:cNvPr>
          <p:cNvSpPr>
            <a:spLocks noGrp="1"/>
          </p:cNvSpPr>
          <p:nvPr>
            <p:ph idx="1"/>
          </p:nvPr>
        </p:nvSpPr>
        <p:spPr>
          <a:xfrm>
            <a:off x="677334" y="1647152"/>
            <a:ext cx="8596668" cy="3880773"/>
          </a:xfrm>
        </p:spPr>
        <p:txBody>
          <a:bodyPr>
            <a:noAutofit/>
          </a:bodyPr>
          <a:lstStyle/>
          <a:p>
            <a:pPr marL="0" indent="0">
              <a:buNone/>
            </a:pPr>
            <a:r>
              <a:rPr lang="en-IN" sz="1400" b="1" dirty="0"/>
              <a:t>Dataset Name:</a:t>
            </a:r>
            <a:r>
              <a:rPr lang="en-IN" sz="1200" dirty="0"/>
              <a:t> Employee Performance Analysis Data
</a:t>
            </a:r>
            <a:r>
              <a:rPr lang="en-IN" sz="1400" b="1" dirty="0"/>
              <a:t>Description</a:t>
            </a:r>
            <a:r>
              <a:rPr lang="en-IN" sz="1200" dirty="0"/>
              <a:t>: Contains performance metrics for employees, including satisfaction scores, performance ratings, and demographic details.
</a:t>
            </a:r>
            <a:r>
              <a:rPr lang="en-IN" sz="1400" b="1" dirty="0"/>
              <a:t>Source</a:t>
            </a:r>
            <a:r>
              <a:rPr lang="en-IN" sz="1200" dirty="0"/>
              <a:t> : Kaggle.com </a:t>
            </a:r>
          </a:p>
          <a:p>
            <a:pPr marL="0" indent="0">
              <a:buNone/>
            </a:pPr>
            <a:r>
              <a:rPr lang="en-IN" sz="1400" b="1" dirty="0"/>
              <a:t>Variables  /Columns</a:t>
            </a:r>
            <a:r>
              <a:rPr lang="en-IN" sz="1400" dirty="0"/>
              <a:t>:</a:t>
            </a:r>
            <a:r>
              <a:rPr lang="en-IN" sz="1200" dirty="0"/>
              <a:t>
</a:t>
            </a:r>
            <a:r>
              <a:rPr lang="en-IN" sz="1400" b="1" dirty="0"/>
              <a:t>Name</a:t>
            </a:r>
            <a:r>
              <a:rPr lang="en-IN" sz="1200" dirty="0"/>
              <a:t>: First name
</a:t>
            </a:r>
            <a:r>
              <a:rPr lang="en-IN" sz="1400" b="1" dirty="0"/>
              <a:t>Gender</a:t>
            </a:r>
            <a:r>
              <a:rPr lang="en-IN" sz="1200" dirty="0"/>
              <a:t>: Male and Female
</a:t>
            </a:r>
            <a:r>
              <a:rPr lang="en-IN" sz="1400" b="1" dirty="0"/>
              <a:t>Business Unit: </a:t>
            </a:r>
            <a:r>
              <a:rPr lang="en-IN" sz="1200" dirty="0"/>
              <a:t>BPC, CCDR, EW, MSC, NEL, PL, PYZ, SVG, TNS, WBL~ 
</a:t>
            </a:r>
            <a:r>
              <a:rPr lang="en-IN" sz="1400" b="1" dirty="0"/>
              <a:t>Employee Type</a:t>
            </a:r>
            <a:r>
              <a:rPr lang="en-IN" sz="1400" dirty="0"/>
              <a:t>: </a:t>
            </a:r>
            <a:r>
              <a:rPr lang="en-IN" sz="1200" dirty="0"/>
              <a:t>contract, Full time, Part time
</a:t>
            </a:r>
            <a:r>
              <a:rPr lang="en-IN" sz="1400" b="1" dirty="0"/>
              <a:t>Performance Rating</a:t>
            </a:r>
            <a:r>
              <a:rPr lang="en-IN" sz="1400" dirty="0"/>
              <a:t>:</a:t>
            </a:r>
            <a:r>
              <a:rPr lang="en-IN" sz="1200" dirty="0"/>
              <a:t> Very high, High, Medium, Low
</a:t>
            </a:r>
            <a:r>
              <a:rPr lang="en-IN" sz="1400" b="1" dirty="0"/>
              <a:t>Satisfaction Score:</a:t>
            </a:r>
            <a:r>
              <a:rPr lang="en-IN" sz="1200" b="1" dirty="0"/>
              <a:t> </a:t>
            </a:r>
            <a:r>
              <a:rPr lang="en-IN" sz="1200" dirty="0"/>
              <a:t>1-5
</a:t>
            </a:r>
            <a:r>
              <a:rPr lang="en-IN" sz="1400" b="1" dirty="0"/>
              <a:t>Data Types:</a:t>
            </a:r>
            <a:r>
              <a:rPr lang="en-IN" sz="1200" dirty="0"/>
              <a:t> Numeric and Text
</a:t>
            </a:r>
            <a:r>
              <a:rPr lang="en-IN" sz="1400" b="1" dirty="0"/>
              <a:t>Units of Measurement</a:t>
            </a:r>
            <a:r>
              <a:rPr lang="en-IN" sz="1200" b="1" dirty="0"/>
              <a:t>:</a:t>
            </a:r>
            <a:r>
              <a:rPr lang="en-IN" sz="1200" dirty="0"/>
              <a:t>
</a:t>
            </a:r>
            <a:r>
              <a:rPr lang="en-IN" sz="1400" b="1" dirty="0"/>
              <a:t>Satisfaction score</a:t>
            </a:r>
            <a:r>
              <a:rPr lang="en-IN" sz="1200" b="1" dirty="0"/>
              <a:t>:</a:t>
            </a:r>
            <a:r>
              <a:rPr lang="en-IN" sz="1200" dirty="0"/>
              <a:t> Scale of 1-5
</a:t>
            </a:r>
            <a:r>
              <a:rPr lang="en-IN" sz="1400" b="1" dirty="0"/>
              <a:t>Performance rating: </a:t>
            </a:r>
            <a:r>
              <a:rPr lang="en-IN" sz="1200" dirty="0"/>
              <a:t>Very high, High, Medium, Low
</a:t>
            </a:r>
            <a:r>
              <a:rPr lang="en-IN" sz="1400" b="1" dirty="0"/>
              <a:t>Size: </a:t>
            </a:r>
            <a:r>
              <a:rPr lang="en-IN" sz="1200" dirty="0"/>
              <a:t>26 records, 5 fields</a:t>
            </a:r>
            <a:endParaRPr lang="en-US" sz="1200" dirty="0"/>
          </a:p>
        </p:txBody>
      </p:sp>
    </p:spTree>
    <p:extLst>
      <p:ext uri="{BB962C8B-B14F-4D97-AF65-F5344CB8AC3E}">
        <p14:creationId xmlns:p14="http://schemas.microsoft.com/office/powerpoint/2010/main" val="185566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A4CB-D779-D993-3C1C-3A271A689CA8}"/>
              </a:ext>
            </a:extLst>
          </p:cNvPr>
          <p:cNvSpPr>
            <a:spLocks noGrp="1"/>
          </p:cNvSpPr>
          <p:nvPr>
            <p:ph type="title"/>
          </p:nvPr>
        </p:nvSpPr>
        <p:spPr/>
        <p:txBody>
          <a:bodyPr/>
          <a:lstStyle/>
          <a:p>
            <a:r>
              <a:rPr lang="en-IN" dirty="0"/>
              <a:t>THE “WOW” IN OUR SOLUTION</a:t>
            </a:r>
            <a:endParaRPr lang="en-US" dirty="0"/>
          </a:p>
        </p:txBody>
      </p:sp>
      <p:sp>
        <p:nvSpPr>
          <p:cNvPr id="3" name="Content Placeholder 2">
            <a:extLst>
              <a:ext uri="{FF2B5EF4-FFF2-40B4-BE49-F238E27FC236}">
                <a16:creationId xmlns:a16="http://schemas.microsoft.com/office/drawing/2014/main" id="{4C5C6060-6BCE-DCFE-C00C-EDF3E6EF8659}"/>
              </a:ext>
            </a:extLst>
          </p:cNvPr>
          <p:cNvSpPr>
            <a:spLocks noGrp="1"/>
          </p:cNvSpPr>
          <p:nvPr>
            <p:ph idx="1"/>
          </p:nvPr>
        </p:nvSpPr>
        <p:spPr>
          <a:xfrm>
            <a:off x="677334" y="1643353"/>
            <a:ext cx="8596668" cy="3880773"/>
          </a:xfrm>
        </p:spPr>
        <p:txBody>
          <a:bodyPr/>
          <a:lstStyle/>
          <a:p>
            <a:pPr marL="0" indent="0">
              <a:buNone/>
            </a:pPr>
            <a:r>
              <a:rPr lang="en-IN" dirty="0"/>
              <a:t>
</a:t>
            </a:r>
            <a:r>
              <a:rPr lang="en-IN" sz="2400" b="1" dirty="0"/>
              <a:t>FORMULA</a:t>
            </a:r>
            <a:r>
              <a:rPr lang="en-IN" dirty="0"/>
              <a:t>:
</a:t>
            </a:r>
            <a:r>
              <a:rPr lang="en-IN" b="1" dirty="0"/>
              <a:t>
Performance level =IFS(Z8&gt;=5,”VERY HIGH”,Z8&gt;=4,”HIGH”, Z8&gt;=3,”MED”, TRUE, “LOW”)
INSIGHTS: Used to evaluate the scores as levels from low to very high</a:t>
            </a:r>
            <a:endParaRPr lang="en-US" b="1" dirty="0"/>
          </a:p>
        </p:txBody>
      </p:sp>
    </p:spTree>
    <p:extLst>
      <p:ext uri="{BB962C8B-B14F-4D97-AF65-F5344CB8AC3E}">
        <p14:creationId xmlns:p14="http://schemas.microsoft.com/office/powerpoint/2010/main" val="17095051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770</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vaniv6688@gmail.com</dc:creator>
  <cp:lastModifiedBy>ELCOT</cp:lastModifiedBy>
  <cp:revision>5</cp:revision>
  <dcterms:created xsi:type="dcterms:W3CDTF">2024-08-30T06:10:39Z</dcterms:created>
  <dcterms:modified xsi:type="dcterms:W3CDTF">2024-08-30T13:38:35Z</dcterms:modified>
</cp:coreProperties>
</file>