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99" r:id="rId1"/>
  </p:sldMasterIdLst>
  <p:notesMasterIdLst>
    <p:notesMasterId r:id="rId2"/>
  </p:notesMasterIdLst>
  <p:sldIdLst>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snapToGrid="0">
      <p:cViewPr varScale="1">
        <p:scale>
          <a:sx n="62" d="100"/>
          <a:sy n="62" d="100"/>
        </p:scale>
        <p:origin x="8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0" name=""/>
        <p:cNvGrpSpPr/>
        <p:nvPr/>
      </p:nvGrpSpPr>
      <p:grpSpPr>
        <a:xfrm>
          <a:off x="0" y="0"/>
          <a:ext cx="0" cy="0"/>
          <a:chOff x="0" y="0"/>
          <a:chExt cx="0" cy="0"/>
        </a:xfrm>
      </p:grpSpPr>
      <p:sp>
        <p:nvSpPr>
          <p:cNvPr id="10486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92" name="Footer Placeholder 4"/>
          <p:cNvSpPr>
            <a:spLocks noGrp="1"/>
          </p:cNvSpPr>
          <p:nvPr>
            <p:ph type="ftr" sz="quarter" idx="11"/>
          </p:nvPr>
        </p:nvSpPr>
        <p:spPr/>
        <p:txBody>
          <a:bodyPr/>
          <a:p>
            <a:endParaRPr dirty="0" lang="en-US"/>
          </a:p>
        </p:txBody>
      </p:sp>
      <p:sp>
        <p:nvSpPr>
          <p:cNvPr id="10486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5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9" name=""/>
        <p:cNvGrpSpPr/>
        <p:nvPr/>
      </p:nvGrpSpPr>
      <p:grpSpPr>
        <a:xfrm>
          <a:off x="0" y="0"/>
          <a:ext cx="0" cy="0"/>
          <a:chOff x="0" y="0"/>
          <a:chExt cx="0" cy="0"/>
        </a:xfrm>
      </p:grpSpPr>
      <p:sp>
        <p:nvSpPr>
          <p:cNvPr id="104868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6"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3" name=""/>
        <p:cNvGrpSpPr/>
        <p:nvPr/>
      </p:nvGrpSpPr>
      <p:grpSpPr>
        <a:xfrm>
          <a:off x="0" y="0"/>
          <a:ext cx="0" cy="0"/>
          <a:chOff x="0" y="0"/>
          <a:chExt cx="0" cy="0"/>
        </a:xfrm>
      </p:grpSpPr>
      <p:sp>
        <p:nvSpPr>
          <p:cNvPr id="104864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7"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98" name="Footer Placeholder 4"/>
          <p:cNvSpPr>
            <a:spLocks noGrp="1"/>
          </p:cNvSpPr>
          <p:nvPr>
            <p:ph type="ftr" sz="quarter" idx="11"/>
          </p:nvPr>
        </p:nvSpPr>
        <p:spPr/>
        <p:txBody>
          <a:bodyPr/>
          <a:p>
            <a:endParaRPr dirty="0" lang="en-US"/>
          </a:p>
        </p:txBody>
      </p:sp>
      <p:sp>
        <p:nvSpPr>
          <p:cNvPr id="104869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55C6B4A9-1611-4792-9094-5F34BCA07E0B}" type="datetimeFigureOut">
              <a:rPr dirty="0" lang="en-US"/>
              <a:t>8/30/2024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70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7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endParaRPr dirty="0" lang="en-US"/>
          </a:p>
        </p:txBody>
      </p:sp>
      <p:sp>
        <p:nvSpPr>
          <p:cNvPr id="1048626"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Date Placeholder 4"/>
          <p:cNvSpPr>
            <a:spLocks noGrp="1"/>
          </p:cNvSpPr>
          <p:nvPr>
            <p:ph type="dt" sz="half" idx="10"/>
          </p:nvPr>
        </p:nvSpPr>
        <p:spPr/>
        <p:txBody>
          <a:bodyPr/>
          <a:p>
            <a:fld id="{EB712588-04B1-427B-82EE-E8DB90309F08}" type="datetimeFigureOut">
              <a:rPr dirty="0" lang="en-US"/>
              <a:t>8/30/2024</a:t>
            </a:fld>
            <a:endParaRPr dirty="0" lang="en-US"/>
          </a:p>
        </p:txBody>
      </p:sp>
      <p:sp>
        <p:nvSpPr>
          <p:cNvPr id="1048629" name="Footer Placeholder 5"/>
          <p:cNvSpPr>
            <a:spLocks noGrp="1"/>
          </p:cNvSpPr>
          <p:nvPr>
            <p:ph type="ftr" sz="quarter" idx="11"/>
          </p:nvPr>
        </p:nvSpPr>
        <p:spPr/>
        <p:txBody>
          <a:bodyPr/>
          <a:p>
            <a:endParaRPr dirty="0" lang="en-US"/>
          </a:p>
        </p:txBody>
      </p:sp>
      <p:sp>
        <p:nvSpPr>
          <p:cNvPr id="1048630"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76" name="Title 1"/>
          <p:cNvSpPr>
            <a:spLocks noGrp="1"/>
          </p:cNvSpPr>
          <p:nvPr>
            <p:ph type="title"/>
          </p:nvPr>
        </p:nvSpPr>
        <p:spPr/>
        <p:txBody>
          <a:bodyPr/>
          <a:p>
            <a:r>
              <a:rPr lang="en-US"/>
              <a:t>Click to edit Master title style</a:t>
            </a:r>
            <a:endParaRPr dirty="0" lang="en-US"/>
          </a:p>
        </p:txBody>
      </p:sp>
      <p:sp>
        <p:nvSpPr>
          <p:cNvPr id="104867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1" name="Date Placeholder 6"/>
          <p:cNvSpPr>
            <a:spLocks noGrp="1"/>
          </p:cNvSpPr>
          <p:nvPr>
            <p:ph type="dt" sz="half" idx="10"/>
          </p:nvPr>
        </p:nvSpPr>
        <p:spPr/>
        <p:txBody>
          <a:bodyPr/>
          <a:p>
            <a:fld id="{B61BEF0D-F0BB-DE4B-95CE-6DB70DBA9567}" type="datetimeFigureOut">
              <a:rPr dirty="0" lang="en-US"/>
              <a:t>8/30/2024</a:t>
            </a:fld>
            <a:endParaRPr dirty="0" lang="en-US"/>
          </a:p>
        </p:txBody>
      </p:sp>
      <p:sp>
        <p:nvSpPr>
          <p:cNvPr id="1048682" name="Footer Placeholder 7"/>
          <p:cNvSpPr>
            <a:spLocks noGrp="1"/>
          </p:cNvSpPr>
          <p:nvPr>
            <p:ph type="ftr" sz="quarter" idx="11"/>
          </p:nvPr>
        </p:nvSpPr>
        <p:spPr/>
        <p:txBody>
          <a:bodyPr/>
          <a:p>
            <a:endParaRPr dirty="0" lang="en-US"/>
          </a:p>
        </p:txBody>
      </p:sp>
      <p:sp>
        <p:nvSpPr>
          <p:cNvPr id="104868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4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1" name="Date Placeholder 2"/>
          <p:cNvSpPr>
            <a:spLocks noGrp="1"/>
          </p:cNvSpPr>
          <p:nvPr>
            <p:ph type="dt" sz="half" idx="10"/>
          </p:nvPr>
        </p:nvSpPr>
        <p:spPr/>
        <p:txBody>
          <a:bodyPr/>
          <a:p>
            <a:fld id="{B61BEF0D-F0BB-DE4B-95CE-6DB70DBA9567}" type="datetimeFigureOut">
              <a:rPr dirty="0" lang="en-US"/>
              <a:t>8/30/2024</a:t>
            </a:fld>
            <a:endParaRPr dirty="0" lang="en-US"/>
          </a:p>
        </p:txBody>
      </p:sp>
      <p:sp>
        <p:nvSpPr>
          <p:cNvPr id="1048642" name="Footer Placeholder 3"/>
          <p:cNvSpPr>
            <a:spLocks noGrp="1"/>
          </p:cNvSpPr>
          <p:nvPr>
            <p:ph type="ftr" sz="quarter" idx="11"/>
          </p:nvPr>
        </p:nvSpPr>
        <p:spPr/>
        <p:txBody>
          <a:bodyPr/>
          <a:p>
            <a:endParaRPr dirty="0" lang="en-US"/>
          </a:p>
        </p:txBody>
      </p:sp>
      <p:sp>
        <p:nvSpPr>
          <p:cNvPr id="104864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35" name="Date Placeholder 1"/>
          <p:cNvSpPr>
            <a:spLocks noGrp="1"/>
          </p:cNvSpPr>
          <p:nvPr>
            <p:ph type="dt" sz="half" idx="10"/>
          </p:nvPr>
        </p:nvSpPr>
        <p:spPr/>
        <p:txBody>
          <a:bodyPr/>
          <a:p>
            <a:fld id="{B61BEF0D-F0BB-DE4B-95CE-6DB70DBA9567}" type="datetimeFigureOut">
              <a:rPr dirty="0" lang="en-US"/>
              <a:t>8/30/2024</a:t>
            </a:fld>
            <a:endParaRPr dirty="0" lang="en-US"/>
          </a:p>
        </p:txBody>
      </p:sp>
      <p:sp>
        <p:nvSpPr>
          <p:cNvPr id="1048636" name="Footer Placeholder 2"/>
          <p:cNvSpPr>
            <a:spLocks noGrp="1"/>
          </p:cNvSpPr>
          <p:nvPr>
            <p:ph type="ftr" sz="quarter" idx="11"/>
          </p:nvPr>
        </p:nvSpPr>
        <p:spPr/>
        <p:txBody>
          <a:bodyPr/>
          <a:p>
            <a:endParaRPr dirty="0" lang="en-US"/>
          </a:p>
        </p:txBody>
      </p:sp>
      <p:sp>
        <p:nvSpPr>
          <p:cNvPr id="104863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70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3" name="Date Placeholder 4"/>
          <p:cNvSpPr>
            <a:spLocks noGrp="1"/>
          </p:cNvSpPr>
          <p:nvPr>
            <p:ph type="dt" sz="half" idx="10"/>
          </p:nvPr>
        </p:nvSpPr>
        <p:spPr/>
        <p:txBody>
          <a:bodyPr/>
          <a:p>
            <a:fld id="{42A54C80-263E-416B-A8E0-580EDEADCBDC}" type="datetimeFigureOut">
              <a:rPr dirty="0" lang="en-US"/>
              <a:t>8/30/2024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6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664" name="Footer Placeholder 5"/>
          <p:cNvSpPr>
            <a:spLocks noGrp="1"/>
          </p:cNvSpPr>
          <p:nvPr>
            <p:ph type="ftr" sz="quarter" idx="11"/>
          </p:nvPr>
        </p:nvSpPr>
        <p:spPr/>
        <p:txBody>
          <a:bodyPr/>
          <a:p>
            <a:endParaRPr dirty="0" lang="en-US"/>
          </a:p>
        </p:txBody>
      </p:sp>
      <p:sp>
        <p:nvSpPr>
          <p:cNvPr id="104866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8/30/2024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566497" y="-725906"/>
            <a:ext cx="9544241" cy="1671786"/>
          </a:xfrm>
        </p:spPr>
        <p:txBody>
          <a:bodyPr/>
          <a:p>
            <a:r>
              <a:rPr b="1" dirty="0" sz="3600" lang="en-IN"/>
              <a:t>Employee Data Analysis using Excel</a:t>
            </a:r>
            <a:endParaRPr b="1" dirty="0" sz="3600" lang="en-US"/>
          </a:p>
        </p:txBody>
      </p:sp>
      <p:sp>
        <p:nvSpPr>
          <p:cNvPr id="1048603" name="Subtitle 2"/>
          <p:cNvSpPr>
            <a:spLocks noGrp="1"/>
          </p:cNvSpPr>
          <p:nvPr>
            <p:ph type="subTitle" idx="1"/>
          </p:nvPr>
        </p:nvSpPr>
        <p:spPr>
          <a:xfrm>
            <a:off x="-2074597" y="1750739"/>
            <a:ext cx="8891032" cy="2931232"/>
          </a:xfrm>
        </p:spPr>
        <p:txBody>
          <a:bodyPr>
            <a:normAutofit/>
          </a:bodyPr>
          <a:p>
            <a:r>
              <a:rPr b="1" dirty="0" sz="1600" lang="en-IN"/>
              <a:t>STUDENT NAME.     :                    sweety Christina. </a:t>
            </a:r>
            <a:r>
              <a:rPr b="1" dirty="0" sz="1600" lang="en-US"/>
              <a:t>D</a:t>
            </a:r>
            <a:r>
              <a:rPr altLang="en-US" b="1" dirty="0" sz="1600" lang="en-US"/>
              <a:t> </a:t>
            </a:r>
            <a:endParaRPr altLang="en-US" lang="zh-CN"/>
          </a:p>
          <a:p>
            <a:r>
              <a:rPr b="1" dirty="0" sz="1600" lang="en-IN"/>
              <a:t>REGISTER NO    </a:t>
            </a:r>
            <a:r>
              <a:rPr b="1" dirty="0" sz="1600" lang="en-US"/>
              <a:t> </a:t>
            </a:r>
            <a:r>
              <a:rPr b="1" dirty="0" sz="1600" lang="en-US"/>
              <a:t> </a:t>
            </a:r>
            <a:r>
              <a:rPr b="1" dirty="0" sz="1600" lang="en-IN"/>
              <a:t>    :            </a:t>
            </a:r>
            <a:r>
              <a:rPr b="1" dirty="0" sz="1600" lang="en-US"/>
              <a:t> </a:t>
            </a:r>
            <a:r>
              <a:rPr b="1" dirty="0" sz="1600" lang="en-US"/>
              <a:t> </a:t>
            </a:r>
            <a:r>
              <a:rPr b="1" dirty="0" sz="1600" lang="en-US"/>
              <a:t> </a:t>
            </a:r>
            <a:r>
              <a:rPr b="1" dirty="0" sz="1600" lang="en-US"/>
              <a:t> </a:t>
            </a:r>
            <a:r>
              <a:rPr b="1" dirty="0" sz="1600" lang="en-US"/>
              <a:t> </a:t>
            </a:r>
            <a:r>
              <a:rPr b="1" dirty="0" sz="1600" lang="en-US"/>
              <a:t> </a:t>
            </a:r>
            <a:r>
              <a:rPr b="1" dirty="0" sz="1600" lang="en-IN"/>
              <a:t>                    312218159</a:t>
            </a:r>
            <a:endParaRPr altLang="en-US" lang="zh-CN"/>
          </a:p>
          <a:p>
            <a:r>
              <a:rPr altLang="en-US" b="1" dirty="0" sz="1600" lang="en-US"/>
              <a:t>N</a:t>
            </a:r>
            <a:r>
              <a:rPr altLang="en-US" b="1" dirty="0" sz="1600" lang="en-US"/>
              <a:t>M</a:t>
            </a:r>
            <a:r>
              <a:rPr altLang="en-US" b="1" dirty="0" sz="1600" lang="en-US"/>
              <a:t> </a:t>
            </a:r>
            <a:r>
              <a:rPr altLang="en-US" b="1" dirty="0" sz="1600" lang="en-US"/>
              <a:t>N</a:t>
            </a:r>
            <a:r>
              <a:rPr altLang="en-US" b="1" dirty="0" sz="1600" lang="en-US"/>
              <a:t>O</a:t>
            </a:r>
            <a:r>
              <a:rPr altLang="en-US" b="1" dirty="0" sz="1600" lang="en-US"/>
              <a:t> </a:t>
            </a:r>
            <a:r>
              <a:rPr altLang="en-US" b="1" dirty="0" sz="1600" lang="en-US"/>
              <a:t> </a:t>
            </a:r>
            <a:r>
              <a:rPr altLang="en-US" b="1" dirty="0" sz="1600" lang="en-US"/>
              <a:t> </a:t>
            </a:r>
            <a:r>
              <a:rPr altLang="en-US" b="1" dirty="0" sz="1600" lang="en-US"/>
              <a:t> </a:t>
            </a:r>
            <a:r>
              <a:rPr altLang="en-US" b="1" dirty="0" sz="1600" lang="en-US"/>
              <a:t> </a:t>
            </a:r>
            <a:r>
              <a:rPr altLang="en-US" b="1" dirty="0" sz="1600" lang="en-US"/>
              <a:t>:</a:t>
            </a:r>
            <a:r>
              <a:rPr altLang="en-US" b="1" dirty="0" sz="1600" lang="en-US"/>
              <a:t>D84C830D4342E84AC2A4D2949E1E3943</a:t>
            </a:r>
            <a:endParaRPr altLang="en-US" lang="zh-CN"/>
          </a:p>
          <a:p>
            <a:r>
              <a:rPr b="1" dirty="0" sz="1600" lang="en-IN"/>
              <a:t>DEPARTMENT       :         </a:t>
            </a:r>
            <a:r>
              <a:rPr b="1" dirty="0" sz="1600" lang="en-US"/>
              <a:t> </a:t>
            </a:r>
            <a:r>
              <a:rPr b="1" dirty="0" sz="1600" lang="en-US"/>
              <a:t> </a:t>
            </a:r>
            <a:r>
              <a:rPr b="1" dirty="0" sz="1600" lang="en-US"/>
              <a:t> </a:t>
            </a:r>
            <a:r>
              <a:rPr b="1" dirty="0" sz="1600" lang="en-US"/>
              <a:t> </a:t>
            </a:r>
            <a:r>
              <a:rPr b="1" dirty="0" sz="1600" lang="en-IN"/>
              <a:t>               B. Com (general )</a:t>
            </a:r>
            <a:endParaRPr altLang="en-US" lang="zh-CN"/>
          </a:p>
          <a:p>
            <a:r>
              <a:rPr b="1" dirty="0" sz="1600" lang="en-IN"/>
              <a:t>COLLEGE NAME : St. Anne’s arts and sciences Colle</a:t>
            </a:r>
            <a:r>
              <a:rPr b="1" dirty="0" sz="1400" lang="en-IN"/>
              <a:t>ge            </a:t>
            </a:r>
            <a:endParaRPr b="1" dirty="0" sz="1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1" name="Title 1"/>
          <p:cNvSpPr>
            <a:spLocks noGrp="1"/>
          </p:cNvSpPr>
          <p:nvPr>
            <p:ph type="title"/>
          </p:nvPr>
        </p:nvSpPr>
        <p:spPr/>
        <p:txBody>
          <a:bodyPr/>
          <a:p>
            <a:r>
              <a:rPr dirty="0" lang="en-IN"/>
              <a:t>MODELLING</a:t>
            </a:r>
            <a:endParaRPr dirty="0" lang="en-US"/>
          </a:p>
        </p:txBody>
      </p:sp>
      <p:sp>
        <p:nvSpPr>
          <p:cNvPr id="1048632" name="Content Placeholder 2"/>
          <p:cNvSpPr>
            <a:spLocks noGrp="1"/>
          </p:cNvSpPr>
          <p:nvPr>
            <p:ph sz="half" idx="1"/>
          </p:nvPr>
        </p:nvSpPr>
        <p:spPr>
          <a:xfrm>
            <a:off x="394085" y="2037438"/>
            <a:ext cx="4519660" cy="4698950"/>
          </a:xfrm>
        </p:spPr>
        <p:txBody>
          <a:bodyPr>
            <a:normAutofit/>
          </a:bodyPr>
          <a:p>
            <a:pPr indent="0" marL="0">
              <a:buNone/>
            </a:pPr>
            <a:r>
              <a:rPr b="1" dirty="0" sz="3400" lang="en-IN"/>
              <a:t>DATA COLLECTION</a:t>
            </a:r>
            <a:r>
              <a:rPr dirty="0" lang="en-IN"/>
              <a:t>
</a:t>
            </a:r>
            <a:r>
              <a:rPr b="1" dirty="0" lang="en-IN"/>
              <a:t>Data source: Edunet Foundation Dashboard 
Basis: Employee dataset</a:t>
            </a:r>
            <a:r>
              <a:rPr dirty="0" lang="en-IN"/>
              <a:t>
</a:t>
            </a:r>
            <a:r>
              <a:rPr b="1" dirty="0" sz="3400" lang="en-IN"/>
              <a:t>DATA PREPARATION</a:t>
            </a:r>
            <a:r>
              <a:rPr dirty="0" lang="en-IN"/>
              <a:t>
</a:t>
            </a:r>
            <a:r>
              <a:rPr b="1" dirty="0" lang="en-IN"/>
              <a:t>Feature selection: Selected based on Performance </a:t>
            </a:r>
            <a:r>
              <a:rPr dirty="0" lang="en-IN"/>
              <a:t>
</a:t>
            </a:r>
            <a:r>
              <a:rPr b="1" dirty="0" lang="en-IN"/>
              <a:t>Features: First Name, Department, Gender code, performance level, Employee type</a:t>
            </a:r>
            <a:r>
              <a:rPr dirty="0" lang="en-IN"/>
              <a:t>
</a:t>
            </a:r>
            <a:r>
              <a:rPr b="1" dirty="0" sz="3400" lang="en-IN"/>
              <a:t>DATA CLEANING</a:t>
            </a:r>
            <a:r>
              <a:rPr dirty="0" lang="en-IN"/>
              <a:t>
</a:t>
            </a:r>
            <a:r>
              <a:rPr b="1" dirty="0" lang="en-IN"/>
              <a:t>Conditional Formatting: Missing values was identified</a:t>
            </a:r>
            <a:r>
              <a:rPr dirty="0" lang="en-IN"/>
              <a:t>
</a:t>
            </a:r>
            <a:endParaRPr dirty="0" lang="en-US"/>
          </a:p>
        </p:txBody>
      </p:sp>
      <p:sp>
        <p:nvSpPr>
          <p:cNvPr id="1048633" name="Content Placeholder 3"/>
          <p:cNvSpPr>
            <a:spLocks noGrp="1"/>
          </p:cNvSpPr>
          <p:nvPr>
            <p:ph sz="half" idx="2"/>
          </p:nvPr>
        </p:nvSpPr>
        <p:spPr>
          <a:xfrm>
            <a:off x="5186240" y="1655668"/>
            <a:ext cx="4184034" cy="3880773"/>
          </a:xfrm>
        </p:spPr>
        <p:txBody>
          <a:bodyPr>
            <a:normAutofit fontScale="72222" lnSpcReduction="20000"/>
          </a:bodyPr>
          <a:p>
            <a:pPr indent="0" marL="0">
              <a:buNone/>
            </a:pPr>
            <a:r>
              <a:rPr b="1" dirty="0" sz="3400" lang="en-IN"/>
              <a:t>DATA AGGREGATION</a:t>
            </a:r>
            <a:r>
              <a:rPr b="1" dirty="0" lang="en-IN"/>
              <a:t>
Excel function: IFS function used for categorizing employees on the basis of their performance level</a:t>
            </a:r>
          </a:p>
          <a:p>
            <a:pPr indent="0" marL="0">
              <a:buNone/>
            </a:pPr>
            <a:r>
              <a:rPr b="1" dirty="0" lang="en-IN"/>
              <a:t>Performance level categories</a:t>
            </a:r>
          </a:p>
          <a:p>
            <a:pPr indent="0" marL="0">
              <a:buNone/>
            </a:pPr>
            <a:r>
              <a:rPr b="1" dirty="0" lang="en-IN"/>
              <a:t> 5 – Very high
4 – High
3 – Medium 
2 &amp;1 – Low
</a:t>
            </a:r>
            <a:r>
              <a:rPr b="1" dirty="0" sz="3400" lang="en-IN"/>
              <a:t>DATA ANALYSIS
</a:t>
            </a:r>
            <a:r>
              <a:rPr b="1" dirty="0" lang="en-IN"/>
              <a:t>Pivot table: Pivot table was generated to summarize data and cross tabulation ( performance level by department; Filtered by Gender)
Slicer: To filter/ slice the data to scrutinize and sort particular information (Employee type )
</a:t>
            </a:r>
            <a:r>
              <a:rPr b="1" dirty="0" sz="3400" lang="en-IN"/>
              <a:t>VISUALIZATION OF DATA
</a:t>
            </a:r>
            <a:r>
              <a:rPr b="1" dirty="0" lang="en-IN"/>
              <a:t>Chart: Recommended charts (Column chart) was used</a:t>
            </a:r>
          </a:p>
          <a:p>
            <a:pPr indent="0" marL="0">
              <a:buNone/>
            </a:pPr>
            <a:r>
              <a:rPr b="1" dirty="0" lang="en-IN"/>
              <a:t> Chart Element: Chart title was added</a:t>
            </a:r>
          </a:p>
          <a:p>
            <a:pPr indent="0" marL="0">
              <a:buNone/>
            </a:pPr>
            <a:r>
              <a:rPr b="1" dirty="0" lang="en-IN" err="1"/>
              <a:t>Tredline</a:t>
            </a:r>
            <a:r>
              <a:rPr b="1" dirty="0" lang="en-IN"/>
              <a:t>: Linear and </a:t>
            </a:r>
            <a:r>
              <a:rPr b="1" dirty="0" lang="en-IN" err="1"/>
              <a:t>xponential</a:t>
            </a:r>
            <a:r>
              <a:rPr b="1" dirty="0" lang="en-IN"/>
              <a:t> line was use</a:t>
            </a:r>
            <a:r>
              <a:rPr dirty="0" lang="en-IN"/>
              <a:t>d</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4" name="Title 1"/>
          <p:cNvSpPr>
            <a:spLocks noGrp="1"/>
          </p:cNvSpPr>
          <p:nvPr>
            <p:ph type="title"/>
          </p:nvPr>
        </p:nvSpPr>
        <p:spPr/>
        <p:txBody>
          <a:bodyPr/>
          <a:p>
            <a:r>
              <a:rPr dirty="0" lang="en-IN"/>
              <a:t>RESULTS</a:t>
            </a:r>
            <a:endParaRPr dirty="0" lang="en-US"/>
          </a:p>
        </p:txBody>
      </p:sp>
      <p:pic>
        <p:nvPicPr>
          <p:cNvPr id="2097155" name="Content Placeholder 4"/>
          <p:cNvPicPr>
            <a:picLocks noChangeAspect="1" noGrp="1"/>
          </p:cNvPicPr>
          <p:nvPr>
            <p:ph idx="1"/>
          </p:nvPr>
        </p:nvPicPr>
        <p:blipFill>
          <a:blip xmlns:r="http://schemas.openxmlformats.org/officeDocument/2006/relationships" r:embed="rId1"/>
          <a:stretch>
            <a:fillRect/>
          </a:stretch>
        </p:blipFill>
        <p:spPr>
          <a:xfrm>
            <a:off x="1456841" y="1751308"/>
            <a:ext cx="6757261" cy="429303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6" name="Content Placeholder 4"/>
          <p:cNvPicPr>
            <a:picLocks noChangeAspect="1" noGrp="1"/>
          </p:cNvPicPr>
          <p:nvPr>
            <p:ph idx="4294967295"/>
          </p:nvPr>
        </p:nvPicPr>
        <p:blipFill>
          <a:blip xmlns:r="http://schemas.openxmlformats.org/officeDocument/2006/relationships" r:embed="rId1"/>
          <a:stretch>
            <a:fillRect/>
          </a:stretch>
        </p:blipFill>
        <p:spPr>
          <a:xfrm>
            <a:off x="0" y="2728913"/>
            <a:ext cx="4552950" cy="2743200"/>
          </a:xfrm>
        </p:spPr>
      </p:pic>
      <p:pic>
        <p:nvPicPr>
          <p:cNvPr id="2097157" name="Graphic 6"/>
          <p:cNvPicPr>
            <a:picLocks noChangeAspect="1"/>
          </p:cNvPicPr>
          <p:nvPr/>
        </p:nvPicPr>
        <p:blipFill>
          <a:blip xmlns:r="http://schemas.openxmlformats.org/officeDocument/2006/relationships" r:embed="rId2"/>
          <a:stretch>
            <a:fillRect/>
          </a:stretch>
        </p:blipFill>
        <p:spPr>
          <a:xfrm>
            <a:off x="2433234" y="1385887"/>
            <a:ext cx="5939241" cy="408622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8" name="Content Placeholder 4"/>
          <p:cNvPicPr>
            <a:picLocks noChangeAspect="1" noGrp="1"/>
          </p:cNvPicPr>
          <p:nvPr>
            <p:ph idx="4294967295"/>
          </p:nvPr>
        </p:nvPicPr>
        <p:blipFill>
          <a:blip xmlns:r="http://schemas.openxmlformats.org/officeDocument/2006/relationships" r:embed="rId1"/>
          <a:stretch>
            <a:fillRect/>
          </a:stretch>
        </p:blipFill>
        <p:spPr>
          <a:xfrm>
            <a:off x="1658317" y="1115878"/>
            <a:ext cx="6958739" cy="395327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8" name="Title 1"/>
          <p:cNvSpPr>
            <a:spLocks noGrp="1"/>
          </p:cNvSpPr>
          <p:nvPr>
            <p:ph type="title"/>
          </p:nvPr>
        </p:nvSpPr>
        <p:spPr/>
        <p:txBody>
          <a:bodyPr/>
          <a:p>
            <a:r>
              <a:rPr dirty="0" lang="en-IN"/>
              <a:t>conclusion</a:t>
            </a:r>
            <a:endParaRPr dirty="0" lang="en-US"/>
          </a:p>
        </p:txBody>
      </p:sp>
      <p:sp>
        <p:nvSpPr>
          <p:cNvPr id="1048639" name="Content Placeholder 2"/>
          <p:cNvSpPr>
            <a:spLocks noGrp="1"/>
          </p:cNvSpPr>
          <p:nvPr>
            <p:ph idx="1"/>
          </p:nvPr>
        </p:nvSpPr>
        <p:spPr/>
        <p:txBody>
          <a:bodyPr/>
          <a:p>
            <a:r>
              <a:rPr dirty="0" lang="en-IN"/>
              <a:t> </a:t>
            </a:r>
            <a:r>
              <a:rPr b="1" dirty="0" lang="en-IN"/>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1"/>
          <p:cNvSpPr>
            <a:spLocks noGrp="1"/>
          </p:cNvSpPr>
          <p:nvPr>
            <p:ph type="title"/>
          </p:nvPr>
        </p:nvSpPr>
        <p:spPr/>
        <p:txBody>
          <a:bodyPr/>
          <a:p>
            <a:r>
              <a:rPr dirty="0" lang="en-IN"/>
              <a:t>PROJECT TITLE</a:t>
            </a:r>
            <a:endParaRPr dirty="0" lang="en-US"/>
          </a:p>
        </p:txBody>
      </p:sp>
      <p:sp>
        <p:nvSpPr>
          <p:cNvPr id="1048610" name="Content Placeholder 2"/>
          <p:cNvSpPr>
            <a:spLocks noGrp="1"/>
          </p:cNvSpPr>
          <p:nvPr>
            <p:ph idx="1"/>
          </p:nvPr>
        </p:nvSpPr>
        <p:spPr/>
        <p:txBody>
          <a:bodyPr>
            <a:normAutofit/>
          </a:bodyPr>
          <a:p>
            <a:r>
              <a:rPr b="1" dirty="0" sz="3200" lang="en-IN"/>
              <a:t>Employee Performance Analysis using Excel</a:t>
            </a:r>
            <a:endParaRPr b="1" dirty="0" sz="32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1"/>
          <p:cNvSpPr>
            <a:spLocks noGrp="1"/>
          </p:cNvSpPr>
          <p:nvPr>
            <p:ph type="title"/>
          </p:nvPr>
        </p:nvSpPr>
        <p:spPr/>
        <p:txBody>
          <a:bodyPr/>
          <a:p>
            <a:r>
              <a:rPr dirty="0" lang="en-IN"/>
              <a:t>AGENDA</a:t>
            </a:r>
            <a:endParaRPr dirty="0" lang="en-US"/>
          </a:p>
        </p:txBody>
      </p:sp>
      <p:sp>
        <p:nvSpPr>
          <p:cNvPr id="1048612" name="Content Placeholder 2"/>
          <p:cNvSpPr>
            <a:spLocks noGrp="1"/>
          </p:cNvSpPr>
          <p:nvPr>
            <p:ph idx="1"/>
          </p:nvPr>
        </p:nvSpPr>
        <p:spPr/>
        <p:txBody>
          <a:bodyPr/>
          <a:p>
            <a:r>
              <a:rPr b="1" dirty="0" lang="en-IN"/>
              <a:t>1.Problem Statement
2.Project Overview
3.End Users
4.Our Solution and Proposition
5.Dataset Description
6.Modelling Approach
7.Results and Discussion
8.Conclusion</a:t>
            </a:r>
            <a:endParaRPr b="1" dirty="0" lang="en-US"/>
          </a:p>
        </p:txBody>
      </p:sp>
      <p:pic>
        <p:nvPicPr>
          <p:cNvPr id="2097152" name="Picture 3"/>
          <p:cNvPicPr>
            <a:picLocks noChangeAspect="1"/>
          </p:cNvPicPr>
          <p:nvPr/>
        </p:nvPicPr>
        <p:blipFill>
          <a:blip xmlns:r="http://schemas.openxmlformats.org/officeDocument/2006/relationships" r:embed="rId1"/>
          <a:stretch>
            <a:fillRect/>
          </a:stretch>
        </p:blipFill>
        <p:spPr>
          <a:xfrm>
            <a:off x="4975668" y="1588654"/>
            <a:ext cx="4334934" cy="3504433"/>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PROBLEM STATEMENT</a:t>
            </a:r>
            <a:endParaRPr b="1" dirty="0" lang="en-US"/>
          </a:p>
        </p:txBody>
      </p:sp>
      <p:sp>
        <p:nvSpPr>
          <p:cNvPr id="1048614" name="Content Placeholder 10"/>
          <p:cNvSpPr>
            <a:spLocks noGrp="1"/>
          </p:cNvSpPr>
          <p:nvPr>
            <p:ph idx="1"/>
          </p:nvPr>
        </p:nvSpPr>
        <p:spPr/>
        <p:txBody>
          <a:bodyPr>
            <a:normAutofit/>
          </a:bodyPr>
          <a:p>
            <a:r>
              <a:rPr b="1" dirty="0" sz="2400" lang="en-IN"/>
              <a:t>This project aims to analyse employee performance based on satisfaction levels using Excel. The goal is to identify patterns and correlations within the data to help improve employee satisfaction and performance across different demographics and business units</a:t>
            </a:r>
            <a:r>
              <a:rPr b="1" dirty="0" sz="2000" lang="en-IN"/>
              <a:t>.</a:t>
            </a:r>
            <a:endParaRPr b="1" dirty="0" sz="2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5" name="Title 1"/>
          <p:cNvSpPr>
            <a:spLocks noGrp="1"/>
          </p:cNvSpPr>
          <p:nvPr>
            <p:ph type="title"/>
          </p:nvPr>
        </p:nvSpPr>
        <p:spPr/>
        <p:txBody>
          <a:bodyPr/>
          <a:p>
            <a:r>
              <a:rPr b="1" dirty="0" lang="en-IN"/>
              <a:t>PROJECT OVERVIEW</a:t>
            </a:r>
            <a:endParaRPr b="1" dirty="0" lang="en-US"/>
          </a:p>
        </p:txBody>
      </p:sp>
      <p:sp>
        <p:nvSpPr>
          <p:cNvPr id="1048616" name="Content Placeholder 2"/>
          <p:cNvSpPr>
            <a:spLocks noGrp="1"/>
          </p:cNvSpPr>
          <p:nvPr>
            <p:ph idx="1"/>
          </p:nvPr>
        </p:nvSpPr>
        <p:spPr>
          <a:xfrm>
            <a:off x="825116" y="1930400"/>
            <a:ext cx="8596668" cy="3880773"/>
          </a:xfrm>
        </p:spPr>
        <p:txBody>
          <a:bodyPr>
            <a:normAutofit/>
          </a:bodyPr>
          <a:p>
            <a:r>
              <a:rPr b="1" dirty="0" sz="2000" lang="en-IN"/>
              <a:t>The “Employee Performance Analysis Using Excel” project focuses on evaluating employee performance by </a:t>
            </a:r>
            <a:r>
              <a:rPr b="1" dirty="0" sz="2000" lang="en-IN" err="1"/>
              <a:t>analyzing</a:t>
            </a:r>
            <a:r>
              <a:rPr b="1" dirty="0" sz="2000" lang="en-IN"/>
              <a:t>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b="1" dirty="0" sz="20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7" name="Title 1"/>
          <p:cNvSpPr>
            <a:spLocks noGrp="1"/>
          </p:cNvSpPr>
          <p:nvPr>
            <p:ph type="title"/>
          </p:nvPr>
        </p:nvSpPr>
        <p:spPr/>
        <p:txBody>
          <a:bodyPr/>
          <a:p>
            <a:r>
              <a:rPr dirty="0" lang="en-IN"/>
              <a:t>WHO ARE THE END USERS?</a:t>
            </a:r>
            <a:endParaRPr dirty="0" lang="en-US"/>
          </a:p>
        </p:txBody>
      </p:sp>
      <p:sp>
        <p:nvSpPr>
          <p:cNvPr id="1048618" name="Content Placeholder 2"/>
          <p:cNvSpPr>
            <a:spLocks noGrp="1"/>
          </p:cNvSpPr>
          <p:nvPr>
            <p:ph idx="1"/>
          </p:nvPr>
        </p:nvSpPr>
        <p:spPr>
          <a:xfrm>
            <a:off x="677334" y="941389"/>
            <a:ext cx="8596668" cy="5647217"/>
          </a:xfrm>
        </p:spPr>
        <p:txBody>
          <a:bodyPr>
            <a:normAutofit/>
          </a:bodyPr>
          <a:p>
            <a:pPr indent="0" marL="0">
              <a:buNone/>
            </a:pPr>
            <a:r>
              <a:rPr dirty="0" lang="en-IN"/>
              <a:t>
</a:t>
            </a:r>
            <a:r>
              <a:rPr b="1" dirty="0" lang="en-IN"/>
              <a:t>
1. HR MANAGER 
2. DEPARTMENT MANAGER
3. EXECUTIVES
4. DATA ANALYST
5. EMPLOYEES</a:t>
            </a:r>
            <a:endParaRPr b="1" dirty="0" lang="en-US"/>
          </a:p>
        </p:txBody>
      </p:sp>
      <p:pic>
        <p:nvPicPr>
          <p:cNvPr id="2097153" name="Picture 5"/>
          <p:cNvPicPr>
            <a:picLocks noChangeAspect="1"/>
          </p:cNvPicPr>
          <p:nvPr/>
        </p:nvPicPr>
        <p:blipFill>
          <a:blip xmlns:r="http://schemas.openxmlformats.org/officeDocument/2006/relationships" r:embed="rId1"/>
          <a:stretch>
            <a:fillRect/>
          </a:stretch>
        </p:blipFill>
        <p:spPr>
          <a:xfrm>
            <a:off x="5221971" y="1410544"/>
            <a:ext cx="4455811" cy="2276763"/>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2093575" y="3927713"/>
            <a:ext cx="4421140" cy="242454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9" name="Title 1"/>
          <p:cNvSpPr>
            <a:spLocks noGrp="1"/>
          </p:cNvSpPr>
          <p:nvPr>
            <p:ph type="title"/>
          </p:nvPr>
        </p:nvSpPr>
        <p:spPr/>
        <p:txBody>
          <a:bodyPr/>
          <a:p>
            <a:r>
              <a:rPr dirty="0" lang="en-IN"/>
              <a:t>OUR SOLUTION AND ITS VALUE PROPOSITION</a:t>
            </a:r>
            <a:endParaRPr dirty="0" lang="en-US"/>
          </a:p>
        </p:txBody>
      </p:sp>
      <p:sp>
        <p:nvSpPr>
          <p:cNvPr id="1048620" name="Content Placeholder 2"/>
          <p:cNvSpPr>
            <a:spLocks noGrp="1"/>
          </p:cNvSpPr>
          <p:nvPr>
            <p:ph idx="1"/>
          </p:nvPr>
        </p:nvSpPr>
        <p:spPr>
          <a:xfrm>
            <a:off x="677334" y="2367627"/>
            <a:ext cx="8596668" cy="3880773"/>
          </a:xfrm>
        </p:spPr>
        <p:txBody>
          <a:bodyPr>
            <a:normAutofit fontScale="94444" lnSpcReduction="20000"/>
          </a:bodyPr>
          <a:p>
            <a:pPr indent="0" marL="0">
              <a:buNone/>
            </a:pPr>
            <a:r>
              <a:rPr b="1" dirty="0" sz="1900" lang="en-IN"/>
              <a:t>1. CONDITIONAL FORMATTING </a:t>
            </a:r>
          </a:p>
          <a:p>
            <a:pPr indent="0" marL="0">
              <a:buNone/>
            </a:pPr>
            <a:r>
              <a:rPr dirty="0" lang="en-IN"/>
              <a:t>Highlighting cells that are blanks or have no value</a:t>
            </a:r>
          </a:p>
          <a:p>
            <a:pPr indent="0" marL="0">
              <a:buNone/>
            </a:pPr>
            <a:r>
              <a:rPr b="1" dirty="0" sz="1900" lang="en-IN"/>
              <a:t>2. FILTER</a:t>
            </a:r>
            <a:r>
              <a:rPr dirty="0" lang="en-IN"/>
              <a:t> </a:t>
            </a:r>
          </a:p>
          <a:p>
            <a:pPr indent="0" marL="0">
              <a:buNone/>
            </a:pPr>
            <a:r>
              <a:rPr dirty="0" lang="en-IN"/>
              <a:t>Focus on blank cells and remove them 
</a:t>
            </a:r>
            <a:r>
              <a:rPr b="1" dirty="0" lang="en-IN"/>
              <a:t>3.</a:t>
            </a:r>
            <a:r>
              <a:rPr dirty="0" lang="en-IN"/>
              <a:t> </a:t>
            </a:r>
            <a:r>
              <a:rPr b="1" dirty="0" sz="1900" lang="en-IN"/>
              <a:t>FORMULA</a:t>
            </a:r>
            <a:r>
              <a:rPr dirty="0" lang="en-IN"/>
              <a:t>
For identifying the age category from late 20s to early60s
</a:t>
            </a:r>
            <a:r>
              <a:rPr b="1" dirty="0" sz="1900" lang="en-IN"/>
              <a:t> 4.PIVOT TABLE</a:t>
            </a:r>
            <a:r>
              <a:rPr dirty="0" lang="en-IN"/>
              <a:t>
Summarizing data and analysing relationship and generating report
</a:t>
            </a:r>
            <a:r>
              <a:rPr b="1" dirty="0" lang="en-IN"/>
              <a:t>5</a:t>
            </a:r>
            <a:r>
              <a:rPr dirty="0" lang="en-IN"/>
              <a:t>. </a:t>
            </a:r>
            <a:r>
              <a:rPr b="1" dirty="0" sz="1900" lang="en-IN"/>
              <a:t>SLICER</a:t>
            </a:r>
            <a:r>
              <a:rPr dirty="0" lang="en-IN"/>
              <a:t>
Filtering data for enhancing user experience and highlight clear view of specific data </a:t>
            </a:r>
          </a:p>
          <a:p>
            <a:pPr indent="0" marL="0">
              <a:buNone/>
            </a:pPr>
            <a:r>
              <a:rPr b="1" dirty="0" sz="1900" lang="en-IN"/>
              <a:t>6. GRAPH</a:t>
            </a:r>
            <a:r>
              <a:rPr dirty="0" lang="en-IN"/>
              <a:t>
For data visualization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1"/>
          <p:cNvSpPr>
            <a:spLocks noGrp="1"/>
          </p:cNvSpPr>
          <p:nvPr>
            <p:ph type="title"/>
          </p:nvPr>
        </p:nvSpPr>
        <p:spPr/>
        <p:txBody>
          <a:bodyPr/>
          <a:p>
            <a:r>
              <a:rPr dirty="0" lang="en-IN"/>
              <a:t>Dataset Description</a:t>
            </a:r>
            <a:endParaRPr dirty="0" lang="en-US"/>
          </a:p>
        </p:txBody>
      </p:sp>
      <p:sp>
        <p:nvSpPr>
          <p:cNvPr id="1048622" name="Content Placeholder 2"/>
          <p:cNvSpPr>
            <a:spLocks noGrp="1"/>
          </p:cNvSpPr>
          <p:nvPr>
            <p:ph idx="1"/>
          </p:nvPr>
        </p:nvSpPr>
        <p:spPr>
          <a:xfrm>
            <a:off x="677334" y="1647152"/>
            <a:ext cx="8596668" cy="3880773"/>
          </a:xfrm>
        </p:spPr>
        <p:txBody>
          <a:bodyPr>
            <a:noAutofit/>
          </a:bodyPr>
          <a:p>
            <a:pPr indent="0" marL="0">
              <a:buNone/>
            </a:pPr>
            <a:r>
              <a:rPr b="1" dirty="0" sz="1400" lang="en-IN"/>
              <a:t>Dataset Name:</a:t>
            </a:r>
            <a:r>
              <a:rPr dirty="0" sz="1200" lang="en-IN"/>
              <a:t> Employee Performance Analysis Data
</a:t>
            </a:r>
            <a:r>
              <a:rPr b="1" dirty="0" sz="1400" lang="en-IN"/>
              <a:t>Description</a:t>
            </a:r>
            <a:r>
              <a:rPr dirty="0" sz="1200" lang="en-IN"/>
              <a:t>: Contains performance metrics for employees, including satisfaction scores, performance ratings, and demographic details.
</a:t>
            </a:r>
            <a:r>
              <a:rPr b="1" dirty="0" sz="1400" lang="en-IN"/>
              <a:t>Source</a:t>
            </a:r>
            <a:r>
              <a:rPr dirty="0" sz="1200" lang="en-IN"/>
              <a:t> : Kaggle.com </a:t>
            </a:r>
          </a:p>
          <a:p>
            <a:pPr indent="0" marL="0">
              <a:buNone/>
            </a:pPr>
            <a:r>
              <a:rPr b="1" dirty="0" sz="1400" lang="en-IN"/>
              <a:t>Variables  /Columns</a:t>
            </a:r>
            <a:r>
              <a:rPr dirty="0" sz="1400" lang="en-IN"/>
              <a:t>:</a:t>
            </a:r>
            <a:r>
              <a:rPr dirty="0" sz="1200" lang="en-IN"/>
              <a:t>
</a:t>
            </a:r>
            <a:r>
              <a:rPr b="1" dirty="0" sz="1400" lang="en-IN"/>
              <a:t>Name</a:t>
            </a:r>
            <a:r>
              <a:rPr dirty="0" sz="1200" lang="en-IN"/>
              <a:t>: First name
</a:t>
            </a:r>
            <a:r>
              <a:rPr b="1" dirty="0" sz="1400" lang="en-IN"/>
              <a:t>Gender</a:t>
            </a:r>
            <a:r>
              <a:rPr dirty="0" sz="1200" lang="en-IN"/>
              <a:t>: Male and Female
</a:t>
            </a:r>
            <a:r>
              <a:rPr b="1" dirty="0" sz="1400" lang="en-IN"/>
              <a:t>Business Unit: </a:t>
            </a:r>
            <a:r>
              <a:rPr dirty="0" sz="1200" lang="en-IN"/>
              <a:t>BPC, CCDR, EW, MSC, NEL, PL, PYZ, SVG, TNS, WBL~ 
</a:t>
            </a:r>
            <a:r>
              <a:rPr b="1" dirty="0" sz="1400" lang="en-IN"/>
              <a:t>Employee Type</a:t>
            </a:r>
            <a:r>
              <a:rPr dirty="0" sz="1400" lang="en-IN"/>
              <a:t>: </a:t>
            </a:r>
            <a:r>
              <a:rPr dirty="0" sz="1200" lang="en-IN"/>
              <a:t>contract, Full time, Part time
</a:t>
            </a:r>
            <a:r>
              <a:rPr b="1" dirty="0" sz="1400" lang="en-IN"/>
              <a:t>Performance Rating</a:t>
            </a:r>
            <a:r>
              <a:rPr dirty="0" sz="1400" lang="en-IN"/>
              <a:t>:</a:t>
            </a:r>
            <a:r>
              <a:rPr dirty="0" sz="1200" lang="en-IN"/>
              <a:t> Very high, High, Medium, Low
</a:t>
            </a:r>
            <a:r>
              <a:rPr b="1" dirty="0" sz="1400" lang="en-IN"/>
              <a:t>Satisfaction Score:</a:t>
            </a:r>
            <a:r>
              <a:rPr b="1" dirty="0" sz="1200" lang="en-IN"/>
              <a:t> </a:t>
            </a:r>
            <a:r>
              <a:rPr dirty="0" sz="1200" lang="en-IN"/>
              <a:t>1-5
</a:t>
            </a:r>
            <a:r>
              <a:rPr b="1" dirty="0" sz="1400" lang="en-IN"/>
              <a:t>Data Types:</a:t>
            </a:r>
            <a:r>
              <a:rPr dirty="0" sz="1200" lang="en-IN"/>
              <a:t> Numeric and Text
</a:t>
            </a:r>
            <a:r>
              <a:rPr b="1" dirty="0" sz="1400" lang="en-IN"/>
              <a:t>Units of Measurement</a:t>
            </a:r>
            <a:r>
              <a:rPr b="1" dirty="0" sz="1200" lang="en-IN"/>
              <a:t>:</a:t>
            </a:r>
            <a:r>
              <a:rPr dirty="0" sz="1200" lang="en-IN"/>
              <a:t>
</a:t>
            </a:r>
            <a:r>
              <a:rPr b="1" dirty="0" sz="1400" lang="en-IN"/>
              <a:t>Satisfaction score</a:t>
            </a:r>
            <a:r>
              <a:rPr b="1" dirty="0" sz="1200" lang="en-IN"/>
              <a:t>:</a:t>
            </a:r>
            <a:r>
              <a:rPr dirty="0" sz="1200" lang="en-IN"/>
              <a:t> Scale of 1-5
</a:t>
            </a:r>
            <a:r>
              <a:rPr b="1" dirty="0" sz="1400" lang="en-IN"/>
              <a:t>Performance rating: </a:t>
            </a:r>
            <a:r>
              <a:rPr dirty="0" sz="1200" lang="en-IN"/>
              <a:t>Very high, High, Medium, Low
</a:t>
            </a:r>
            <a:r>
              <a:rPr b="1" dirty="0" sz="1400" lang="en-IN"/>
              <a:t>Size: </a:t>
            </a:r>
            <a:r>
              <a:rPr dirty="0" sz="1200" lang="en-IN"/>
              <a:t>26 records, 5 fields</a:t>
            </a:r>
            <a:endParaRPr dirty="0" sz="1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3" name="Title 1"/>
          <p:cNvSpPr>
            <a:spLocks noGrp="1"/>
          </p:cNvSpPr>
          <p:nvPr>
            <p:ph type="title"/>
          </p:nvPr>
        </p:nvSpPr>
        <p:spPr/>
        <p:txBody>
          <a:bodyPr/>
          <a:p>
            <a:r>
              <a:rPr dirty="0" lang="en-IN"/>
              <a:t>THE “WOW” IN OUR SOLUTION</a:t>
            </a:r>
            <a:endParaRPr dirty="0" lang="en-US"/>
          </a:p>
        </p:txBody>
      </p:sp>
      <p:sp>
        <p:nvSpPr>
          <p:cNvPr id="1048624" name="Content Placeholder 2"/>
          <p:cNvSpPr>
            <a:spLocks noGrp="1"/>
          </p:cNvSpPr>
          <p:nvPr>
            <p:ph idx="1"/>
          </p:nvPr>
        </p:nvSpPr>
        <p:spPr>
          <a:xfrm>
            <a:off x="677334" y="1643353"/>
            <a:ext cx="8596668" cy="3880773"/>
          </a:xfrm>
        </p:spPr>
        <p:txBody>
          <a:bodyPr/>
          <a:p>
            <a:pPr indent="0" marL="0">
              <a:buNone/>
            </a:pPr>
            <a:r>
              <a:rPr dirty="0" lang="en-IN"/>
              <a:t>
</a:t>
            </a:r>
            <a:r>
              <a:rPr b="1" dirty="0" sz="2400" lang="en-IN"/>
              <a:t>FORMULA</a:t>
            </a:r>
            <a:r>
              <a:rPr dirty="0" lang="en-IN"/>
              <a:t>:
</a:t>
            </a:r>
            <a:r>
              <a:rPr b="1" dirty="0" lang="en-IN"/>
              <a:t>
Performance level =IFS(Z8&gt;=5,”VERY HIGH”,Z8&gt;=4,”HIGH”, Z8&gt;=3,”MED”, TRUE, “LOW”)
INSIGHTS: Used to evaluate the scores as levels from low to very high</a:t>
            </a:r>
            <a:endParaRPr b="1" dirty="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vaniv6688@gmail.com</dc:creator>
  <cp:lastModifiedBy>ELCOT</cp:lastModifiedBy>
  <dcterms:created xsi:type="dcterms:W3CDTF">2024-08-29T19:10:39Z</dcterms:created>
  <dcterms:modified xsi:type="dcterms:W3CDTF">2024-08-31T08:10:49Z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30d191c016684451b01e93ed7f7fad5f</vt:lpwstr>
  </property>
</Properties>
</file>