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2" r:id="rId4"/>
    <p:sldId id="257" r:id="rId5"/>
    <p:sldId id="258" r:id="rId6"/>
    <p:sldId id="263" r:id="rId7"/>
    <p:sldId id="264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9A4039-8EC4-C3DE-73EF-7478B3106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995EBF9-0B5D-ABF7-6812-ACE87D528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D25247-018B-1F63-C656-3A8357954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21EF-6C2D-4A11-8631-B52B07B3D718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22F503-EBFE-11BD-D29F-3EE65D850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584A90-9CC8-DB9F-A0F8-A4695631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B2A9-E4F8-4FA5-82B6-17FFC7B453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63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9205F8-1358-E3F7-7B1E-035F2A0F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8E102F-B968-F94E-176C-F3ED0A7AE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EB8EA8-86D8-47C9-28CD-62762ADE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21EF-6C2D-4A11-8631-B52B07B3D718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2E2849-3095-8BCC-C1FA-7417C2BBA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3622FB-5A15-E567-2A79-05EDF95B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B2A9-E4F8-4FA5-82B6-17FFC7B453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65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9EF03E6-A222-0FCC-75BF-DDF1E7CB1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C66D74-9E08-5F6A-A8EB-DAF25A18A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B12104-C087-5BB1-53B2-50C5B949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21EF-6C2D-4A11-8631-B52B07B3D718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BAC77F-702D-92C5-3FE6-698396037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C9497B-5FE3-55E7-9FFF-49D0BBF4F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B2A9-E4F8-4FA5-82B6-17FFC7B453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80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43C771-4D41-6B87-4E28-F6F10496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58E2A5-1CEF-DB99-BB30-B8544DC0A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F27985-4F6E-93D7-E709-4FAD4EC0D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21EF-6C2D-4A11-8631-B52B07B3D718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7A33CD-B525-2BDB-616C-E7B3A8F8A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034B52-0AD2-A4A3-E582-9EC55ADA9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B2A9-E4F8-4FA5-82B6-17FFC7B453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74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AD50B5-B746-4B88-9FA9-F04B46E5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2CF4EC-043D-E218-D895-2C99DD9B0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F413A0-751E-6292-A45C-49B3B968D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21EF-6C2D-4A11-8631-B52B07B3D718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D9CBD9-3055-1E38-E7B7-5355C2A5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A6F3DD-04FB-87D3-52D6-3A459BD1D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B2A9-E4F8-4FA5-82B6-17FFC7B453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24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2909E9-0A91-FC07-6FB2-00C2543A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A777B6-FD72-4832-1065-D298C1B6D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1246561-7A7B-D3B7-43CE-E91AF0543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F6D5CD-6CCF-EC85-4F13-1D1699639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21EF-6C2D-4A11-8631-B52B07B3D718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C737AB-81F1-BA65-C2A8-B9D8C794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2B5297-CE9E-669E-717C-52D4E526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B2A9-E4F8-4FA5-82B6-17FFC7B453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28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4D73B1-0D04-3A17-1272-7C3AA43A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4E9FD6-6ECB-CEB1-104B-F7C8D09C0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5B3843-90D8-8150-8F63-A1BE48278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71C18FA-603E-4441-D0B3-D79851688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5D0172D-AB43-0146-1563-5AF849CAC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659C246-F83E-8B40-8441-1FDE3368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21EF-6C2D-4A11-8631-B52B07B3D718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587272F-B3A6-E3A9-6B44-6E98C6ADB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58BF930-241B-5D84-C8B5-B9E8D4CB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B2A9-E4F8-4FA5-82B6-17FFC7B453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12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EF8611-61B8-6567-D8DA-64E654D7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68CD527-B190-5305-F0D7-E449CF439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21EF-6C2D-4A11-8631-B52B07B3D718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61E6466-1C84-7C73-F76D-148FFB7C4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B37F09F-ECDC-072C-02C3-CC755EB1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B2A9-E4F8-4FA5-82B6-17FFC7B453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43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2C79127-0280-DC23-07A9-B72E75B7D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21EF-6C2D-4A11-8631-B52B07B3D718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0690303-C1CD-8052-EF9D-8A851CFE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9D5D6D-1A15-CA7A-D2B1-FF168763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B2A9-E4F8-4FA5-82B6-17FFC7B453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85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319C7-C89F-124A-86EE-CBFFEF161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BDD7D9-4C2E-56AA-F70C-FD5F41765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064C506-FE38-D743-143A-D70CCB1B2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F902F4-448E-4B6E-2941-605369A9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21EF-6C2D-4A11-8631-B52B07B3D718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E9E8F8-F8D1-AA68-B772-833C7A09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4C0F7E-CBB9-044D-50C4-DBEFCB717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B2A9-E4F8-4FA5-82B6-17FFC7B453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34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20ECCC-74D7-A270-4EE2-563BC717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C1078F6-3ED2-3BC0-3A21-E79CEB997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3D5EF5-A8AC-C5D8-9E89-82258CFE8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0B2A64-C827-2A93-9E78-333CCF89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21EF-6C2D-4A11-8631-B52B07B3D718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D52788-6929-5997-BCC4-D03405BC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BD21A1-D720-A234-D91B-0B4DA044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B2A9-E4F8-4FA5-82B6-17FFC7B453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09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9F859C5-7D87-D177-B297-3793AB343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7AB029-7873-BFD2-9BA1-BDE460625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3DD256-63D7-B84C-4013-8224E9F5C1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921EF-6C2D-4A11-8631-B52B07B3D718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1DA1EB-2C17-5CB7-90CB-A2705E475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B126FD-6194-28BC-37DA-34EB3943E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4B2A9-E4F8-4FA5-82B6-17FFC7B453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22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8A13C0-F847-BFEA-16D7-81E99C3BFD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影像處理 第四組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4E964FF-EC59-CD4E-D949-A18969CAD6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E24096297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陳塏侖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E24092015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李岱融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E24086022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黃崧峰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37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AF524C4-6521-27B7-8CDC-7FB9BEA23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altLang="zh-TW" sz="4800"/>
              <a:t>Quilting</a:t>
            </a:r>
            <a:endParaRPr lang="zh-TW" altLang="en-US" sz="4800"/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E6B883C3-0542-A8B8-C596-C360D5DDE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273" y="554341"/>
            <a:ext cx="5468112" cy="255634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A348773-EF0B-AA52-3045-09A003339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77" y="3755334"/>
            <a:ext cx="10448652" cy="219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3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DB1DAAA9-0D6C-3B47-AF1A-2EC89F9AA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8428" y="3951799"/>
            <a:ext cx="3376245" cy="252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C54FADDD-CA47-E3AC-23B7-F80923938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63804" y="4567763"/>
            <a:ext cx="3232151" cy="149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DCF6965-6B19-CB9F-BD87-EA513DC2F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3331" y="4603462"/>
            <a:ext cx="3232151" cy="146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F0A6821-FEF3-539D-6A3B-2AE9F474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700" dirty="0" err="1"/>
              <a:t>Criminisi</a:t>
            </a:r>
            <a:r>
              <a:rPr lang="en-US" altLang="zh-TW" sz="3700" dirty="0"/>
              <a:t> Exemplar-Based Image Inpainting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44DB52-A8C9-E77B-8B98-AB325BD740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4884" y="1644329"/>
            <a:ext cx="7325604" cy="231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235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A53D3C0-F6BF-2D8C-F875-17BB4404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US" altLang="zh-TW" sz="5400" dirty="0"/>
              <a:t>Mask</a:t>
            </a:r>
            <a:endParaRPr lang="zh-TW" altLang="en-US" sz="5400" dirty="0"/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E42BBC8-8EA5-4385-9025-25C9F90EF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zh-TW" altLang="en-US" sz="2200" dirty="0"/>
              <a:t>選取特定位置</a:t>
            </a:r>
            <a:endParaRPr lang="en-US" altLang="zh-TW" sz="2200" dirty="0"/>
          </a:p>
          <a:p>
            <a:r>
              <a:rPr lang="zh-TW" altLang="en-US" sz="2200" dirty="0"/>
              <a:t>粗細 </a:t>
            </a:r>
            <a:r>
              <a:rPr lang="en-US" altLang="zh-TW" sz="2200" dirty="0"/>
              <a:t>-&gt;   2 </a:t>
            </a:r>
            <a:r>
              <a:rPr lang="en-US" altLang="zh-TW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~ </a:t>
            </a:r>
            <a:r>
              <a:rPr lang="en-US" altLang="zh-TW" sz="2200" dirty="0"/>
              <a:t>4</a:t>
            </a:r>
          </a:p>
          <a:p>
            <a:r>
              <a:rPr lang="zh-TW" altLang="en-US" sz="2200" dirty="0"/>
              <a:t>一次損毀</a:t>
            </a:r>
            <a:r>
              <a:rPr lang="en-US" altLang="zh-TW" sz="2200" dirty="0"/>
              <a:t>183</a:t>
            </a:r>
            <a:r>
              <a:rPr lang="zh-TW" altLang="en-US" sz="2200" dirty="0"/>
              <a:t>個頻帶</a:t>
            </a:r>
            <a:endParaRPr lang="en-US" altLang="zh-TW" sz="2200" dirty="0"/>
          </a:p>
        </p:txBody>
      </p:sp>
      <p:pic>
        <p:nvPicPr>
          <p:cNvPr id="4" name="圖片 3" descr="一張含有 螢幕擷取畫面, 琥珀, 鮮豔, 柳橙 的圖片&#10;&#10;自動產生的描述">
            <a:extLst>
              <a:ext uri="{FF2B5EF4-FFF2-40B4-BE49-F238E27FC236}">
                <a16:creationId xmlns:a16="http://schemas.microsoft.com/office/drawing/2014/main" id="{C0AE90B0-8875-D9B2-F5A1-C6F5CDBB1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26" y="889130"/>
            <a:ext cx="4489447" cy="488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4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23CCE5-C41A-5C91-85BE-D1C89C6D7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Examplar</a:t>
            </a:r>
            <a:r>
              <a:rPr lang="en-US" altLang="zh-TW" dirty="0"/>
              <a:t>-based inpainting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888C79F-25BE-799C-083F-FA9BCDAF58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5968518"/>
              </p:ext>
            </p:extLst>
          </p:nvPr>
        </p:nvGraphicFramePr>
        <p:xfrm>
          <a:off x="1985090" y="1924091"/>
          <a:ext cx="8221820" cy="4099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182">
                  <a:extLst>
                    <a:ext uri="{9D8B030D-6E8A-4147-A177-3AD203B41FA5}">
                      <a16:colId xmlns:a16="http://schemas.microsoft.com/office/drawing/2014/main" val="154801801"/>
                    </a:ext>
                  </a:extLst>
                </a:gridCol>
                <a:gridCol w="822182">
                  <a:extLst>
                    <a:ext uri="{9D8B030D-6E8A-4147-A177-3AD203B41FA5}">
                      <a16:colId xmlns:a16="http://schemas.microsoft.com/office/drawing/2014/main" val="2980585285"/>
                    </a:ext>
                  </a:extLst>
                </a:gridCol>
                <a:gridCol w="822182">
                  <a:extLst>
                    <a:ext uri="{9D8B030D-6E8A-4147-A177-3AD203B41FA5}">
                      <a16:colId xmlns:a16="http://schemas.microsoft.com/office/drawing/2014/main" val="791595381"/>
                    </a:ext>
                  </a:extLst>
                </a:gridCol>
                <a:gridCol w="822182">
                  <a:extLst>
                    <a:ext uri="{9D8B030D-6E8A-4147-A177-3AD203B41FA5}">
                      <a16:colId xmlns:a16="http://schemas.microsoft.com/office/drawing/2014/main" val="4226609423"/>
                    </a:ext>
                  </a:extLst>
                </a:gridCol>
                <a:gridCol w="822182">
                  <a:extLst>
                    <a:ext uri="{9D8B030D-6E8A-4147-A177-3AD203B41FA5}">
                      <a16:colId xmlns:a16="http://schemas.microsoft.com/office/drawing/2014/main" val="3819775712"/>
                    </a:ext>
                  </a:extLst>
                </a:gridCol>
                <a:gridCol w="822182">
                  <a:extLst>
                    <a:ext uri="{9D8B030D-6E8A-4147-A177-3AD203B41FA5}">
                      <a16:colId xmlns:a16="http://schemas.microsoft.com/office/drawing/2014/main" val="3054340038"/>
                    </a:ext>
                  </a:extLst>
                </a:gridCol>
                <a:gridCol w="822182">
                  <a:extLst>
                    <a:ext uri="{9D8B030D-6E8A-4147-A177-3AD203B41FA5}">
                      <a16:colId xmlns:a16="http://schemas.microsoft.com/office/drawing/2014/main" val="47987399"/>
                    </a:ext>
                  </a:extLst>
                </a:gridCol>
                <a:gridCol w="822182">
                  <a:extLst>
                    <a:ext uri="{9D8B030D-6E8A-4147-A177-3AD203B41FA5}">
                      <a16:colId xmlns:a16="http://schemas.microsoft.com/office/drawing/2014/main" val="2472460184"/>
                    </a:ext>
                  </a:extLst>
                </a:gridCol>
                <a:gridCol w="822182">
                  <a:extLst>
                    <a:ext uri="{9D8B030D-6E8A-4147-A177-3AD203B41FA5}">
                      <a16:colId xmlns:a16="http://schemas.microsoft.com/office/drawing/2014/main" val="1431032994"/>
                    </a:ext>
                  </a:extLst>
                </a:gridCol>
                <a:gridCol w="822182">
                  <a:extLst>
                    <a:ext uri="{9D8B030D-6E8A-4147-A177-3AD203B41FA5}">
                      <a16:colId xmlns:a16="http://schemas.microsoft.com/office/drawing/2014/main" val="49156636"/>
                    </a:ext>
                  </a:extLst>
                </a:gridCol>
              </a:tblGrid>
              <a:tr h="819863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741897"/>
                  </a:ext>
                </a:extLst>
              </a:tr>
              <a:tr h="819863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214641"/>
                  </a:ext>
                </a:extLst>
              </a:tr>
              <a:tr h="819863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610628"/>
                  </a:ext>
                </a:extLst>
              </a:tr>
              <a:tr h="819863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882297"/>
                  </a:ext>
                </a:extLst>
              </a:tr>
              <a:tr h="819863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59046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57308F5-6BDE-D823-1CCC-19DA62CBE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609710"/>
              </p:ext>
            </p:extLst>
          </p:nvPr>
        </p:nvGraphicFramePr>
        <p:xfrm>
          <a:off x="2804239" y="1924091"/>
          <a:ext cx="2472613" cy="1655688"/>
        </p:xfrm>
        <a:graphic>
          <a:graphicData uri="http://schemas.openxmlformats.org/drawingml/2006/table">
            <a:tbl>
              <a:tblPr/>
              <a:tblGrid>
                <a:gridCol w="2472613">
                  <a:extLst>
                    <a:ext uri="{9D8B030D-6E8A-4147-A177-3AD203B41FA5}">
                      <a16:colId xmlns:a16="http://schemas.microsoft.com/office/drawing/2014/main" val="1848846388"/>
                    </a:ext>
                  </a:extLst>
                </a:gridCol>
              </a:tblGrid>
              <a:tr h="165568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76200" cmpd="sng">
                      <a:solidFill>
                        <a:srgbClr val="C00000"/>
                      </a:solidFill>
                      <a:prstDash val="solid"/>
                    </a:lnL>
                    <a:lnR w="76200" cmpd="sng">
                      <a:solidFill>
                        <a:srgbClr val="C00000"/>
                      </a:solidFill>
                      <a:prstDash val="solid"/>
                    </a:lnR>
                    <a:lnT w="76200" cmpd="sng">
                      <a:solidFill>
                        <a:srgbClr val="C00000"/>
                      </a:solidFill>
                      <a:prstDash val="solid"/>
                    </a:lnT>
                    <a:lnB w="76200" cmpd="sng">
                      <a:solidFill>
                        <a:srgbClr val="C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08186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71A9662-553D-78CA-99AA-E9B330C7F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998513"/>
              </p:ext>
            </p:extLst>
          </p:nvPr>
        </p:nvGraphicFramePr>
        <p:xfrm>
          <a:off x="6096000" y="1924091"/>
          <a:ext cx="2472612" cy="1655688"/>
        </p:xfrm>
        <a:graphic>
          <a:graphicData uri="http://schemas.openxmlformats.org/drawingml/2006/table">
            <a:tbl>
              <a:tblPr/>
              <a:tblGrid>
                <a:gridCol w="2472612">
                  <a:extLst>
                    <a:ext uri="{9D8B030D-6E8A-4147-A177-3AD203B41FA5}">
                      <a16:colId xmlns:a16="http://schemas.microsoft.com/office/drawing/2014/main" val="315407813"/>
                    </a:ext>
                  </a:extLst>
                </a:gridCol>
              </a:tblGrid>
              <a:tr h="165568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76200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76200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R>
                    <a:lnT w="76200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76200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361794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48140D0-013C-9203-FF61-281725DC6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064985"/>
              </p:ext>
            </p:extLst>
          </p:nvPr>
        </p:nvGraphicFramePr>
        <p:xfrm>
          <a:off x="2804239" y="2751934"/>
          <a:ext cx="2472612" cy="1655689"/>
        </p:xfrm>
        <a:graphic>
          <a:graphicData uri="http://schemas.openxmlformats.org/drawingml/2006/table">
            <a:tbl>
              <a:tblPr/>
              <a:tblGrid>
                <a:gridCol w="2472612">
                  <a:extLst>
                    <a:ext uri="{9D8B030D-6E8A-4147-A177-3AD203B41FA5}">
                      <a16:colId xmlns:a16="http://schemas.microsoft.com/office/drawing/2014/main" val="2049003539"/>
                    </a:ext>
                  </a:extLst>
                </a:gridCol>
              </a:tblGrid>
              <a:tr h="16556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76200" cmpd="sng">
                      <a:solidFill>
                        <a:srgbClr val="FFC000"/>
                      </a:solidFill>
                      <a:prstDash val="solid"/>
                    </a:lnL>
                    <a:lnR w="76200" cmpd="sng">
                      <a:solidFill>
                        <a:srgbClr val="FFC000"/>
                      </a:solidFill>
                      <a:prstDash val="solid"/>
                    </a:lnR>
                    <a:lnT w="76200" cmpd="sng">
                      <a:solidFill>
                        <a:srgbClr val="FFC000"/>
                      </a:solidFill>
                      <a:prstDash val="solid"/>
                    </a:lnT>
                    <a:lnB w="76200" cmpd="sng">
                      <a:solidFill>
                        <a:srgbClr val="FFC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413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70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9E5470-E820-B8C2-767C-EE4B9E52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實作結果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604397-FCFE-A16D-38BD-D3D0FA55B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324" y="1871946"/>
            <a:ext cx="26098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 descr="一張含有 琥珀, 螢幕擷取畫面, 黃金, 鮮豔 的圖片&#10;&#10;自動產生的描述">
            <a:extLst>
              <a:ext uri="{FF2B5EF4-FFF2-40B4-BE49-F238E27FC236}">
                <a16:creationId xmlns:a16="http://schemas.microsoft.com/office/drawing/2014/main" id="{8DAEEE0E-2F36-8F6C-1589-3C2B50A0A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12" y="1871946"/>
            <a:ext cx="2611643" cy="2840400"/>
          </a:xfrm>
          <a:prstGeom prst="rect">
            <a:avLst/>
          </a:prstGeom>
        </p:spPr>
      </p:pic>
      <p:pic>
        <p:nvPicPr>
          <p:cNvPr id="6" name="圖片 5" descr="一張含有 螢幕擷取畫面, 琥珀, 鮮豔, 柳橙 的圖片&#10;&#10;自動產生的描述">
            <a:extLst>
              <a:ext uri="{FF2B5EF4-FFF2-40B4-BE49-F238E27FC236}">
                <a16:creationId xmlns:a16="http://schemas.microsoft.com/office/drawing/2014/main" id="{DC83BFEA-9007-FED8-9EFB-5BFD060137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100" y="1860471"/>
            <a:ext cx="2611643" cy="28404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EFD0FD4-09B8-4F24-A5A1-D983016BB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6707" y="5089236"/>
            <a:ext cx="4038586" cy="98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41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BDE0B99-D09F-BDA1-2D45-1386553F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altLang="zh-TW" sz="5400" dirty="0"/>
              <a:t>Difficulties</a:t>
            </a:r>
            <a:endParaRPr lang="zh-TW" altLang="en-US" sz="5400" dirty="0"/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22D610-21A4-E0B2-6B11-AAA240FC2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zh-TW" altLang="en-US" sz="2200"/>
              <a:t>左右兩邊還原回去不平順</a:t>
            </a:r>
          </a:p>
          <a:p>
            <a:r>
              <a:rPr lang="zh-TW" altLang="en-US" sz="2200"/>
              <a:t>速度慢</a:t>
            </a:r>
            <a:endParaRPr lang="en-US" altLang="zh-TW" sz="2200"/>
          </a:p>
          <a:p>
            <a:r>
              <a:rPr lang="zh-TW" altLang="en-US" sz="2200"/>
              <a:t>數學支持薄弱</a:t>
            </a:r>
          </a:p>
        </p:txBody>
      </p:sp>
      <p:pic>
        <p:nvPicPr>
          <p:cNvPr id="5" name="圖片 4" descr="一張含有 琥珀, 螢幕擷取畫面, 黃金, 鮮豔 的圖片&#10;&#10;自動產生的描述">
            <a:extLst>
              <a:ext uri="{FF2B5EF4-FFF2-40B4-BE49-F238E27FC236}">
                <a16:creationId xmlns:a16="http://schemas.microsoft.com/office/drawing/2014/main" id="{DCD3B008-80F3-8C0E-A453-8714564252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38780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52</Words>
  <Application>Microsoft Office PowerPoint</Application>
  <PresentationFormat>寬螢幕</PresentationFormat>
  <Paragraphs>16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arial</vt:lpstr>
      <vt:lpstr>arial</vt:lpstr>
      <vt:lpstr>Calibri</vt:lpstr>
      <vt:lpstr>Calibri Light</vt:lpstr>
      <vt:lpstr>Office 佈景主題</vt:lpstr>
      <vt:lpstr>影像處理 第四組</vt:lpstr>
      <vt:lpstr>Quilting</vt:lpstr>
      <vt:lpstr>Criminisi Exemplar-Based Image Inpainting</vt:lpstr>
      <vt:lpstr>Mask</vt:lpstr>
      <vt:lpstr>Examplar-based inpainting</vt:lpstr>
      <vt:lpstr>實作結果</vt:lpstr>
      <vt:lpstr>Difficulties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影像處理</dc:title>
  <dc:creator>tjlee1589@gmail.com</dc:creator>
  <cp:lastModifiedBy>塏侖 陳</cp:lastModifiedBy>
  <cp:revision>7</cp:revision>
  <dcterms:created xsi:type="dcterms:W3CDTF">2023-05-10T11:32:18Z</dcterms:created>
  <dcterms:modified xsi:type="dcterms:W3CDTF">2023-05-10T14:53:57Z</dcterms:modified>
</cp:coreProperties>
</file>