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7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546097" y="-4764"/>
            <a:ext cx="5014918" cy="6862763"/>
            <a:chOff x="546097" y="-4764"/>
            <a:chExt cx="5014918" cy="6862763"/>
          </a:xfrm>
        </p:grpSpPr>
        <p:sp>
          <p:nvSpPr>
            <p:cNvPr id="3" name="Freeform 6"/>
            <p:cNvSpPr/>
            <p:nvPr/>
          </p:nvSpPr>
          <p:spPr>
            <a:xfrm>
              <a:off x="984251" y="-4764"/>
              <a:ext cx="1063620" cy="2782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70"/>
                <a:gd name="f4" fmla="val 1753"/>
                <a:gd name="f5" fmla="val 1696"/>
                <a:gd name="f6" fmla="val 225"/>
                <a:gd name="f7" fmla="val 430"/>
                <a:gd name="f8" fmla="*/ f0 1 670"/>
                <a:gd name="f9" fmla="*/ f1 1 1753"/>
                <a:gd name="f10" fmla="+- f4 0 f2"/>
                <a:gd name="f11" fmla="+- f3 0 f2"/>
                <a:gd name="f12" fmla="*/ f11 1 670"/>
                <a:gd name="f13" fmla="*/ f10 1 1753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670" h="1753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546097" y="-4764"/>
              <a:ext cx="1035045" cy="26733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52"/>
                <a:gd name="f4" fmla="val 1684"/>
                <a:gd name="f5" fmla="val 225"/>
                <a:gd name="f6" fmla="val 411"/>
                <a:gd name="f7" fmla="val 1627"/>
                <a:gd name="f8" fmla="val 219"/>
                <a:gd name="f9" fmla="val 1681"/>
                <a:gd name="f10" fmla="*/ f0 1 652"/>
                <a:gd name="f11" fmla="*/ f1 1 1684"/>
                <a:gd name="f12" fmla="+- f4 0 f2"/>
                <a:gd name="f13" fmla="+- f3 0 f2"/>
                <a:gd name="f14" fmla="*/ f13 1 652"/>
                <a:gd name="f15" fmla="*/ f12 1 1684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652" h="1684">
                  <a:moveTo>
                    <a:pt x="f5" y="f4"/>
                  </a:moveTo>
                  <a:lnTo>
                    <a:pt x="f3" y="f2"/>
                  </a:lnTo>
                  <a:lnTo>
                    <a:pt x="f6" y="f2"/>
                  </a:lnTo>
                  <a:lnTo>
                    <a:pt x="f2" y="f7"/>
                  </a:lnTo>
                  <a:lnTo>
                    <a:pt x="f8" y="f9"/>
                  </a:lnTo>
                  <a:lnTo>
                    <a:pt x="f5" y="f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9"/>
            <p:cNvSpPr/>
            <p:nvPr/>
          </p:nvSpPr>
          <p:spPr>
            <a:xfrm>
              <a:off x="546097" y="2582859"/>
              <a:ext cx="2693986" cy="42751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97"/>
                <a:gd name="f4" fmla="val 2693"/>
                <a:gd name="f5" fmla="val 1622"/>
                <a:gd name="f6" fmla="*/ f0 1 1697"/>
                <a:gd name="f7" fmla="*/ f1 1 2693"/>
                <a:gd name="f8" fmla="+- f4 0 f2"/>
                <a:gd name="f9" fmla="+- f3 0 f2"/>
                <a:gd name="f10" fmla="*/ f9 1 1697"/>
                <a:gd name="f11" fmla="*/ f8 1 2693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697" h="2693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10"/>
            <p:cNvSpPr/>
            <p:nvPr/>
          </p:nvSpPr>
          <p:spPr>
            <a:xfrm>
              <a:off x="989015" y="2692395"/>
              <a:ext cx="3332165" cy="41656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99"/>
                <a:gd name="f4" fmla="val 2624"/>
                <a:gd name="f5" fmla="val 2021"/>
                <a:gd name="f6" fmla="*/ f0 1 2099"/>
                <a:gd name="f7" fmla="*/ f1 1 2624"/>
                <a:gd name="f8" fmla="+- f4 0 f2"/>
                <a:gd name="f9" fmla="+- f3 0 f2"/>
                <a:gd name="f10" fmla="*/ f9 1 2099"/>
                <a:gd name="f11" fmla="*/ f8 1 2624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099" h="2624">
                  <a:moveTo>
                    <a:pt x="f3" y="f4"/>
                  </a:moveTo>
                  <a:lnTo>
                    <a:pt x="f2" y="f2"/>
                  </a:lnTo>
                  <a:lnTo>
                    <a:pt x="f5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1"/>
            <p:cNvSpPr/>
            <p:nvPr/>
          </p:nvSpPr>
          <p:spPr>
            <a:xfrm>
              <a:off x="984251" y="2687641"/>
              <a:ext cx="4576764" cy="417035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83"/>
                <a:gd name="f4" fmla="val 2627"/>
                <a:gd name="f5" fmla="val 3"/>
                <a:gd name="f6" fmla="val 2102"/>
                <a:gd name="f7" fmla="val 225"/>
                <a:gd name="f8" fmla="val 57"/>
                <a:gd name="f9" fmla="*/ f0 1 2883"/>
                <a:gd name="f10" fmla="*/ f1 1 2627"/>
                <a:gd name="f11" fmla="+- f4 0 f2"/>
                <a:gd name="f12" fmla="+- f3 0 f2"/>
                <a:gd name="f13" fmla="*/ f12 1 2883"/>
                <a:gd name="f14" fmla="*/ f11 1 2627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83" h="2627">
                  <a:moveTo>
                    <a:pt x="f2" y="f2"/>
                  </a:moveTo>
                  <a:lnTo>
                    <a:pt x="f5" y="f5"/>
                  </a:ln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546097" y="2578095"/>
              <a:ext cx="3584576" cy="42799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58"/>
                <a:gd name="f4" fmla="val 2696"/>
                <a:gd name="f5" fmla="val 264"/>
                <a:gd name="f6" fmla="val 111"/>
                <a:gd name="f7" fmla="val 228"/>
                <a:gd name="f8" fmla="val 60"/>
                <a:gd name="f9" fmla="val 225"/>
                <a:gd name="f10" fmla="val 57"/>
                <a:gd name="f11" fmla="val 3"/>
                <a:gd name="f12" fmla="val 1697"/>
                <a:gd name="f13" fmla="*/ f0 1 2258"/>
                <a:gd name="f14" fmla="*/ f1 1 2696"/>
                <a:gd name="f15" fmla="+- f4 0 f2"/>
                <a:gd name="f16" fmla="+- f3 0 f2"/>
                <a:gd name="f17" fmla="*/ f16 1 2258"/>
                <a:gd name="f18" fmla="*/ f15 1 2696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258" h="2696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2" y="f2"/>
                  </a:lnTo>
                  <a:lnTo>
                    <a:pt x="f2" y="f11"/>
                  </a:lnTo>
                  <a:lnTo>
                    <a:pt x="f12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9" name="Title 1"/>
          <p:cNvSpPr txBox="1">
            <a:spLocks noGrp="1"/>
          </p:cNvSpPr>
          <p:nvPr>
            <p:ph type="ctrTitle"/>
          </p:nvPr>
        </p:nvSpPr>
        <p:spPr>
          <a:xfrm>
            <a:off x="2928402" y="1380067"/>
            <a:ext cx="8574621" cy="2616198"/>
          </a:xfrm>
        </p:spPr>
        <p:txBody>
          <a:bodyPr anchor="b" anchorCtr="0"/>
          <a:lstStyle>
            <a:lvl1pPr algn="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Subtitle 2"/>
          <p:cNvSpPr txBox="1">
            <a:spLocks noGrp="1"/>
          </p:cNvSpPr>
          <p:nvPr>
            <p:ph type="subTitle" idx="1"/>
          </p:nvPr>
        </p:nvSpPr>
        <p:spPr>
          <a:xfrm>
            <a:off x="4515380" y="3996266"/>
            <a:ext cx="6987643" cy="1388534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100"/>
            </a:lvl1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63145D-9AC2-4C5F-99F8-C835C2E4B718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5332415" y="5883277"/>
            <a:ext cx="432404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3BDCA6-856C-463A-8A98-07C5CA1B2823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4732861"/>
            <a:ext cx="10018715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2386007" y="932111"/>
            <a:ext cx="8225942" cy="3164976"/>
          </a:xfrm>
          <a:ln w="38103">
            <a:solidFill>
              <a:srgbClr val="CDD0D1"/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484308" y="5299606"/>
            <a:ext cx="10018715" cy="493711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6F42A7-DE80-4112-8298-B7D03255B4FF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9880EC-F95E-458D-B752-63E7613C386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3047996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3CA434-853F-44DA-83FC-7282935EE23B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4547CC-F911-4A4E-AA33-641A1F9383F3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2436811" y="3429000"/>
            <a:ext cx="8532815" cy="38100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96B9C-94BA-4097-A492-8955ADBE1D01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AA7190-277B-4828-9E59-6EF1F8490497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3308582"/>
            <a:ext cx="10018705" cy="1468800"/>
          </a:xfrm>
        </p:spPr>
        <p:txBody>
          <a:bodyPr anchor="b" anchorCtr="0"/>
          <a:lstStyle>
            <a:lvl1pPr algn="r"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7383"/>
            <a:ext cx="10018705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EA166F-0708-496B-8B18-2AA0A72805EE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0AFCF5-BDDD-4D06-A368-ED23405E5E10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886200"/>
            <a:ext cx="10018705" cy="888997"/>
          </a:xfrm>
        </p:spPr>
        <p:txBody>
          <a:bodyPr anchor="b"/>
          <a:lstStyle>
            <a:lvl1pPr marL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5197"/>
            <a:ext cx="10018705" cy="1015998"/>
          </a:xfrm>
        </p:spPr>
        <p:txBody>
          <a:bodyPr anchor="t"/>
          <a:lstStyle>
            <a:lvl1pPr marL="0" indent="0" algn="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A2F311-96DC-4E2D-9137-03FBA7751958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EBB019-AD19-45BC-8935-045CAF609C4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27273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505196"/>
            <a:ext cx="10018715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56E8F-5B4D-4DFC-8CF7-8F738C94F207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2F8280-1C88-490F-B8A7-5C2B0FD7421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1DF324-78B5-4A85-BFEC-62950DFF3ED0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7CC96E-5F51-4741-B02C-CAFF8EA54526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732654" y="685800"/>
            <a:ext cx="1770369" cy="51053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84308" y="685800"/>
            <a:ext cx="8019745" cy="5105396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C4D44C-7919-4089-B353-43B53B5C57EC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6D362F-843B-4A28-82B7-063190AD136B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3885EC-CFF4-40B9-8A5E-B7A333008D66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0951860" y="5867128"/>
            <a:ext cx="5511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B4C1C41-B8E6-407A-B7E4-AC4A9250E004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72280" y="2667003"/>
            <a:ext cx="8930743" cy="2110380"/>
          </a:xfrm>
        </p:spPr>
        <p:txBody>
          <a:bodyPr anchor="b" anchorCtr="0"/>
          <a:lstStyle>
            <a:lvl1pPr algn="r"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572280" y="4777383"/>
            <a:ext cx="8930743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E20A67-966D-4A5B-973B-670013BBC218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249C0D-BF40-4D05-88B9-0491DE0D54F7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607966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DC2044-9F8D-4387-8673-FF98E919561B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97747B-4128-4FCD-902B-184E33B928DB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772180" y="2658535"/>
            <a:ext cx="4607186" cy="576264"/>
          </a:xfrm>
        </p:spPr>
        <p:txBody>
          <a:bodyPr anchor="b"/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484308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880485" y="2667003"/>
            <a:ext cx="4622538" cy="576264"/>
          </a:xfrm>
        </p:spPr>
        <p:txBody>
          <a:bodyPr anchor="b"/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607966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2E3C0B-2CE8-4F2A-8BD4-546C691E7C96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C0F595-DD00-4121-8A43-85A8C4CFBAE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434B8D-1767-4884-A75E-E0956AB782E2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5374C-1918-4683-867F-BC9344AD33C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F8D0F7-2D2D-4CC0-91BE-EF3B34C5B4C9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5EA1F1-A2AD-4B43-ADA5-60A2B777BEFA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1600200"/>
            <a:ext cx="3549124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262033" y="685800"/>
            <a:ext cx="6240990" cy="5105396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defRPr sz="1600"/>
            </a:lvl3pPr>
            <a:lvl4pPr>
              <a:spcBef>
                <a:spcPts val="300"/>
              </a:spcBef>
              <a:defRPr sz="1400"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4308" y="2971800"/>
            <a:ext cx="3549124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9E0EB-E885-45B8-AF4F-ECDDA8EAB380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ED6D78-1584-4B09-AB0E-CDD87333F677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2727" y="1752603"/>
            <a:ext cx="5426159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594686" y="914400"/>
            <a:ext cx="3280976" cy="4572000"/>
          </a:xfrm>
          <a:ln w="38103">
            <a:solidFill>
              <a:srgbClr val="CDD0D1"/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2727" y="3124203"/>
            <a:ext cx="5426159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1C3FA0-0DDF-4961-94D9-E77D565B61D3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2F4BE3-322D-4BD1-B878-666D47D4908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media/image9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 r:link="rId20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50811" y="0"/>
            <a:ext cx="2436812" cy="6858000"/>
            <a:chOff x="150811" y="0"/>
            <a:chExt cx="2436812" cy="6858000"/>
          </a:xfrm>
        </p:grpSpPr>
        <p:sp>
          <p:nvSpPr>
            <p:cNvPr id="3" name="Freeform 6"/>
            <p:cNvSpPr/>
            <p:nvPr/>
          </p:nvSpPr>
          <p:spPr>
            <a:xfrm>
              <a:off x="457200" y="0"/>
              <a:ext cx="1122361" cy="53292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7"/>
                <a:gd name="f4" fmla="val 3357"/>
                <a:gd name="f5" fmla="val 3330"/>
                <a:gd name="f6" fmla="val 156"/>
                <a:gd name="f7" fmla="val 547"/>
                <a:gd name="f8" fmla="*/ f0 1 707"/>
                <a:gd name="f9" fmla="*/ f1 1 3357"/>
                <a:gd name="f10" fmla="+- f4 0 f2"/>
                <a:gd name="f11" fmla="+- f3 0 f2"/>
                <a:gd name="f12" fmla="*/ f11 1 707"/>
                <a:gd name="f13" fmla="*/ f10 1 3357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07" h="3357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150811" y="0"/>
              <a:ext cx="1117597" cy="5276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4"/>
                <a:gd name="f4" fmla="val 3324"/>
                <a:gd name="f5" fmla="val 545"/>
                <a:gd name="f6" fmla="val 3300"/>
                <a:gd name="f7" fmla="val 157"/>
                <a:gd name="f8" fmla="*/ f0 1 704"/>
                <a:gd name="f9" fmla="*/ f1 1 3324"/>
                <a:gd name="f10" fmla="+- f4 0 f2"/>
                <a:gd name="f11" fmla="+- f3 0 f2"/>
                <a:gd name="f12" fmla="*/ f11 1 704"/>
                <a:gd name="f13" fmla="*/ f10 1 3324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04" h="3324">
                  <a:moveTo>
                    <a:pt x="f3" y="f2"/>
                  </a:moveTo>
                  <a:lnTo>
                    <a:pt x="f5" y="f2"/>
                  </a:lnTo>
                  <a:lnTo>
                    <a:pt x="f2" y="f6"/>
                  </a:lnTo>
                  <a:lnTo>
                    <a:pt x="f7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150811" y="5238753"/>
              <a:ext cx="1228725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74"/>
                <a:gd name="f4" fmla="val 1020"/>
                <a:gd name="f5" fmla="val 740"/>
                <a:gd name="f6" fmla="*/ f0 1 774"/>
                <a:gd name="f7" fmla="*/ f1 1 1020"/>
                <a:gd name="f8" fmla="+- f4 0 f2"/>
                <a:gd name="f9" fmla="+- f3 0 f2"/>
                <a:gd name="f10" fmla="*/ f9 1 774"/>
                <a:gd name="f11" fmla="*/ f8 1 1020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774" h="1020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457200" y="5291139"/>
              <a:ext cx="1495428" cy="15668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42"/>
                <a:gd name="f4" fmla="val 987"/>
                <a:gd name="f5" fmla="val 909"/>
                <a:gd name="f6" fmla="*/ f0 1 942"/>
                <a:gd name="f7" fmla="*/ f1 1 987"/>
                <a:gd name="f8" fmla="+- f4 0 f2"/>
                <a:gd name="f9" fmla="+- f3 0 f2"/>
                <a:gd name="f10" fmla="*/ f9 1 942"/>
                <a:gd name="f11" fmla="*/ f8 1 987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942" h="987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457200" y="5286375"/>
              <a:ext cx="2130423" cy="15716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42"/>
                <a:gd name="f4" fmla="val 990"/>
                <a:gd name="f5" fmla="val 3"/>
                <a:gd name="f6" fmla="val 942"/>
                <a:gd name="f7" fmla="val 156"/>
                <a:gd name="f8" fmla="val 27"/>
                <a:gd name="f9" fmla="*/ f0 1 1342"/>
                <a:gd name="f10" fmla="*/ f1 1 990"/>
                <a:gd name="f11" fmla="+- f4 0 f2"/>
                <a:gd name="f12" fmla="+- f3 0 f2"/>
                <a:gd name="f13" fmla="*/ f12 1 1342"/>
                <a:gd name="f14" fmla="*/ f11 1 99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342" h="990">
                  <a:moveTo>
                    <a:pt x="f2" y="f5"/>
                  </a:move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150811" y="5238753"/>
              <a:ext cx="1695453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68"/>
                <a:gd name="f4" fmla="val 1020"/>
                <a:gd name="f5" fmla="val 184"/>
                <a:gd name="f6" fmla="val 60"/>
                <a:gd name="f7" fmla="val 154"/>
                <a:gd name="f8" fmla="val 27"/>
                <a:gd name="f9" fmla="val 157"/>
                <a:gd name="f10" fmla="val 24"/>
                <a:gd name="f11" fmla="val 774"/>
                <a:gd name="f12" fmla="*/ f0 1 1068"/>
                <a:gd name="f13" fmla="*/ f1 1 1020"/>
                <a:gd name="f14" fmla="+- f4 0 f2"/>
                <a:gd name="f15" fmla="+- f3 0 f2"/>
                <a:gd name="f16" fmla="*/ f15 1 1068"/>
                <a:gd name="f17" fmla="*/ f14 1 1020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068" h="1020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7" y="f10"/>
                  </a:lnTo>
                  <a:lnTo>
                    <a:pt x="f2" y="f2"/>
                  </a:lnTo>
                  <a:lnTo>
                    <a:pt x="f2" y="f2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9" name="Title Placeholder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2"/>
          <p:cNvSpPr txBox="1">
            <a:spLocks noGrp="1"/>
          </p:cNvSpPr>
          <p:nvPr>
            <p:ph type="body" idx="1"/>
          </p:nvPr>
        </p:nvSpPr>
        <p:spPr>
          <a:xfrm>
            <a:off x="1484308" y="2667003"/>
            <a:ext cx="10018715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732654" y="5883277"/>
            <a:ext cx="11430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27967CD3-9ABA-4702-82D4-D5467C11174C}" type="datetime1">
              <a:rPr lang="en-US"/>
              <a:pPr lvl="0"/>
              <a:t>7/11/2016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951860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11A6BFFE-7CD5-4522-A886-95737ECF30C5}" type="slidenum">
              <a:rPr/>
              <a:pPr lvl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/>
  <p:txStyles>
    <p:titleStyle>
      <a:lvl1pPr marL="0" marR="0" lvl="0" indent="0" algn="ctr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0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6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orbel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orbel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1600" b="0" i="0" u="none" strike="noStrike" kern="1200" cap="none" spc="0" baseline="0">
          <a:solidFill>
            <a:srgbClr val="000000"/>
          </a:solidFill>
          <a:uFillTx/>
          <a:latin typeface="Corbel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1400" b="0" i="0" u="none" strike="noStrike" kern="1200" cap="none" spc="0" baseline="0">
          <a:solidFill>
            <a:srgbClr val="000000"/>
          </a:solidFill>
          <a:uFillTx/>
          <a:latin typeface="Corbe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PacMan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/>
              <a:t>das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Spielerlebnis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Philipp </a:t>
            </a:r>
            <a:r>
              <a:rPr lang="en-US" dirty="0" err="1"/>
              <a:t>Riedmann</a:t>
            </a:r>
            <a:r>
              <a:rPr lang="en-US" dirty="0"/>
              <a:t>, Tabea Schmidt, Michael </a:t>
            </a:r>
            <a:r>
              <a:rPr lang="en-US" dirty="0" err="1"/>
              <a:t>Schreier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6146" name="Picture 2" descr="https://pixabay.com/static/uploads/photo/2013/07/12/16/57/pacman-151558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332656"/>
            <a:ext cx="3553367" cy="26003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Neuartiges Spielerlebnis</a:t>
            </a:r>
          </a:p>
          <a:p>
            <a:r>
              <a:rPr lang="de-DE" dirty="0" smtClean="0"/>
              <a:t>Intuitiver Controller</a:t>
            </a:r>
          </a:p>
          <a:p>
            <a:r>
              <a:rPr lang="de-DE" dirty="0" smtClean="0"/>
              <a:t>Verbindet Sport und Spiel</a:t>
            </a:r>
            <a:endParaRPr lang="de-DE" dirty="0"/>
          </a:p>
        </p:txBody>
      </p:sp>
      <p:pic>
        <p:nvPicPr>
          <p:cNvPr id="5130" name="Picture 10" descr="http://hd.wallpaperswide.com/thumbs/have_fun-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944" y="2204864"/>
            <a:ext cx="5786825" cy="3744416"/>
          </a:xfrm>
          <a:prstGeom prst="rect">
            <a:avLst/>
          </a:prstGeom>
          <a:noFill/>
        </p:spPr>
      </p:pic>
      <p:pic>
        <p:nvPicPr>
          <p:cNvPr id="5124" name="Picture 4" descr="https://appzumbi.com/pd/a5/e/sports-run-running-walking-exercise-running-symbol-H2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2708920"/>
            <a:ext cx="1850606" cy="1698501"/>
          </a:xfrm>
          <a:prstGeom prst="rect">
            <a:avLst/>
          </a:prstGeom>
          <a:noFill/>
        </p:spPr>
      </p:pic>
      <p:pic>
        <p:nvPicPr>
          <p:cNvPr id="5128" name="Picture 8" descr="https://i.ytimg.com/vi/xrvkzZnRKVo/maxresdefaul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04312" y="2708920"/>
            <a:ext cx="1667861" cy="173644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Bildplatzhalt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62564" y="1171767"/>
            <a:ext cx="6240459" cy="4133462"/>
          </a:xfrm>
        </p:spPr>
      </p:pic>
      <p:sp>
        <p:nvSpPr>
          <p:cNvPr id="4" name="Textplatzhalter 9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Next level PacMan Experience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  <a:p>
            <a:pPr lvl="0"/>
            <a:r>
              <a:rPr lang="de-DE"/>
              <a:t>Geister sind nun unsichtbar</a:t>
            </a:r>
          </a:p>
          <a:p>
            <a:pPr lvl="0"/>
            <a:r>
              <a:rPr lang="de-DE"/>
              <a:t>Je schneller dein Puls, desto schneller PacMan -&gt; Sei sportlich</a:t>
            </a:r>
          </a:p>
          <a:p>
            <a:pPr lvl="0"/>
            <a:r>
              <a:rPr lang="de-DE"/>
              <a:t>Geister gefährlicher als sonst, mit Q-Learning gesteuert</a:t>
            </a:r>
          </a:p>
          <a:p>
            <a:pPr lvl="0"/>
            <a:r>
              <a:rPr lang="de-DE"/>
              <a:t>Kontrolliere PacMan mit  einem Alltagsgegenstand</a:t>
            </a:r>
          </a:p>
          <a:p>
            <a:pPr marL="0" lvl="0" indent="0">
              <a:buNone/>
            </a:pPr>
            <a:endParaRPr lang="en-US"/>
          </a:p>
          <a:p>
            <a:pPr lvl="0"/>
            <a:endParaRPr lang="en-US"/>
          </a:p>
        </p:txBody>
      </p:sp>
      <p:pic>
        <p:nvPicPr>
          <p:cNvPr id="4" name="Inhaltsplatzhalter 4"/>
          <p:cNvPicPr>
            <a:picLocks noGrp="1" noChangeAspect="1"/>
          </p:cNvPicPr>
          <p:nvPr>
            <p:ph idx="2"/>
          </p:nvPr>
        </p:nvPicPr>
        <p:blipFill>
          <a:blip r:embed="rId2" cstate="print"/>
          <a:stretch>
            <a:fillRect/>
          </a:stretch>
        </p:blipFill>
        <p:spPr>
          <a:xfrm>
            <a:off x="6972299" y="2667003"/>
            <a:ext cx="4165604" cy="312420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9384" y="0"/>
            <a:ext cx="3639577" cy="376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799991" flipH="1">
            <a:off x="1507443" y="3765352"/>
            <a:ext cx="4141518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8424" y="0"/>
            <a:ext cx="4883572" cy="366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45121" y="3662684"/>
            <a:ext cx="4246875" cy="3185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Controller Sketches</a:t>
            </a:r>
          </a:p>
        </p:txBody>
      </p:sp>
      <p:pic>
        <p:nvPicPr>
          <p:cNvPr id="3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4308" y="2946681"/>
            <a:ext cx="4894261" cy="2957270"/>
          </a:xfrm>
        </p:spPr>
      </p:pic>
      <p:pic>
        <p:nvPicPr>
          <p:cNvPr id="4" name="Inhaltsplatzhalter 5"/>
          <p:cNvPicPr>
            <a:picLocks noGrp="1" noChangeAspect="1"/>
          </p:cNvPicPr>
          <p:nvPr>
            <p:ph idx="2"/>
          </p:nvPr>
        </p:nvPicPr>
        <p:blipFill>
          <a:blip r:embed="rId3" cstate="print"/>
          <a:stretch>
            <a:fillRect/>
          </a:stretch>
        </p:blipFill>
        <p:spPr>
          <a:xfrm>
            <a:off x="4695846" y="2184839"/>
            <a:ext cx="7734050" cy="4673160"/>
          </a:xfrm>
        </p:spPr>
      </p:pic>
      <p:pic>
        <p:nvPicPr>
          <p:cNvPr id="5" name="Grafik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5273" y="2438403"/>
            <a:ext cx="5565660" cy="3362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0351" y="2923976"/>
            <a:ext cx="2291084" cy="29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PacMan</a:t>
            </a:r>
            <a:r>
              <a:rPr lang="de-DE" dirty="0" smtClean="0"/>
              <a:t> – Spaß und Sport</a:t>
            </a:r>
          </a:p>
          <a:p>
            <a:r>
              <a:rPr lang="de-DE" dirty="0" smtClean="0"/>
              <a:t>Sensoren</a:t>
            </a:r>
          </a:p>
          <a:p>
            <a:r>
              <a:rPr lang="de-DE" dirty="0" err="1" smtClean="0"/>
              <a:t>Affordanzen</a:t>
            </a:r>
            <a:r>
              <a:rPr lang="de-DE" dirty="0" smtClean="0"/>
              <a:t> und Mapping</a:t>
            </a:r>
          </a:p>
          <a:p>
            <a:r>
              <a:rPr lang="de-DE" dirty="0" err="1" smtClean="0"/>
              <a:t>Physical</a:t>
            </a:r>
            <a:r>
              <a:rPr lang="de-DE" dirty="0" smtClean="0"/>
              <a:t> und </a:t>
            </a:r>
            <a:r>
              <a:rPr lang="de-DE" dirty="0" err="1" smtClean="0"/>
              <a:t>Ubiquitous</a:t>
            </a:r>
            <a:r>
              <a:rPr lang="de-DE" dirty="0" smtClean="0"/>
              <a:t> Computing</a:t>
            </a:r>
          </a:p>
          <a:p>
            <a:r>
              <a:rPr lang="de-DE" dirty="0" smtClean="0"/>
              <a:t>Nutzung von Biosignalen und </a:t>
            </a:r>
            <a:r>
              <a:rPr lang="de-DE" dirty="0" err="1" smtClean="0"/>
              <a:t>Affective</a:t>
            </a:r>
            <a:r>
              <a:rPr lang="de-DE" dirty="0" smtClean="0"/>
              <a:t> </a:t>
            </a:r>
            <a:r>
              <a:rPr lang="de-DE" dirty="0" smtClean="0"/>
              <a:t>Computing</a:t>
            </a:r>
            <a:endParaRPr lang="de-DE" dirty="0" smtClean="0"/>
          </a:p>
          <a:p>
            <a:r>
              <a:rPr lang="de-DE" dirty="0" smtClean="0"/>
              <a:t>Reinforcement Learning</a:t>
            </a:r>
            <a:endParaRPr lang="de-DE" dirty="0"/>
          </a:p>
        </p:txBody>
      </p:sp>
      <p:pic>
        <p:nvPicPr>
          <p:cNvPr id="1026" name="Picture 2" descr="https://www.radbag.de/media/extendware/ewimageopt/media/inline/12/e/pac-man-geist-lampe-e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312" y="2708920"/>
            <a:ext cx="2356917" cy="235691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PacMan</a:t>
            </a:r>
            <a:r>
              <a:rPr lang="de-DE" dirty="0" smtClean="0"/>
              <a:t> – Spaß und Sport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Idee: Erlebe </a:t>
            </a:r>
            <a:r>
              <a:rPr lang="de-DE" dirty="0" err="1" smtClean="0"/>
              <a:t>PacMan</a:t>
            </a:r>
            <a:r>
              <a:rPr lang="de-DE" dirty="0" smtClean="0"/>
              <a:t> neu</a:t>
            </a:r>
          </a:p>
          <a:p>
            <a:r>
              <a:rPr lang="de-DE" dirty="0" smtClean="0"/>
              <a:t>Neu: unsichtbare Geister</a:t>
            </a:r>
          </a:p>
          <a:p>
            <a:r>
              <a:rPr lang="de-DE" dirty="0" smtClean="0"/>
              <a:t>Kuscheltier Mike aus der </a:t>
            </a:r>
            <a:r>
              <a:rPr lang="de-DE" dirty="0" err="1" smtClean="0"/>
              <a:t>MonsterAG</a:t>
            </a:r>
            <a:r>
              <a:rPr lang="de-DE" dirty="0" smtClean="0"/>
              <a:t> als Controller</a:t>
            </a:r>
          </a:p>
          <a:p>
            <a:r>
              <a:rPr lang="de-DE" dirty="0" smtClean="0"/>
              <a:t>Steigerung des Pulses erhöht Geschwindigkeit</a:t>
            </a:r>
          </a:p>
          <a:p>
            <a:pPr>
              <a:buNone/>
            </a:pPr>
            <a:r>
              <a:rPr lang="de-DE" dirty="0"/>
              <a:t> </a:t>
            </a:r>
            <a:r>
              <a:rPr lang="de-DE" dirty="0" smtClean="0"/>
              <a:t>    des </a:t>
            </a:r>
            <a:r>
              <a:rPr lang="de-DE" dirty="0" err="1" smtClean="0"/>
              <a:t>PacMan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5602" name="Picture 2" descr="https://images-na.ssl-images-amazon.com/images/I/61Kx3OsiO1L._SY355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0256" y="2492896"/>
            <a:ext cx="3084629" cy="3093343"/>
          </a:xfrm>
          <a:prstGeom prst="rect">
            <a:avLst/>
          </a:prstGeom>
          <a:noFill/>
        </p:spPr>
      </p:pic>
      <p:pic>
        <p:nvPicPr>
          <p:cNvPr id="25604" name="Picture 4" descr="http://www.medical-tribune.de/uploads/pics/Herz_think_1046637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768" y="4941168"/>
            <a:ext cx="2390800" cy="119540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Gyroskop: Steuerung des Controllers</a:t>
            </a:r>
          </a:p>
          <a:p>
            <a:r>
              <a:rPr lang="de-DE" dirty="0" err="1" smtClean="0"/>
              <a:t>NeoPixel</a:t>
            </a:r>
            <a:r>
              <a:rPr lang="de-DE" dirty="0" smtClean="0"/>
              <a:t>-Ring: Position der Geister</a:t>
            </a:r>
          </a:p>
          <a:p>
            <a:r>
              <a:rPr lang="de-DE" dirty="0" smtClean="0"/>
              <a:t>Vibrations-Sensor: Anzeigen der Nähe der Geister</a:t>
            </a:r>
          </a:p>
          <a:p>
            <a:r>
              <a:rPr lang="de-DE" dirty="0" smtClean="0"/>
              <a:t>Puls-Sensor: Steuern der Geschwindigkeit des </a:t>
            </a:r>
            <a:r>
              <a:rPr lang="de-DE" dirty="0" err="1" smtClean="0"/>
              <a:t>PacMan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26626" name="Picture 2" descr="C:\Users\Bambi\Documents\Uni Master\2. Semester\HCI\HCIMonster\Projekt\Bilder\2016-07-04 10.49.43.jpg"/>
          <p:cNvPicPr>
            <a:picLocks noChangeAspect="1" noChangeArrowheads="1"/>
          </p:cNvPicPr>
          <p:nvPr/>
        </p:nvPicPr>
        <p:blipFill>
          <a:blip r:embed="rId2" cstate="print"/>
          <a:srcRect l="23482" t="18976" r="6071" b="12712"/>
          <a:stretch>
            <a:fillRect/>
          </a:stretch>
        </p:blipFill>
        <p:spPr bwMode="auto">
          <a:xfrm>
            <a:off x="1991544" y="1268760"/>
            <a:ext cx="2376264" cy="1296144"/>
          </a:xfrm>
          <a:prstGeom prst="rect">
            <a:avLst/>
          </a:prstGeom>
          <a:noFill/>
        </p:spPr>
      </p:pic>
      <p:pic>
        <p:nvPicPr>
          <p:cNvPr id="26627" name="Picture 3" descr="C:\Users\Bambi\Desktop\DSC_0308.JPG"/>
          <p:cNvPicPr>
            <a:picLocks noChangeAspect="1" noChangeArrowheads="1"/>
          </p:cNvPicPr>
          <p:nvPr/>
        </p:nvPicPr>
        <p:blipFill>
          <a:blip r:embed="rId3" cstate="print"/>
          <a:srcRect l="14765" r="8454"/>
          <a:stretch>
            <a:fillRect/>
          </a:stretch>
        </p:blipFill>
        <p:spPr bwMode="auto">
          <a:xfrm rot="5400000">
            <a:off x="8149952" y="2383160"/>
            <a:ext cx="1872208" cy="1371600"/>
          </a:xfrm>
          <a:prstGeom prst="rect">
            <a:avLst/>
          </a:prstGeom>
          <a:noFill/>
        </p:spPr>
      </p:pic>
      <p:pic>
        <p:nvPicPr>
          <p:cNvPr id="26629" name="Picture 5" descr="http://shop.boxtec.ch/images/47100-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92344" y="4653136"/>
            <a:ext cx="1466528" cy="146652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Affordanzen</a:t>
            </a:r>
            <a:r>
              <a:rPr lang="de-DE" dirty="0" smtClean="0"/>
              <a:t> und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Affordanz</a:t>
            </a:r>
            <a:r>
              <a:rPr lang="de-DE" dirty="0" smtClean="0"/>
              <a:t>: intuitive Bedienung</a:t>
            </a:r>
          </a:p>
          <a:p>
            <a:r>
              <a:rPr lang="de-DE" dirty="0" smtClean="0"/>
              <a:t>Mapping: </a:t>
            </a:r>
          </a:p>
          <a:p>
            <a:pPr lvl="1"/>
            <a:r>
              <a:rPr lang="de-DE" dirty="0" smtClean="0"/>
              <a:t>Geister sind unsichtbar</a:t>
            </a:r>
          </a:p>
          <a:p>
            <a:pPr lvl="1"/>
            <a:r>
              <a:rPr lang="de-DE" dirty="0" err="1" smtClean="0"/>
              <a:t>NeoPixel</a:t>
            </a:r>
            <a:r>
              <a:rPr lang="de-DE" dirty="0" smtClean="0"/>
              <a:t>-Ring auf </a:t>
            </a:r>
            <a:r>
              <a:rPr lang="de-DE" dirty="0"/>
              <a:t>dem </a:t>
            </a:r>
            <a:r>
              <a:rPr lang="de-DE" dirty="0" smtClean="0"/>
              <a:t>Auge des Controllers platziert</a:t>
            </a:r>
          </a:p>
          <a:p>
            <a:pPr lvl="1"/>
            <a:r>
              <a:rPr lang="de-DE" dirty="0" smtClean="0"/>
              <a:t>Runder </a:t>
            </a:r>
            <a:r>
              <a:rPr lang="de-DE" dirty="0"/>
              <a:t>Controller wie </a:t>
            </a:r>
            <a:r>
              <a:rPr lang="de-DE" dirty="0" err="1"/>
              <a:t>PacMan</a:t>
            </a:r>
            <a:endParaRPr lang="de-DE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r="5935"/>
          <a:stretch>
            <a:fillRect/>
          </a:stretch>
        </p:blipFill>
        <p:spPr bwMode="auto">
          <a:xfrm>
            <a:off x="8544272" y="2564904"/>
            <a:ext cx="2952328" cy="354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Physical</a:t>
            </a:r>
            <a:r>
              <a:rPr lang="de-DE" dirty="0" smtClean="0"/>
              <a:t> und </a:t>
            </a:r>
            <a:r>
              <a:rPr lang="de-DE" dirty="0" err="1" smtClean="0"/>
              <a:t>Ubiquitous</a:t>
            </a:r>
            <a:r>
              <a:rPr lang="de-DE" dirty="0" smtClean="0"/>
              <a:t> Computing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Physical</a:t>
            </a:r>
            <a:r>
              <a:rPr lang="de-DE" dirty="0" smtClean="0"/>
              <a:t> Computing: Kuscheltier als </a:t>
            </a:r>
            <a:r>
              <a:rPr lang="de-DE" dirty="0"/>
              <a:t>Controller und Interface </a:t>
            </a:r>
            <a:r>
              <a:rPr lang="de-DE" dirty="0" smtClean="0"/>
              <a:t>verwendet</a:t>
            </a:r>
          </a:p>
          <a:p>
            <a:r>
              <a:rPr lang="de-DE" dirty="0" err="1" smtClean="0"/>
              <a:t>Ubiquitous</a:t>
            </a:r>
            <a:r>
              <a:rPr lang="de-DE" dirty="0" smtClean="0"/>
              <a:t> Computing: Kuscheltier </a:t>
            </a:r>
            <a:r>
              <a:rPr lang="de-DE" dirty="0"/>
              <a:t>mit Sensoren als </a:t>
            </a:r>
            <a:r>
              <a:rPr lang="de-DE" dirty="0" smtClean="0"/>
              <a:t>Interaktions-Gegenstand</a:t>
            </a:r>
          </a:p>
          <a:p>
            <a:r>
              <a:rPr lang="de-DE" dirty="0" err="1" smtClean="0"/>
              <a:t>Embodied</a:t>
            </a:r>
            <a:r>
              <a:rPr lang="de-DE" dirty="0" smtClean="0"/>
              <a:t> Interaction: Interaktion mit alltäglichem Gegenstand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Nutzung von Biosignalen und </a:t>
            </a:r>
            <a:r>
              <a:rPr lang="de-DE" dirty="0" err="1" smtClean="0"/>
              <a:t>Affective</a:t>
            </a:r>
            <a:r>
              <a:rPr lang="de-DE" dirty="0" smtClean="0"/>
              <a:t> </a:t>
            </a:r>
            <a:r>
              <a:rPr lang="de-DE" dirty="0" smtClean="0"/>
              <a:t>Computing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Biosignale: </a:t>
            </a:r>
            <a:r>
              <a:rPr lang="de-DE" dirty="0"/>
              <a:t>Verwendung eines </a:t>
            </a:r>
            <a:r>
              <a:rPr lang="de-DE" dirty="0" smtClean="0"/>
              <a:t>Puls-Sensors </a:t>
            </a:r>
            <a:r>
              <a:rPr lang="de-DE" dirty="0"/>
              <a:t>zur Steuerung der Geschwindigkeit des </a:t>
            </a:r>
            <a:r>
              <a:rPr lang="de-DE" dirty="0" err="1" smtClean="0"/>
              <a:t>PacMan</a:t>
            </a:r>
            <a:endParaRPr lang="de-DE" dirty="0" smtClean="0"/>
          </a:p>
          <a:p>
            <a:r>
              <a:rPr lang="de-DE" dirty="0" err="1" smtClean="0"/>
              <a:t>Affective</a:t>
            </a:r>
            <a:r>
              <a:rPr lang="de-DE" dirty="0" smtClean="0"/>
              <a:t> Computing: Panik </a:t>
            </a:r>
            <a:r>
              <a:rPr lang="de-DE" dirty="0"/>
              <a:t>wenn Geist plötzlich in der Nähe </a:t>
            </a:r>
            <a:r>
              <a:rPr lang="de-DE" dirty="0" smtClean="0"/>
              <a:t>ist -&gt; Reaktion mit Puls-Sensor möglich</a:t>
            </a:r>
            <a:endParaRPr lang="de-DE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Reinforcement Learning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Q-Learning Algorithmus zum Steuern des Geistes „</a:t>
            </a:r>
            <a:r>
              <a:rPr lang="de-DE" dirty="0" err="1"/>
              <a:t>Inky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Zustände: </a:t>
            </a:r>
            <a:r>
              <a:rPr lang="de-DE" dirty="0" err="1" smtClean="0"/>
              <a:t>TurnLeft</a:t>
            </a:r>
            <a:r>
              <a:rPr lang="de-DE" dirty="0" smtClean="0"/>
              <a:t>, </a:t>
            </a:r>
            <a:r>
              <a:rPr lang="de-DE" dirty="0" err="1" smtClean="0"/>
              <a:t>TurnRight</a:t>
            </a:r>
            <a:r>
              <a:rPr lang="de-DE" dirty="0" smtClean="0"/>
              <a:t>, </a:t>
            </a:r>
            <a:r>
              <a:rPr lang="de-DE" dirty="0" err="1" smtClean="0"/>
              <a:t>PacManEaten</a:t>
            </a:r>
            <a:endParaRPr lang="de-DE" dirty="0" smtClean="0"/>
          </a:p>
          <a:p>
            <a:pPr lvl="1"/>
            <a:r>
              <a:rPr lang="de-DE" dirty="0" err="1" smtClean="0"/>
              <a:t>Reward</a:t>
            </a:r>
            <a:r>
              <a:rPr lang="de-DE" dirty="0" smtClean="0"/>
              <a:t>: </a:t>
            </a:r>
            <a:r>
              <a:rPr lang="de-DE" dirty="0" err="1" smtClean="0"/>
              <a:t>PacMan</a:t>
            </a:r>
            <a:r>
              <a:rPr lang="de-DE" dirty="0" smtClean="0"/>
              <a:t> gefressen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30722" name="Picture 2" descr="http://wallpapercave.com/wp/l8gP5DT.png"/>
          <p:cNvPicPr>
            <a:picLocks noChangeAspect="1" noChangeArrowheads="1"/>
          </p:cNvPicPr>
          <p:nvPr/>
        </p:nvPicPr>
        <p:blipFill>
          <a:blip r:embed="rId2" cstate="print"/>
          <a:srcRect t="33440" b="36703"/>
          <a:stretch>
            <a:fillRect/>
          </a:stretch>
        </p:blipFill>
        <p:spPr bwMode="auto">
          <a:xfrm>
            <a:off x="2639616" y="4581128"/>
            <a:ext cx="8915425" cy="149777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Parallax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TM03457496%5b%5bfn=Parallax%5d%5d</Template>
  <TotalTime>0</TotalTime>
  <Words>236</Words>
  <Application>Microsoft Office PowerPoint</Application>
  <PresentationFormat>Benutzerdefiniert</PresentationFormat>
  <Paragraphs>52</Paragraphs>
  <Slides>14</Slides>
  <Notes>0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Parallax</vt:lpstr>
      <vt:lpstr>PacMan –  das neue Spielerlebnis </vt:lpstr>
      <vt:lpstr>Gliederung</vt:lpstr>
      <vt:lpstr>PacMan – Spaß und Sport</vt:lpstr>
      <vt:lpstr>Folie 4</vt:lpstr>
      <vt:lpstr>Sensoren</vt:lpstr>
      <vt:lpstr>Affordanzen und Mapping</vt:lpstr>
      <vt:lpstr>Physical und Ubiquitous Computing</vt:lpstr>
      <vt:lpstr>Nutzung von Biosignalen und Affective Computing</vt:lpstr>
      <vt:lpstr>Reinforcement Learning</vt:lpstr>
      <vt:lpstr>Summary</vt:lpstr>
      <vt:lpstr>Folie 11</vt:lpstr>
      <vt:lpstr>Next level PacMan Experience</vt:lpstr>
      <vt:lpstr>Folie 13</vt:lpstr>
      <vt:lpstr>Controller Sketches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Schreier</dc:creator>
  <cp:lastModifiedBy>Bambi</cp:lastModifiedBy>
  <cp:revision>16</cp:revision>
  <dcterms:created xsi:type="dcterms:W3CDTF">2016-06-20T11:41:41Z</dcterms:created>
  <dcterms:modified xsi:type="dcterms:W3CDTF">2016-07-11T11:43:39Z</dcterms:modified>
</cp:coreProperties>
</file>