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5" r:id="rId3"/>
    <p:sldId id="258" r:id="rId4"/>
    <p:sldId id="262" r:id="rId5"/>
    <p:sldId id="261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0939"/>
    <a:srgbClr val="560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VICE%20NEXT\Downloads\Copy%20of%20all-ques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VICE%20NEXT\Downloads\Copy%20of%20all-ques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all-questions.xlsx]Sheet10!PivotTable17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Yearwise Sales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Sheet10!$B$1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numFmt formatCode="#,##0,\ 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Sheet10!$A$2:$A$7</c:f>
              <c:strCache>
                <c:ptCount val="5"/>
                <c:pt idx="0">
                  <c:v>2013</c:v>
                </c:pt>
                <c:pt idx="1">
                  <c:v>2011</c:v>
                </c:pt>
                <c:pt idx="2">
                  <c:v>2012</c:v>
                </c:pt>
                <c:pt idx="3">
                  <c:v>2014</c:v>
                </c:pt>
                <c:pt idx="4">
                  <c:v>2010</c:v>
                </c:pt>
              </c:strCache>
            </c:strRef>
          </c:cat>
          <c:val>
            <c:numRef>
              <c:f>Sheet10!$B$2:$B$7</c:f>
              <c:numCache>
                <c:formatCode>General</c:formatCode>
                <c:ptCount val="5"/>
                <c:pt idx="0">
                  <c:v>16351550.340007223</c:v>
                </c:pt>
                <c:pt idx="1">
                  <c:v>7075525.9290997833</c:v>
                </c:pt>
                <c:pt idx="2">
                  <c:v>5842485.1951999962</c:v>
                </c:pt>
                <c:pt idx="3">
                  <c:v>45694.720000000139</c:v>
                </c:pt>
                <c:pt idx="4">
                  <c:v>43421.03639999999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E-466A-AFD1-7AB9E935612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79734416"/>
        <c:axId val="779731536"/>
      </c:barChart>
      <c:catAx>
        <c:axId val="779734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731536"/>
        <c:crosses val="autoZero"/>
        <c:auto val="1"/>
        <c:lblAlgn val="ctr"/>
        <c:lblOffset val="100"/>
        <c:noMultiLvlLbl val="0"/>
      </c:catAx>
      <c:valAx>
        <c:axId val="779731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73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all-questions.xlsx]Sheet13!PivotTable1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Monthwise sales 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lumMod val="75000"/>
              </a:schemeClr>
            </a:solidFill>
            <a:ln w="9525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lumMod val="75000"/>
              </a:schemeClr>
            </a:solidFill>
            <a:ln w="9525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lumMod val="75000"/>
              </a:schemeClr>
            </a:solidFill>
            <a:ln w="9525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lumMod val="75000"/>
              </a:schemeClr>
            </a:solidFill>
            <a:ln w="9525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2">
                <a:lumMod val="75000"/>
              </a:schemeClr>
            </a:solidFill>
            <a:ln w="9525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,\ 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Sheet13!$F$8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numFmt formatCode="#,##0,\ 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Sheet13!$E$9:$E$21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Sheet13!$F$9:$F$21</c:f>
              <c:numCache>
                <c:formatCode>General</c:formatCode>
                <c:ptCount val="12"/>
                <c:pt idx="0">
                  <c:v>1868572.6708999772</c:v>
                </c:pt>
                <c:pt idx="1">
                  <c:v>1744677.8305999809</c:v>
                </c:pt>
                <c:pt idx="2">
                  <c:v>1908589.0547999803</c:v>
                </c:pt>
                <c:pt idx="3">
                  <c:v>1948432.2302999774</c:v>
                </c:pt>
                <c:pt idx="4">
                  <c:v>2205152.2964999927</c:v>
                </c:pt>
                <c:pt idx="5">
                  <c:v>2936177.7442000397</c:v>
                </c:pt>
                <c:pt idx="6">
                  <c:v>2412980.5948999915</c:v>
                </c:pt>
                <c:pt idx="7">
                  <c:v>2689540.8765000077</c:v>
                </c:pt>
                <c:pt idx="8">
                  <c:v>2536756.6378000127</c:v>
                </c:pt>
                <c:pt idx="9">
                  <c:v>2916660.8978000483</c:v>
                </c:pt>
                <c:pt idx="10">
                  <c:v>2979421.3902000617</c:v>
                </c:pt>
                <c:pt idx="11">
                  <c:v>3211714.9962002439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76-4BD4-B900-7EB7F9AF28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56060223"/>
        <c:axId val="2111503759"/>
      </c:lineChart>
      <c:catAx>
        <c:axId val="1856060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503759"/>
        <c:crosses val="autoZero"/>
        <c:auto val="1"/>
        <c:lblAlgn val="ctr"/>
        <c:lblOffset val="100"/>
        <c:noMultiLvlLbl val="0"/>
      </c:catAx>
      <c:valAx>
        <c:axId val="211150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06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7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24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3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76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8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95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3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1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7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3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2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3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9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9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785E3F-9F15-417B-A16C-2C6B7A1F989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C4CD67-4A68-4528-86E2-825CC1DB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02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is may contain: an image of a laptop with graphs coming out of the screen on a dark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642" y="17094"/>
            <a:ext cx="5221357" cy="684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0353" y="2350569"/>
            <a:ext cx="249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339" y="2350569"/>
            <a:ext cx="579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lgerian" panose="04020705040A02060702" pitchFamily="82" charset="0"/>
              </a:rPr>
              <a:t>Adventure Works – Sales Analytics Project</a:t>
            </a:r>
            <a:endParaRPr lang="en-IN" sz="4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863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304" y="321769"/>
            <a:ext cx="8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Project Summary: Driving </a:t>
            </a:r>
            <a:r>
              <a:rPr lang="en-US" sz="2400" dirty="0" smtClean="0">
                <a:solidFill>
                  <a:srgbClr val="FFC000"/>
                </a:solidFill>
                <a:latin typeface="Algerian" panose="04020705040A02060702" pitchFamily="82" charset="0"/>
              </a:rPr>
              <a:t>Data by using below software </a:t>
            </a:r>
            <a:endParaRPr lang="en-IN" sz="24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681" y="1583610"/>
            <a:ext cx="10217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SQL:</a:t>
            </a:r>
            <a:r>
              <a:rPr lang="en-IN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For extracting, cleaning, and transforming data from relational databases</a:t>
            </a:r>
            <a:r>
              <a:rPr lang="en-IN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endParaRPr lang="en-IN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Excel:</a:t>
            </a:r>
            <a:r>
              <a:rPr lang="en-IN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For data </a:t>
            </a:r>
            <a:r>
              <a:rPr lang="en-IN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modelling, </a:t>
            </a:r>
            <a:r>
              <a:rPr lang="en-IN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advanced calculations, and ad-hoc analysis using PivotTables and formulas</a:t>
            </a:r>
            <a:r>
              <a:rPr lang="en-IN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endParaRPr lang="en-IN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Tableau:</a:t>
            </a:r>
            <a:r>
              <a:rPr lang="en-IN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For interactive dashboards and storytelling with data to uncover trends and outliers</a:t>
            </a:r>
            <a:r>
              <a:rPr lang="en-IN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endParaRPr lang="en-IN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Power BI:</a:t>
            </a:r>
            <a:r>
              <a:rPr lang="en-IN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For building real-time dashboards, business metrics tracking, and sharing insights across teams.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722"/>
            <a:ext cx="12192000" cy="2458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64" y="321769"/>
            <a:ext cx="1336813" cy="15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224" y="103978"/>
            <a:ext cx="977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Year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and 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Month-Wise </a:t>
            </a: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965200" dist="38100" dir="5400000" sx="44000" sy="44000" algn="t" rotWithShape="0">
                    <a:prstClr val="black">
                      <a:alpha val="7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Sales Performance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965200" dist="38100" dir="5400000" sx="44000" sy="44000" algn="t" rotWithShape="0">
                  <a:prstClr val="black">
                    <a:alpha val="70000"/>
                  </a:prstClr>
                </a:outerShdw>
                <a:reflection blurRad="114300" endPos="10000" dist="127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474325-C1D9-4C39-95F6-E332779F1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776074"/>
              </p:ext>
            </p:extLst>
          </p:nvPr>
        </p:nvGraphicFramePr>
        <p:xfrm>
          <a:off x="151457" y="942910"/>
          <a:ext cx="4553063" cy="235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1458" y="3769489"/>
            <a:ext cx="45530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Year Wise Sales performance 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This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chart shows total sales generated in each year from 2010 to 2013. </a:t>
            </a:r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Sales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growth increased  with a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negligible amount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from 2010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to over 16 million in 2013. The jump from 2012 to 2013 alone was 84% growth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385295B-C7B4-4519-B1A0-437B6AB54E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470802"/>
              </p:ext>
            </p:extLst>
          </p:nvPr>
        </p:nvGraphicFramePr>
        <p:xfrm>
          <a:off x="5132747" y="811864"/>
          <a:ext cx="6618148" cy="272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26155" y="3831323"/>
            <a:ext cx="6175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Month </a:t>
            </a:r>
            <a:r>
              <a:rPr lang="en-US" sz="16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Wise Sales performance 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Monthly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sales show a gradual upward slope with fluctuations.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Sales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dip slightly mid-year (July) but quickly recover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Seasonality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Insight:</a:t>
            </a: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 clear spike in Q4, particularly in December, suggesting a holiday or seasonal sales effect.</a:t>
            </a: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223" y="103978"/>
            <a:ext cx="11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Total Sales by Model Name and Product Name 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965200" dist="38100" dir="5400000" sx="44000" sy="44000" algn="t" rotWithShape="0">
                  <a:prstClr val="black">
                    <a:alpha val="70000"/>
                  </a:prstClr>
                </a:outerShdw>
                <a:reflection blurRad="114300" endPos="10000" dist="127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6" y="862944"/>
            <a:ext cx="5006732" cy="261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150" y="3571574"/>
            <a:ext cx="5334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Total Sales by </a:t>
            </a:r>
            <a:r>
              <a:rPr lang="en-US" sz="1600" dirty="0" err="1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Productline</a:t>
            </a:r>
            <a:endParaRPr lang="en-US" sz="1600" dirty="0" smtClean="0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endParaRPr lang="en-IN" sz="1600" dirty="0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Above chart is Horizontal Bars: Represent the total profit for each product line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pPr lvl="0"/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Product Line R represent the highest profit, Product Line M and T represent slightly shorter than R and Product Line S represent the smallest profit contributor</a:t>
            </a: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As shown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in the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chart the Product Line S contributes the least and may require further analysis (e.g., low sales, high costs, or poor market fit).</a:t>
            </a: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percentage and value labelling for T and S are useful for quick, data-driven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insights.</a:t>
            </a: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7639" y="3690843"/>
            <a:ext cx="62443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Total Sales by Product </a:t>
            </a:r>
            <a:r>
              <a:rPr lang="en-US" sz="1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Name</a:t>
            </a:r>
          </a:p>
          <a:p>
            <a:pPr lvl="0"/>
            <a:endParaRPr lang="en-IN" sz="1600" dirty="0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lvl="0"/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Reinforces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previous chart – product variant performance is highly skewed.</a:t>
            </a:r>
          </a:p>
          <a:p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Top Products:</a:t>
            </a: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Mountain-200 Black, 46 — </a:t>
            </a:r>
            <a:r>
              <a:rPr lang="en-IN" sz="1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137K</a:t>
            </a: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Mountain-200 Silver, 42 — </a:t>
            </a:r>
            <a:r>
              <a:rPr lang="en-IN" sz="1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136K</a:t>
            </a: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lvl="0"/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Mountain-200 Silver, 38 — </a:t>
            </a:r>
            <a:r>
              <a:rPr lang="en-IN" sz="1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132K</a:t>
            </a: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Ratio of total sales by Product :-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Above three products make up about </a:t>
            </a:r>
            <a:r>
              <a:rPr lang="en-US" sz="1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21%</a:t>
            </a:r>
            <a:r>
              <a:rPr lang="en-US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of all 60K orders.</a:t>
            </a:r>
          </a:p>
          <a:p>
            <a:pPr lvl="0"/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3" y="1080380"/>
            <a:ext cx="4933501" cy="22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224" y="103978"/>
            <a:ext cx="977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Quarterly wise sales with Top 5 customers Performance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965200" dist="38100" dir="5400000" sx="44000" sy="44000" algn="t" rotWithShape="0">
                  <a:prstClr val="black">
                    <a:alpha val="70000"/>
                  </a:prstClr>
                </a:outerShdw>
                <a:reflection blurRad="114300" endPos="10000" dist="12700" dir="5400000" sy="-100000" algn="bl" rotWithShape="0"/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5" y="798897"/>
            <a:ext cx="4862662" cy="2487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35" y="798897"/>
            <a:ext cx="4452527" cy="2487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224" y="3718679"/>
            <a:ext cx="5453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Quarter wise </a:t>
            </a:r>
            <a:r>
              <a:rPr lang="en-US" sz="1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sales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This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is a stacked vertical bar chart, with each bar representing annual total sales (100%) broken down by quarter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Each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colour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within a bar represents the contribution of that quarter (Q1 to Q4) to the total sales in that year.</a:t>
            </a:r>
          </a:p>
          <a:p>
            <a:endParaRPr 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sales distribution is fairly balanced in years like 2012 and 2011 but more skewed in 2013 and 2014.</a:t>
            </a: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7792" y="3718679"/>
            <a:ext cx="5666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Top 5 customers by Sales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Donut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Chart: This is a circular chart with a hole in the middle, used to show proportions of categories (in this case, customers).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names of the top 5 customers are placed around the chart, corresponding to the coloured segments.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size of each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coloured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segment represents the relative amount of sales attributed to that customer. Larger segments mean higher sales contribution. From a design standpoint, this chart provides a quick and visual way to identify who the top-performing customers are in terms of sales.</a:t>
            </a:r>
          </a:p>
        </p:txBody>
      </p:sp>
    </p:spTree>
    <p:extLst>
      <p:ext uri="{BB962C8B-B14F-4D97-AF65-F5344CB8AC3E}">
        <p14:creationId xmlns:p14="http://schemas.microsoft.com/office/powerpoint/2010/main" val="40572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123503"/>
            <a:ext cx="858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SQL QUERIES OVERVIEW and there uses </a:t>
            </a:r>
            <a:endParaRPr lang="en-IN" sz="24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114300" endPos="10000" dist="12700" dir="5400000" sy="-100000" algn="bl" rotWithShape="0"/>
              </a:effectLst>
              <a:latin typeface="Algerian" panose="04020705040A02060702" pitchFamily="82" charset="0"/>
              <a:ea typeface="Brygada 1918 Bold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" y="4010556"/>
            <a:ext cx="5711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Align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reports with a company's fiscal year (e.g., Q1 may start in July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Analyse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sales by day of week (e.g., Monday trends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Group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into time periods for comparisons (monthly, quarterly).</a:t>
            </a:r>
          </a:p>
          <a:p>
            <a:endParaRPr lang="en-IN" sz="1600" dirty="0">
              <a:solidFill>
                <a:schemeClr val="bg1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30" y="954892"/>
            <a:ext cx="5198993" cy="26120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3214" y="4010556"/>
            <a:ext cx="48635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Track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revenue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performance.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Create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sales reports with accurate post-discount 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values.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Analyse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profitability when paired with cost data (</a:t>
            </a:r>
            <a:r>
              <a:rPr lang="en-IN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ProductStandardCost</a:t>
            </a: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).</a:t>
            </a:r>
          </a:p>
          <a:p>
            <a:endParaRPr lang="en-IN" sz="1600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Compare </a:t>
            </a:r>
            <a:r>
              <a:rPr lang="en-IN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gross vs net sales.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9" y="984102"/>
            <a:ext cx="4860682" cy="25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009" y="80550"/>
            <a:ext cx="5764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114300" endPos="10000" dist="12700" dir="5400000" sy="-100000" algn="bl" rotWithShape="0"/>
                </a:effectLst>
                <a:latin typeface="Algerian" panose="04020705040A02060702" pitchFamily="82" charset="0"/>
                <a:ea typeface="Brygada 1918 Bold" pitchFamily="34" charset="-122"/>
                <a:cs typeface="Arial" panose="020B0604020202020204" pitchFamily="34" charset="0"/>
              </a:rPr>
              <a:t>DASHBOARD</a:t>
            </a:r>
            <a:endParaRPr lang="en-IN" sz="40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114300" endPos="10000" dist="12700" dir="5400000" sy="-100000" algn="bl" rotWithShape="0"/>
              </a:effectLst>
              <a:latin typeface="Algerian" panose="04020705040A02060702" pitchFamily="82" charset="0"/>
              <a:ea typeface="Brygada 1918 Bold" pitchFamily="34" charset="-122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64974" y="952528"/>
            <a:ext cx="1736035" cy="5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82304" y="989558"/>
            <a:ext cx="152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EXCEL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40815" y="906691"/>
            <a:ext cx="1780480" cy="57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158255" y="98141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TABLEAU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11287" y="916622"/>
            <a:ext cx="1817790" cy="599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lgerian" panose="04020705040A02060702" pitchFamily="82" charset="0"/>
              </a:rPr>
              <a:t>PowerBI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" y="1859208"/>
            <a:ext cx="3827838" cy="3258009"/>
          </a:xfrm>
          <a:prstGeom prst="rect">
            <a:avLst/>
          </a:prstGeom>
          <a:effectLst>
            <a:reflection blurRad="6350" stA="13000" endPos="22000" dir="5400000" sy="-100000" algn="bl" rotWithShape="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313" y="1859207"/>
            <a:ext cx="3854086" cy="3258009"/>
          </a:xfrm>
          <a:prstGeom prst="rect">
            <a:avLst/>
          </a:prstGeom>
          <a:effectLst>
            <a:reflection blurRad="6350" stA="14000" endPos="2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835" y="1859207"/>
            <a:ext cx="3869635" cy="3258009"/>
          </a:xfrm>
          <a:prstGeom prst="rect">
            <a:avLst/>
          </a:prstGeom>
          <a:effectLst>
            <a:reflection blurRad="6350" stA="14000" endPos="2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84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0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0" y="609600"/>
            <a:ext cx="8909130" cy="57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403</TotalTime>
  <Words>599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Agency FB</vt:lpstr>
      <vt:lpstr>Algerian</vt:lpstr>
      <vt:lpstr>Arial</vt:lpstr>
      <vt:lpstr>Bahnschrift Light Condensed</vt:lpstr>
      <vt:lpstr>Brygada 1918 Bold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SERVICE NEXT</dc:creator>
  <cp:lastModifiedBy>SERVICE NEXT</cp:lastModifiedBy>
  <cp:revision>80</cp:revision>
  <dcterms:created xsi:type="dcterms:W3CDTF">2025-06-26T14:22:48Z</dcterms:created>
  <dcterms:modified xsi:type="dcterms:W3CDTF">2025-08-06T10:59:55Z</dcterms:modified>
</cp:coreProperties>
</file>