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uni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a3da8c66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a3da8c66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9b7ca8b7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9b7ca8b7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9b7ca8b7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9b7ca8b7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b7ca8b7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b7ca8b7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a3da8c7d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a3da8c7d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9b7ca8b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9b7ca8b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a3da8c7d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a3da8c7d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a3da8c7d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a3da8c7d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a3da8c7d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a3da8c7d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a3da8c7d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a3da8c7d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3977320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3977320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3977320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a3977320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a3977320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a3977320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a3977320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a3977320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a3da8c7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a3da8c7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a3977320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a3977320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a3da8c66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a3da8c66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a3977320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a3977320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16150" y="1168450"/>
            <a:ext cx="78264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CMPE 281 Team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Starbucks Online Ordering Service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93250" y="26165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Name: SKY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Yinghua Qin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Sweety Sojrani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Lakshmi Maduri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Kody Han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Vera Wang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75" y="204525"/>
            <a:ext cx="8726526" cy="471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 - Login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19150" y="1623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Sign Up</a:t>
            </a:r>
            <a:r>
              <a:rPr lang="en"/>
              <a:t> API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032F62"/>
                </a:solidFill>
                <a:highlight>
                  <a:schemeClr val="dk1"/>
                </a:highlight>
              </a:rPr>
              <a:t>POST "/signup"</a:t>
            </a:r>
            <a:endParaRPr sz="12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Login API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POST </a:t>
            </a:r>
            <a:r>
              <a:rPr lang="en" sz="1200">
                <a:solidFill>
                  <a:srgbClr val="032F62"/>
                </a:solidFill>
                <a:highlight>
                  <a:schemeClr val="dk1"/>
                </a:highlight>
              </a:rPr>
              <a:t>"</a:t>
            </a:r>
            <a:r>
              <a:rPr lang="en" sz="1200"/>
              <a:t>/login/</a:t>
            </a:r>
            <a:r>
              <a:rPr lang="en" sz="1200">
                <a:solidFill>
                  <a:srgbClr val="032F62"/>
                </a:solidFill>
                <a:highlight>
                  <a:schemeClr val="dk1"/>
                </a:highlight>
              </a:rPr>
              <a:t>"</a:t>
            </a:r>
            <a:endParaRPr sz="12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 Off API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GET </a:t>
            </a:r>
            <a:r>
              <a:rPr lang="en" sz="1200">
                <a:solidFill>
                  <a:srgbClr val="032F62"/>
                </a:solidFill>
                <a:highlight>
                  <a:schemeClr val="dk1"/>
                </a:highlight>
              </a:rPr>
              <a:t>"</a:t>
            </a:r>
            <a:r>
              <a:rPr lang="en" sz="1200"/>
              <a:t>/off</a:t>
            </a:r>
            <a:r>
              <a:rPr lang="en" sz="1200">
                <a:solidFill>
                  <a:srgbClr val="032F62"/>
                </a:solidFill>
                <a:highlight>
                  <a:schemeClr val="dk1"/>
                </a:highlight>
              </a:rPr>
              <a:t>"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2F62"/>
              </a:buClr>
              <a:buSzPts val="1200"/>
              <a:buChar char="-"/>
            </a:pPr>
            <a:r>
              <a:rPr lang="en" sz="1200">
                <a:solidFill>
                  <a:srgbClr val="032F62"/>
                </a:solidFill>
                <a:highlight>
                  <a:schemeClr val="dk1"/>
                </a:highlight>
              </a:rPr>
              <a:t>Data Sharding</a:t>
            </a:r>
            <a:endParaRPr sz="1200">
              <a:solidFill>
                <a:srgbClr val="032F62"/>
              </a:solidFill>
              <a:highlight>
                <a:schemeClr val="dk1"/>
              </a:highlight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2F62"/>
              </a:buClr>
              <a:buSzPts val="1200"/>
              <a:buChar char="-"/>
            </a:pPr>
            <a:r>
              <a:rPr lang="en" sz="1200">
                <a:solidFill>
                  <a:srgbClr val="032F62"/>
                </a:solidFill>
                <a:highlight>
                  <a:schemeClr val="dk1"/>
                </a:highlight>
              </a:rPr>
              <a:t>Key: last name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327850" y="494375"/>
            <a:ext cx="2677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 Login Architecture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050" y="185450"/>
            <a:ext cx="5860026" cy="47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 - Products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GOAPI  for Products: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GET  /products  -&gt; get all the products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GET  /products/:id  -&gt; get individual product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PUT  /products/:id  -&gt; update product inventory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 - Orders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19150" y="16830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300"/>
              <a:buChar char="-"/>
            </a:pPr>
            <a:r>
              <a:rPr lang="en">
                <a:solidFill>
                  <a:srgbClr val="284F7D"/>
                </a:solidFill>
              </a:rPr>
              <a:t>Create Order API</a:t>
            </a:r>
            <a:endParaRPr>
              <a:solidFill>
                <a:srgbClr val="284F7D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200"/>
              <a:buChar char="-"/>
            </a:pPr>
            <a:r>
              <a:rPr lang="en" sz="1200">
                <a:solidFill>
                  <a:srgbClr val="284F7D"/>
                </a:solidFill>
              </a:rPr>
              <a:t>POST "/user/{user_id}/order"</a:t>
            </a:r>
            <a:endParaRPr sz="1200">
              <a:solidFill>
                <a:srgbClr val="284F7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300"/>
              <a:buChar char="-"/>
            </a:pPr>
            <a:r>
              <a:rPr lang="en">
                <a:solidFill>
                  <a:srgbClr val="284F7D"/>
                </a:solidFill>
              </a:rPr>
              <a:t>Complete Order API</a:t>
            </a:r>
            <a:endParaRPr>
              <a:solidFill>
                <a:srgbClr val="284F7D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200"/>
              <a:buChar char="-"/>
            </a:pPr>
            <a:r>
              <a:rPr lang="en" sz="1200">
                <a:solidFill>
                  <a:srgbClr val="284F7D"/>
                </a:solidFill>
              </a:rPr>
              <a:t>POST "/user/{user_id}/order/{order_id}"</a:t>
            </a:r>
            <a:endParaRPr sz="1200">
              <a:solidFill>
                <a:srgbClr val="284F7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300"/>
              <a:buChar char="-"/>
            </a:pPr>
            <a:r>
              <a:rPr lang="en">
                <a:solidFill>
                  <a:srgbClr val="284F7D"/>
                </a:solidFill>
              </a:rPr>
              <a:t>Get Order Status</a:t>
            </a:r>
            <a:endParaRPr>
              <a:solidFill>
                <a:srgbClr val="284F7D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200"/>
              <a:buChar char="-"/>
            </a:pPr>
            <a:r>
              <a:rPr lang="en" sz="1200">
                <a:solidFill>
                  <a:srgbClr val="284F7D"/>
                </a:solidFill>
              </a:rPr>
              <a:t>GET "/user/{user_id}/order/{order_id}"</a:t>
            </a:r>
            <a:endParaRPr sz="1200">
              <a:solidFill>
                <a:srgbClr val="284F7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300"/>
              <a:buChar char="-"/>
            </a:pPr>
            <a:r>
              <a:rPr lang="en">
                <a:solidFill>
                  <a:srgbClr val="284F7D"/>
                </a:solidFill>
              </a:rPr>
              <a:t>Get Orders History</a:t>
            </a:r>
            <a:endParaRPr>
              <a:solidFill>
                <a:srgbClr val="284F7D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200"/>
              <a:buChar char="-"/>
            </a:pPr>
            <a:r>
              <a:rPr lang="en" sz="1200">
                <a:solidFill>
                  <a:srgbClr val="284F7D"/>
                </a:solidFill>
              </a:rPr>
              <a:t>Get "/user/{user_id}/orders"</a:t>
            </a:r>
            <a:endParaRPr sz="1200">
              <a:solidFill>
                <a:srgbClr val="284F7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300"/>
              <a:buChar char="-"/>
            </a:pPr>
            <a:r>
              <a:rPr lang="en">
                <a:solidFill>
                  <a:srgbClr val="284F7D"/>
                </a:solidFill>
              </a:rPr>
              <a:t>Data Sharding</a:t>
            </a:r>
            <a:endParaRPr>
              <a:solidFill>
                <a:srgbClr val="284F7D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200"/>
              <a:buChar char="-"/>
            </a:pPr>
            <a:r>
              <a:rPr lang="en" sz="1200">
                <a:solidFill>
                  <a:srgbClr val="284F7D"/>
                </a:solidFill>
              </a:rPr>
              <a:t>Key: order_id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819150" y="594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 - Orders Architecture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225" y="1165850"/>
            <a:ext cx="4812026" cy="36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 - Payment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819150" y="16830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300"/>
              <a:buChar char="-"/>
            </a:pPr>
            <a:r>
              <a:rPr lang="en">
                <a:solidFill>
                  <a:srgbClr val="284F7D"/>
                </a:solidFill>
              </a:rPr>
              <a:t>Create Payment Order API </a:t>
            </a:r>
            <a:endParaRPr>
              <a:solidFill>
                <a:srgbClr val="284F7D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4F7D"/>
                </a:solidFill>
              </a:rPr>
              <a:t>             POST "/payment/{orderid}"</a:t>
            </a:r>
            <a:endParaRPr>
              <a:solidFill>
                <a:srgbClr val="284F7D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300"/>
              <a:buChar char="-"/>
            </a:pPr>
            <a:r>
              <a:rPr lang="en">
                <a:solidFill>
                  <a:srgbClr val="284F7D"/>
                </a:solidFill>
              </a:rPr>
              <a:t>Complete Payment API</a:t>
            </a:r>
            <a:endParaRPr>
              <a:solidFill>
                <a:srgbClr val="284F7D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4F7D"/>
                </a:solidFill>
              </a:rPr>
              <a:t>POST "/payment/{userid}/{orderid}/{amt}"</a:t>
            </a:r>
            <a:endParaRPr>
              <a:solidFill>
                <a:srgbClr val="284F7D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84F7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819150" y="449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Microservices - Payment</a:t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3">
            <a:alphaModFix/>
          </a:blip>
          <a:srcRect b="8738" l="0" r="0" t="8746"/>
          <a:stretch/>
        </p:blipFill>
        <p:spPr>
          <a:xfrm>
            <a:off x="1915650" y="1077050"/>
            <a:ext cx="5096225" cy="379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Enable two Mongos Router to avoid single point of failure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Enable third party Login authentication (Facebook, Google)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Validate the payment information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 notification feature about order process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Have mobile app version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Kubernetes Frontend more stable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891300" y="2164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891" y="1548225"/>
            <a:ext cx="4270059" cy="328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>
            <p:ph type="title"/>
          </p:nvPr>
        </p:nvSpPr>
        <p:spPr>
          <a:xfrm>
            <a:off x="299725" y="39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Requirements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299725" y="1034325"/>
            <a:ext cx="51969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 able to serve 1K customers per day per store and </a:t>
            </a:r>
            <a:r>
              <a:rPr lang="en"/>
              <a:t>30K</a:t>
            </a:r>
            <a:r>
              <a:rPr lang="en"/>
              <a:t> starbuck stores worldwide → That is 30M orders  per day!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 able to scale the platform to support 20% ~ 30% year-over-year </a:t>
            </a:r>
            <a:r>
              <a:rPr lang="en"/>
              <a:t>growth of the </a:t>
            </a:r>
            <a:r>
              <a:rPr lang="en"/>
              <a:t>number of orders.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21" y="2373250"/>
            <a:ext cx="4143350" cy="19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768375" y="4313175"/>
            <a:ext cx="32571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(source: www.businessinsider.com)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5810375" y="4421450"/>
            <a:ext cx="32571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(source: www.statistica.com)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299725" y="39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r>
              <a:rPr lang="en"/>
              <a:t>Requirements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299725" y="1034325"/>
            <a:ext cx="68448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Monthly Average Availability 99.99%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 able to support rolling upgrades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 able to scale out for the peek business hours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 able to scale back at normal hours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 able to analyze the customer traffics for the order conversion rate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443925" y="392225"/>
            <a:ext cx="2565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443925" y="1615500"/>
            <a:ext cx="2487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 layer - cluster and sharding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 layer - EC2 instances and load balancer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Kong API gateway - Kubernetes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 End UI - Kubernetes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 End UI - Heroku CI/CD pipeline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Analytics Tracking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925" y="152400"/>
            <a:ext cx="515316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325" y="845602"/>
            <a:ext cx="5093299" cy="38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41975" y="1704975"/>
            <a:ext cx="3241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Follows AKF model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X-axis: Replicate service for both frontend and backend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Y-axis: Split services into microservices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Login, Catalog, Order, Payment</a:t>
            </a:r>
            <a:endParaRPr sz="12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Z-axis: Data sharding/Caching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Login, Catalog, Order, Payment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50" y="39100"/>
            <a:ext cx="8301508" cy="429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>
            <p:ph type="title"/>
          </p:nvPr>
        </p:nvSpPr>
        <p:spPr>
          <a:xfrm>
            <a:off x="3502025" y="4249125"/>
            <a:ext cx="23529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Live Demo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- Kubernetes Service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691650"/>
            <a:ext cx="7505700" cy="27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Implemented in Node.JS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First deployed to Heroku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233A44"/>
                </a:solidFill>
              </a:rPr>
              <a:t>https://sky-starbucks.herokuapp.com/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Single point of failure</a:t>
            </a:r>
            <a:endParaRPr sz="12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Deployed as Kubernetes Services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Auto scaling, high availability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Char char="-"/>
            </a:pPr>
            <a:r>
              <a:rPr lang="en" sz="1200">
                <a:solidFill>
                  <a:srgbClr val="233A44"/>
                </a:solidFill>
              </a:rPr>
              <a:t>http://www.marketplacepro.us/</a:t>
            </a:r>
            <a:endParaRPr sz="12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75" y="219675"/>
            <a:ext cx="8718952" cy="470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Kong Gateway - Kubernetes Service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Kong Deployed as a Kubernetes Service on Google Cloud Platform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Auto scaling, high availability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Kong using a Postgres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Redirects based on URI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Cluster size: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Example: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http://www.marketplacepro.us/products/:id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