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7" r:id="rId3"/>
    <p:sldId id="268" r:id="rId4"/>
    <p:sldId id="257" r:id="rId5"/>
    <p:sldId id="258" r:id="rId6"/>
    <p:sldId id="259" r:id="rId7"/>
    <p:sldId id="260" r:id="rId8"/>
    <p:sldId id="269" r:id="rId9"/>
    <p:sldId id="261" r:id="rId10"/>
    <p:sldId id="262" r:id="rId11"/>
    <p:sldId id="263" r:id="rId12"/>
    <p:sldId id="264" r:id="rId13"/>
    <p:sldId id="265"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p:scale>
          <a:sx n="100" d="100"/>
          <a:sy n="100" d="100"/>
        </p:scale>
        <p:origin x="-97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01A4D-BD09-417A-8F6D-B31C900A0AAB}" type="datetimeFigureOut">
              <a:rPr lang="en-US" smtClean="0"/>
              <a:t>27-Dec-24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313373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01A4D-BD09-417A-8F6D-B31C900A0AAB}" type="datetimeFigureOut">
              <a:rPr lang="en-US" smtClean="0"/>
              <a:t>27-Dec-24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413568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01A4D-BD09-417A-8F6D-B31C900A0AAB}" type="datetimeFigureOut">
              <a:rPr lang="en-US" smtClean="0"/>
              <a:t>27-Dec-24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15018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01A4D-BD09-417A-8F6D-B31C900A0AAB}" type="datetimeFigureOut">
              <a:rPr lang="en-US" smtClean="0"/>
              <a:t>27-Dec-24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324741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01A4D-BD09-417A-8F6D-B31C900A0AAB}" type="datetimeFigureOut">
              <a:rPr lang="en-US" smtClean="0"/>
              <a:t>27-Dec-24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339129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01A4D-BD09-417A-8F6D-B31C900A0AAB}" type="datetimeFigureOut">
              <a:rPr lang="en-US" smtClean="0"/>
              <a:t>27-Dec-24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330872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D01A4D-BD09-417A-8F6D-B31C900A0AAB}" type="datetimeFigureOut">
              <a:rPr lang="en-US" smtClean="0"/>
              <a:t>27-Dec-24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46025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D01A4D-BD09-417A-8F6D-B31C900A0AAB}" type="datetimeFigureOut">
              <a:rPr lang="en-US" smtClean="0"/>
              <a:t>27-Dec-24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456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01A4D-BD09-417A-8F6D-B31C900A0AAB}" type="datetimeFigureOut">
              <a:rPr lang="en-US" smtClean="0"/>
              <a:t>27-Dec-24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1408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01A4D-BD09-417A-8F6D-B31C900A0AAB}" type="datetimeFigureOut">
              <a:rPr lang="en-US" smtClean="0"/>
              <a:t>27-Dec-24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174891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01A4D-BD09-417A-8F6D-B31C900A0AAB}" type="datetimeFigureOut">
              <a:rPr lang="en-US" smtClean="0"/>
              <a:t>27-Dec-24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CC5-577F-43BE-8FD3-1726FC6A84B0}" type="slidenum">
              <a:rPr lang="en-US" smtClean="0"/>
              <a:t>‹#›</a:t>
            </a:fld>
            <a:endParaRPr lang="en-US"/>
          </a:p>
        </p:txBody>
      </p:sp>
    </p:spTree>
    <p:extLst>
      <p:ext uri="{BB962C8B-B14F-4D97-AF65-F5344CB8AC3E}">
        <p14:creationId xmlns:p14="http://schemas.microsoft.com/office/powerpoint/2010/main" val="232630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01A4D-BD09-417A-8F6D-B31C900A0AAB}" type="datetimeFigureOut">
              <a:rPr lang="en-US" smtClean="0"/>
              <a:t>27-Dec-24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1CCC5-577F-43BE-8FD3-1726FC6A84B0}" type="slidenum">
              <a:rPr lang="en-US" smtClean="0"/>
              <a:t>‹#›</a:t>
            </a:fld>
            <a:endParaRPr lang="en-US"/>
          </a:p>
        </p:txBody>
      </p:sp>
    </p:spTree>
    <p:extLst>
      <p:ext uri="{BB962C8B-B14F-4D97-AF65-F5344CB8AC3E}">
        <p14:creationId xmlns:p14="http://schemas.microsoft.com/office/powerpoint/2010/main" val="182895569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362200"/>
            <a:ext cx="7772400" cy="1470025"/>
          </a:xfrm>
        </p:spPr>
        <p:txBody>
          <a:bodyPr/>
          <a:lstStyle/>
          <a:p>
            <a:r>
              <a:rPr lang="en-US" b="1" dirty="0" smtClean="0"/>
              <a:t>BINARY SEARCH ALGORITHM</a:t>
            </a:r>
            <a:endParaRPr lang="en-US" b="1" dirty="0"/>
          </a:p>
        </p:txBody>
      </p:sp>
    </p:spTree>
    <p:extLst>
      <p:ext uri="{BB962C8B-B14F-4D97-AF65-F5344CB8AC3E}">
        <p14:creationId xmlns:p14="http://schemas.microsoft.com/office/powerpoint/2010/main" val="3868002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noAutofit/>
          </a:bodyPr>
          <a:lstStyle/>
          <a:p>
            <a:r>
              <a:rPr lang="en-US" sz="3600" b="1" dirty="0" smtClean="0"/>
              <a:t/>
            </a:r>
            <a:br>
              <a:rPr lang="en-US" sz="3600" b="1" dirty="0" smtClean="0"/>
            </a:br>
            <a:r>
              <a:rPr lang="en-US" sz="3600" b="1" dirty="0" smtClean="0"/>
              <a:t>The </a:t>
            </a:r>
            <a:r>
              <a:rPr lang="en-US" sz="3600" b="1" dirty="0"/>
              <a:t>Iterative Approach</a:t>
            </a:r>
            <a:br>
              <a:rPr lang="en-US" sz="3600" b="1" dirty="0"/>
            </a:br>
            <a:endParaRPr lang="en-US" sz="3600" dirty="0"/>
          </a:p>
        </p:txBody>
      </p:sp>
      <p:sp>
        <p:nvSpPr>
          <p:cNvPr id="3" name="Content Placeholder 2"/>
          <p:cNvSpPr>
            <a:spLocks noGrp="1"/>
          </p:cNvSpPr>
          <p:nvPr>
            <p:ph idx="1"/>
          </p:nvPr>
        </p:nvSpPr>
        <p:spPr>
          <a:xfrm>
            <a:off x="457200" y="838200"/>
            <a:ext cx="8229600" cy="5867400"/>
          </a:xfrm>
        </p:spPr>
        <p:txBody>
          <a:bodyPr>
            <a:noAutofit/>
          </a:bodyPr>
          <a:lstStyle/>
          <a:p>
            <a:pPr marL="0" indent="0">
              <a:buNone/>
            </a:pPr>
            <a:r>
              <a:rPr lang="en-US" sz="1600" b="1" dirty="0" smtClean="0"/>
              <a:t>Code :</a:t>
            </a:r>
          </a:p>
          <a:p>
            <a:pPr marL="0" indent="0">
              <a:buNone/>
            </a:pPr>
            <a:r>
              <a:rPr lang="en-US" sz="1600" dirty="0" err="1" smtClean="0"/>
              <a:t>def</a:t>
            </a:r>
            <a:r>
              <a:rPr lang="en-US" sz="1600" dirty="0" smtClean="0"/>
              <a:t> </a:t>
            </a:r>
            <a:r>
              <a:rPr lang="en-US" sz="1600" dirty="0" err="1" smtClean="0"/>
              <a:t>binarySearch</a:t>
            </a:r>
            <a:r>
              <a:rPr lang="en-US" sz="1600" dirty="0" smtClean="0"/>
              <a:t>(</a:t>
            </a:r>
            <a:r>
              <a:rPr lang="en-US" sz="1600" dirty="0" err="1" smtClean="0"/>
              <a:t>arr</a:t>
            </a:r>
            <a:r>
              <a:rPr lang="en-US" sz="1600" dirty="0" smtClean="0"/>
              <a:t>, low, high, x):</a:t>
            </a:r>
          </a:p>
          <a:p>
            <a:pPr marL="0" indent="0">
              <a:buNone/>
            </a:pPr>
            <a:r>
              <a:rPr lang="en-US" sz="1600" dirty="0" smtClean="0"/>
              <a:t>    while low &lt;= high:</a:t>
            </a:r>
          </a:p>
          <a:p>
            <a:pPr marL="0" indent="0">
              <a:buNone/>
            </a:pPr>
            <a:r>
              <a:rPr lang="en-US" sz="1600" dirty="0" smtClean="0"/>
              <a:t>        mid = low + (high - low) // 2</a:t>
            </a:r>
          </a:p>
          <a:p>
            <a:pPr marL="0" indent="0">
              <a:buNone/>
            </a:pPr>
            <a:r>
              <a:rPr lang="en-US" sz="1600" dirty="0" smtClean="0"/>
              <a:t>        if </a:t>
            </a:r>
            <a:r>
              <a:rPr lang="en-US" sz="1600" dirty="0" err="1" smtClean="0"/>
              <a:t>arr</a:t>
            </a:r>
            <a:r>
              <a:rPr lang="en-US" sz="1600" dirty="0" smtClean="0"/>
              <a:t>[mid] == x:</a:t>
            </a:r>
          </a:p>
          <a:p>
            <a:pPr marL="0" indent="0">
              <a:buNone/>
            </a:pPr>
            <a:r>
              <a:rPr lang="en-US" sz="1600" dirty="0" smtClean="0"/>
              <a:t>            return mid</a:t>
            </a:r>
          </a:p>
          <a:p>
            <a:pPr marL="0" indent="0">
              <a:buNone/>
            </a:pPr>
            <a:r>
              <a:rPr lang="en-US" sz="1600" dirty="0" smtClean="0"/>
              <a:t>        </a:t>
            </a:r>
            <a:r>
              <a:rPr lang="en-US" sz="1600" dirty="0" err="1" smtClean="0"/>
              <a:t>elif</a:t>
            </a:r>
            <a:r>
              <a:rPr lang="en-US" sz="1600" dirty="0" smtClean="0"/>
              <a:t> </a:t>
            </a:r>
            <a:r>
              <a:rPr lang="en-US" sz="1600" dirty="0" err="1" smtClean="0"/>
              <a:t>arr</a:t>
            </a:r>
            <a:r>
              <a:rPr lang="en-US" sz="1600" dirty="0" smtClean="0"/>
              <a:t>[mid] &lt; x:</a:t>
            </a:r>
          </a:p>
          <a:p>
            <a:pPr marL="0" indent="0">
              <a:buNone/>
            </a:pPr>
            <a:r>
              <a:rPr lang="en-US" sz="1600" dirty="0" smtClean="0"/>
              <a:t>            low = mid + 1</a:t>
            </a:r>
          </a:p>
          <a:p>
            <a:pPr marL="0" indent="0">
              <a:buNone/>
            </a:pPr>
            <a:r>
              <a:rPr lang="en-US" sz="1600" dirty="0" smtClean="0"/>
              <a:t>        else:</a:t>
            </a:r>
          </a:p>
          <a:p>
            <a:pPr marL="0" indent="0">
              <a:buNone/>
            </a:pPr>
            <a:r>
              <a:rPr lang="en-US" sz="1600" dirty="0" smtClean="0"/>
              <a:t>            high = mid – 1</a:t>
            </a:r>
          </a:p>
          <a:p>
            <a:pPr marL="0" indent="0">
              <a:buNone/>
            </a:pPr>
            <a:r>
              <a:rPr lang="en-US" sz="1600" dirty="0" smtClean="0"/>
              <a:t>    return -1</a:t>
            </a:r>
          </a:p>
          <a:p>
            <a:pPr marL="0" indent="0">
              <a:buNone/>
            </a:pPr>
            <a:r>
              <a:rPr lang="en-US" sz="1600" dirty="0" err="1" smtClean="0"/>
              <a:t>arr</a:t>
            </a:r>
            <a:r>
              <a:rPr lang="en-US" sz="1600" dirty="0" smtClean="0"/>
              <a:t> = [2, 3, 4, 10, 40]</a:t>
            </a:r>
          </a:p>
          <a:p>
            <a:pPr marL="0" indent="0">
              <a:buNone/>
            </a:pPr>
            <a:r>
              <a:rPr lang="en-US" sz="1600" dirty="0" smtClean="0"/>
              <a:t>x = 10</a:t>
            </a:r>
          </a:p>
          <a:p>
            <a:pPr marL="0" indent="0">
              <a:buNone/>
            </a:pPr>
            <a:r>
              <a:rPr lang="en-US" sz="1600" dirty="0" smtClean="0"/>
              <a:t>result = </a:t>
            </a:r>
            <a:r>
              <a:rPr lang="en-US" sz="1600" dirty="0" err="1" smtClean="0"/>
              <a:t>binarySearch</a:t>
            </a:r>
            <a:r>
              <a:rPr lang="en-US" sz="1600" dirty="0" smtClean="0"/>
              <a:t>(</a:t>
            </a:r>
            <a:r>
              <a:rPr lang="en-US" sz="1600" dirty="0" err="1" smtClean="0"/>
              <a:t>arr</a:t>
            </a:r>
            <a:r>
              <a:rPr lang="en-US" sz="1600" dirty="0" smtClean="0"/>
              <a:t>, 0, </a:t>
            </a:r>
            <a:r>
              <a:rPr lang="en-US" sz="1600" dirty="0" err="1" smtClean="0"/>
              <a:t>len</a:t>
            </a:r>
            <a:r>
              <a:rPr lang="en-US" sz="1600" dirty="0" smtClean="0"/>
              <a:t>(</a:t>
            </a:r>
            <a:r>
              <a:rPr lang="en-US" sz="1600" dirty="0" err="1" smtClean="0"/>
              <a:t>arr</a:t>
            </a:r>
            <a:r>
              <a:rPr lang="en-US" sz="1600" dirty="0" smtClean="0"/>
              <a:t>)-1, x)</a:t>
            </a:r>
          </a:p>
          <a:p>
            <a:pPr marL="0" indent="0">
              <a:buNone/>
            </a:pPr>
            <a:r>
              <a:rPr lang="en-US" sz="1600" dirty="0" smtClean="0"/>
              <a:t>if result != -1:</a:t>
            </a:r>
          </a:p>
          <a:p>
            <a:pPr marL="0" indent="0">
              <a:buNone/>
            </a:pPr>
            <a:r>
              <a:rPr lang="en-US" sz="1600" dirty="0" smtClean="0"/>
              <a:t>    print("Element is present at index", result)</a:t>
            </a:r>
          </a:p>
          <a:p>
            <a:pPr marL="0" indent="0">
              <a:buNone/>
            </a:pPr>
            <a:r>
              <a:rPr lang="en-US" sz="1600" dirty="0" smtClean="0"/>
              <a:t>else:</a:t>
            </a:r>
          </a:p>
          <a:p>
            <a:pPr marL="0" indent="0">
              <a:buNone/>
            </a:pPr>
            <a:r>
              <a:rPr lang="en-US" sz="1600" dirty="0" smtClean="0"/>
              <a:t>        print("Element is not present in array")</a:t>
            </a:r>
          </a:p>
          <a:p>
            <a:pPr marL="0" indent="0">
              <a:buNone/>
            </a:pPr>
            <a:r>
              <a:rPr lang="en-US" sz="1600" b="1" dirty="0" smtClean="0"/>
              <a:t>Output :</a:t>
            </a:r>
          </a:p>
          <a:p>
            <a:pPr marL="0" indent="0">
              <a:buNone/>
            </a:pPr>
            <a:r>
              <a:rPr lang="en-US" sz="1600" dirty="0" smtClean="0"/>
              <a:t>Element is present at index 3</a:t>
            </a:r>
            <a:endParaRPr lang="en-US" sz="1600" dirty="0"/>
          </a:p>
        </p:txBody>
      </p:sp>
    </p:spTree>
    <p:extLst>
      <p:ext uri="{BB962C8B-B14F-4D97-AF65-F5344CB8AC3E}">
        <p14:creationId xmlns:p14="http://schemas.microsoft.com/office/powerpoint/2010/main" val="1641507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fontScale="90000"/>
          </a:bodyPr>
          <a:lstStyle/>
          <a:p>
            <a:r>
              <a:rPr lang="en-US" sz="3600" b="1" dirty="0" smtClean="0"/>
              <a:t/>
            </a:r>
            <a:br>
              <a:rPr lang="en-US" sz="3600" b="1" dirty="0" smtClean="0"/>
            </a:br>
            <a:r>
              <a:rPr lang="en-US" sz="3600" b="1" dirty="0" smtClean="0"/>
              <a:t>The </a:t>
            </a:r>
            <a:r>
              <a:rPr lang="en-US" sz="3600" b="1" dirty="0"/>
              <a:t>Recursive Approach</a:t>
            </a:r>
            <a:r>
              <a:rPr lang="en-US" b="1" dirty="0"/>
              <a:t/>
            </a:r>
            <a:br>
              <a:rPr lang="en-US" b="1" dirty="0"/>
            </a:br>
            <a:endParaRPr lang="en-US" dirty="0"/>
          </a:p>
        </p:txBody>
      </p:sp>
      <p:sp>
        <p:nvSpPr>
          <p:cNvPr id="3" name="Content Placeholder 2"/>
          <p:cNvSpPr>
            <a:spLocks noGrp="1"/>
          </p:cNvSpPr>
          <p:nvPr>
            <p:ph idx="1"/>
          </p:nvPr>
        </p:nvSpPr>
        <p:spPr>
          <a:xfrm>
            <a:off x="457200" y="914400"/>
            <a:ext cx="8229600" cy="5562600"/>
          </a:xfrm>
        </p:spPr>
        <p:txBody>
          <a:bodyPr>
            <a:normAutofit fontScale="32500" lnSpcReduction="20000"/>
          </a:bodyPr>
          <a:lstStyle/>
          <a:p>
            <a:pPr marL="0" indent="0">
              <a:buNone/>
            </a:pPr>
            <a:r>
              <a:rPr lang="en-US" sz="4900" b="1" dirty="0" smtClean="0"/>
              <a:t>Code :</a:t>
            </a:r>
          </a:p>
          <a:p>
            <a:pPr marL="0" indent="0">
              <a:buNone/>
            </a:pPr>
            <a:r>
              <a:rPr lang="en-US" sz="4900" dirty="0" err="1" smtClean="0"/>
              <a:t>def</a:t>
            </a:r>
            <a:r>
              <a:rPr lang="en-US" sz="4900" dirty="0" smtClean="0"/>
              <a:t> </a:t>
            </a:r>
            <a:r>
              <a:rPr lang="en-US" sz="4900" dirty="0" err="1" smtClean="0"/>
              <a:t>binarySearch</a:t>
            </a:r>
            <a:r>
              <a:rPr lang="en-US" sz="4900" dirty="0" smtClean="0"/>
              <a:t>(</a:t>
            </a:r>
            <a:r>
              <a:rPr lang="en-US" sz="4900" dirty="0" err="1" smtClean="0"/>
              <a:t>arr</a:t>
            </a:r>
            <a:r>
              <a:rPr lang="en-US" sz="4900" dirty="0" smtClean="0"/>
              <a:t>, low, high, x):</a:t>
            </a:r>
          </a:p>
          <a:p>
            <a:pPr marL="0" indent="0">
              <a:buNone/>
            </a:pPr>
            <a:r>
              <a:rPr lang="en-US" sz="4900" dirty="0" smtClean="0"/>
              <a:t>    if high &gt;= low:</a:t>
            </a:r>
          </a:p>
          <a:p>
            <a:pPr marL="0" indent="0">
              <a:buNone/>
            </a:pPr>
            <a:r>
              <a:rPr lang="en-US" sz="4900" dirty="0" smtClean="0"/>
              <a:t>        mid = low + (high - low) // 2</a:t>
            </a:r>
          </a:p>
          <a:p>
            <a:pPr marL="0" indent="0">
              <a:buNone/>
            </a:pPr>
            <a:r>
              <a:rPr lang="en-US" sz="4900" dirty="0" smtClean="0"/>
              <a:t>        if </a:t>
            </a:r>
            <a:r>
              <a:rPr lang="en-US" sz="4900" dirty="0" err="1" smtClean="0"/>
              <a:t>arr</a:t>
            </a:r>
            <a:r>
              <a:rPr lang="en-US" sz="4900" dirty="0" smtClean="0"/>
              <a:t>[mid] == x:</a:t>
            </a:r>
          </a:p>
          <a:p>
            <a:pPr marL="0" indent="0">
              <a:buNone/>
            </a:pPr>
            <a:r>
              <a:rPr lang="en-US" sz="4900" dirty="0" smtClean="0"/>
              <a:t>            return mid</a:t>
            </a:r>
          </a:p>
          <a:p>
            <a:pPr marL="0" indent="0">
              <a:buNone/>
            </a:pPr>
            <a:r>
              <a:rPr lang="en-US" sz="4900" dirty="0" smtClean="0"/>
              <a:t>        </a:t>
            </a:r>
            <a:r>
              <a:rPr lang="en-US" sz="4900" dirty="0" err="1" smtClean="0"/>
              <a:t>elif</a:t>
            </a:r>
            <a:r>
              <a:rPr lang="en-US" sz="4900" dirty="0" smtClean="0"/>
              <a:t> </a:t>
            </a:r>
            <a:r>
              <a:rPr lang="en-US" sz="4900" dirty="0" err="1" smtClean="0"/>
              <a:t>arr</a:t>
            </a:r>
            <a:r>
              <a:rPr lang="en-US" sz="4900" dirty="0" smtClean="0"/>
              <a:t>[mid] &gt; x:</a:t>
            </a:r>
          </a:p>
          <a:p>
            <a:pPr marL="0" indent="0">
              <a:buNone/>
            </a:pPr>
            <a:r>
              <a:rPr lang="en-US" sz="4900" dirty="0" smtClean="0"/>
              <a:t>            return </a:t>
            </a:r>
            <a:r>
              <a:rPr lang="en-US" sz="4900" dirty="0" err="1" smtClean="0"/>
              <a:t>binarySearch</a:t>
            </a:r>
            <a:r>
              <a:rPr lang="en-US" sz="4900" dirty="0" smtClean="0"/>
              <a:t>(</a:t>
            </a:r>
            <a:r>
              <a:rPr lang="en-US" sz="4900" dirty="0" err="1" smtClean="0"/>
              <a:t>arr</a:t>
            </a:r>
            <a:r>
              <a:rPr lang="en-US" sz="4900" dirty="0" smtClean="0"/>
              <a:t>, low, mid-1, x)</a:t>
            </a:r>
          </a:p>
          <a:p>
            <a:pPr marL="0" indent="0">
              <a:buNone/>
            </a:pPr>
            <a:r>
              <a:rPr lang="en-US" sz="4900" dirty="0"/>
              <a:t> </a:t>
            </a:r>
            <a:r>
              <a:rPr lang="en-US" sz="4900" dirty="0" smtClean="0"/>
              <a:t>       else:</a:t>
            </a:r>
          </a:p>
          <a:p>
            <a:pPr marL="0" indent="0">
              <a:buNone/>
            </a:pPr>
            <a:r>
              <a:rPr lang="en-US" sz="4900" dirty="0" smtClean="0"/>
              <a:t>            return </a:t>
            </a:r>
            <a:r>
              <a:rPr lang="en-US" sz="4900" dirty="0" err="1" smtClean="0"/>
              <a:t>binarySearch</a:t>
            </a:r>
            <a:r>
              <a:rPr lang="en-US" sz="4900" dirty="0" smtClean="0"/>
              <a:t>(</a:t>
            </a:r>
            <a:r>
              <a:rPr lang="en-US" sz="4900" dirty="0" err="1" smtClean="0"/>
              <a:t>arr</a:t>
            </a:r>
            <a:r>
              <a:rPr lang="en-US" sz="4900" dirty="0" smtClean="0"/>
              <a:t>, mid + 1, high, x)</a:t>
            </a:r>
          </a:p>
          <a:p>
            <a:pPr marL="0" indent="0">
              <a:buNone/>
            </a:pPr>
            <a:r>
              <a:rPr lang="en-US" sz="4900" dirty="0" smtClean="0"/>
              <a:t>   else:</a:t>
            </a:r>
          </a:p>
          <a:p>
            <a:pPr marL="0" indent="0">
              <a:buNone/>
            </a:pPr>
            <a:r>
              <a:rPr lang="en-US" sz="4900" dirty="0" smtClean="0"/>
              <a:t>        return -1</a:t>
            </a:r>
          </a:p>
          <a:p>
            <a:pPr marL="0" indent="0">
              <a:buNone/>
            </a:pPr>
            <a:r>
              <a:rPr lang="en-US" sz="4900" dirty="0" err="1" smtClean="0"/>
              <a:t>arr</a:t>
            </a:r>
            <a:r>
              <a:rPr lang="en-US" sz="4900" dirty="0" smtClean="0"/>
              <a:t> = [2, 3, 4, 10, 40]</a:t>
            </a:r>
          </a:p>
          <a:p>
            <a:pPr marL="0" indent="0">
              <a:buNone/>
            </a:pPr>
            <a:r>
              <a:rPr lang="en-US" sz="4900" dirty="0" smtClean="0"/>
              <a:t>x = 10</a:t>
            </a:r>
          </a:p>
          <a:p>
            <a:pPr marL="0" indent="0">
              <a:buNone/>
            </a:pPr>
            <a:r>
              <a:rPr lang="en-US" sz="4900" dirty="0" smtClean="0"/>
              <a:t>result = </a:t>
            </a:r>
            <a:r>
              <a:rPr lang="en-US" sz="4900" dirty="0" err="1" smtClean="0"/>
              <a:t>binarySearch</a:t>
            </a:r>
            <a:r>
              <a:rPr lang="en-US" sz="4900" dirty="0" smtClean="0"/>
              <a:t>(</a:t>
            </a:r>
            <a:r>
              <a:rPr lang="en-US" sz="4900" dirty="0" err="1" smtClean="0"/>
              <a:t>arr</a:t>
            </a:r>
            <a:r>
              <a:rPr lang="en-US" sz="4900" dirty="0" smtClean="0"/>
              <a:t>, 0, </a:t>
            </a:r>
            <a:r>
              <a:rPr lang="en-US" sz="4900" dirty="0" err="1" smtClean="0"/>
              <a:t>len</a:t>
            </a:r>
            <a:r>
              <a:rPr lang="en-US" sz="4900" dirty="0" smtClean="0"/>
              <a:t>(</a:t>
            </a:r>
            <a:r>
              <a:rPr lang="en-US" sz="4900" dirty="0" err="1" smtClean="0"/>
              <a:t>arr</a:t>
            </a:r>
            <a:r>
              <a:rPr lang="en-US" sz="4900" dirty="0" smtClean="0"/>
              <a:t>)-1, x)</a:t>
            </a:r>
          </a:p>
          <a:p>
            <a:pPr marL="0" indent="0">
              <a:buNone/>
            </a:pPr>
            <a:r>
              <a:rPr lang="en-US" sz="4900" dirty="0" smtClean="0"/>
              <a:t>if result != -1:</a:t>
            </a:r>
          </a:p>
          <a:p>
            <a:pPr marL="0" indent="0">
              <a:buNone/>
            </a:pPr>
            <a:r>
              <a:rPr lang="en-US" sz="4900" dirty="0" smtClean="0"/>
              <a:t>    print("Element is present at index", result)</a:t>
            </a:r>
          </a:p>
          <a:p>
            <a:pPr marL="0" indent="0">
              <a:buNone/>
            </a:pPr>
            <a:r>
              <a:rPr lang="en-US" sz="4900" dirty="0" smtClean="0"/>
              <a:t>else:</a:t>
            </a:r>
          </a:p>
          <a:p>
            <a:pPr marL="0" indent="0">
              <a:buNone/>
            </a:pPr>
            <a:r>
              <a:rPr lang="en-US" sz="4900" dirty="0" smtClean="0"/>
              <a:t>        print("Element is not present in array")</a:t>
            </a:r>
          </a:p>
          <a:p>
            <a:pPr marL="0" indent="0">
              <a:buNone/>
            </a:pPr>
            <a:endParaRPr lang="en-US" sz="4900" dirty="0" smtClean="0"/>
          </a:p>
          <a:p>
            <a:pPr marL="0" indent="0">
              <a:buNone/>
            </a:pPr>
            <a:r>
              <a:rPr lang="en-US" sz="4900" b="1" dirty="0" smtClean="0"/>
              <a:t>Output :</a:t>
            </a:r>
          </a:p>
          <a:p>
            <a:pPr marL="0" indent="0">
              <a:buNone/>
            </a:pPr>
            <a:r>
              <a:rPr lang="en-US" sz="4900" dirty="0" smtClean="0"/>
              <a:t>Element is present at index 3</a:t>
            </a:r>
          </a:p>
          <a:p>
            <a:pPr marL="0" indent="0">
              <a:buNone/>
            </a:pPr>
            <a:endParaRPr lang="en-US" sz="4900" dirty="0" smtClean="0"/>
          </a:p>
          <a:p>
            <a:pPr marL="0" indent="0">
              <a:buNone/>
            </a:pPr>
            <a:endParaRPr lang="en-US" dirty="0"/>
          </a:p>
        </p:txBody>
      </p:sp>
    </p:spTree>
    <p:extLst>
      <p:ext uri="{BB962C8B-B14F-4D97-AF65-F5344CB8AC3E}">
        <p14:creationId xmlns:p14="http://schemas.microsoft.com/office/powerpoint/2010/main" val="1700836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smtClean="0"/>
              <a:t>Complexity </a:t>
            </a:r>
            <a:r>
              <a:rPr lang="en-US" sz="3600" b="1" dirty="0"/>
              <a:t>of Binary Search</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a:t>
            </a:r>
            <a:r>
              <a:rPr lang="en-US" sz="3100" b="1" dirty="0" smtClean="0"/>
              <a:t>Time </a:t>
            </a:r>
            <a:r>
              <a:rPr lang="en-US" sz="3100" b="1" dirty="0"/>
              <a:t>Complexity:</a:t>
            </a:r>
          </a:p>
          <a:p>
            <a:pPr algn="just"/>
            <a:r>
              <a:rPr lang="en-US" sz="3100" b="1" dirty="0"/>
              <a:t>Best case complexity: </a:t>
            </a:r>
            <a:r>
              <a:rPr lang="en-US" sz="3100" dirty="0"/>
              <a:t>If the searched element is found on the first comparison (i.e., it's the middle element), we have the best case scenario. In this case, the time complexity is </a:t>
            </a:r>
            <a:r>
              <a:rPr lang="en-US" sz="3100" b="1" dirty="0"/>
              <a:t>O(1</a:t>
            </a:r>
            <a:r>
              <a:rPr lang="en-US" sz="3100" b="1" dirty="0" smtClean="0"/>
              <a:t>).</a:t>
            </a:r>
          </a:p>
          <a:p>
            <a:pPr marL="0" indent="0" algn="just">
              <a:buNone/>
            </a:pPr>
            <a:endParaRPr lang="en-US" sz="3100" b="1" dirty="0"/>
          </a:p>
          <a:p>
            <a:pPr algn="just"/>
            <a:r>
              <a:rPr lang="en-US" sz="3100" b="1" dirty="0"/>
              <a:t>Average Case Complexity: </a:t>
            </a:r>
            <a:r>
              <a:rPr lang="en-US" sz="3100" dirty="0"/>
              <a:t>The average case time complexity for Binary Search is </a:t>
            </a:r>
            <a:r>
              <a:rPr lang="en-US" sz="3100" b="1" dirty="0"/>
              <a:t>O(</a:t>
            </a:r>
            <a:r>
              <a:rPr lang="en-US" sz="3100" b="1" dirty="0" err="1"/>
              <a:t>logn</a:t>
            </a:r>
            <a:r>
              <a:rPr lang="en-US" sz="3100" b="1" dirty="0" smtClean="0"/>
              <a:t>).</a:t>
            </a:r>
          </a:p>
          <a:p>
            <a:pPr algn="just"/>
            <a:endParaRPr lang="en-US" sz="3100" b="1" dirty="0"/>
          </a:p>
          <a:p>
            <a:pPr algn="just"/>
            <a:r>
              <a:rPr lang="en-US" sz="3100" b="1" dirty="0"/>
              <a:t>Worst-case complexity: </a:t>
            </a:r>
            <a:r>
              <a:rPr lang="en-US" sz="3100" dirty="0"/>
              <a:t>The worst-case scenario occurs when we need to keep reducing the search space until it has only a single element. In this case, the time complexity is </a:t>
            </a:r>
            <a:r>
              <a:rPr lang="en-US" sz="3100" b="1" dirty="0"/>
              <a:t>O(</a:t>
            </a:r>
            <a:r>
              <a:rPr lang="en-US" sz="3100" b="1" dirty="0" err="1"/>
              <a:t>logn</a:t>
            </a:r>
            <a:r>
              <a:rPr lang="en-US" sz="3100" b="1" dirty="0" smtClean="0"/>
              <a:t>).</a:t>
            </a:r>
            <a:endParaRPr lang="en-US" sz="3100" b="1" dirty="0"/>
          </a:p>
        </p:txBody>
      </p:sp>
    </p:spTree>
    <p:extLst>
      <p:ext uri="{BB962C8B-B14F-4D97-AF65-F5344CB8AC3E}">
        <p14:creationId xmlns:p14="http://schemas.microsoft.com/office/powerpoint/2010/main" val="4051529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5943600"/>
          </a:xfrm>
        </p:spPr>
        <p:txBody>
          <a:bodyPr>
            <a:normAutofit/>
          </a:bodyPr>
          <a:lstStyle/>
          <a:p>
            <a:pPr marL="0" indent="0">
              <a:buNone/>
            </a:pPr>
            <a:r>
              <a:rPr lang="en-US" sz="2400" dirty="0" smtClean="0"/>
              <a:t>    </a:t>
            </a:r>
            <a:r>
              <a:rPr lang="en-US" sz="2400" b="1" dirty="0" smtClean="0"/>
              <a:t>Space </a:t>
            </a:r>
            <a:r>
              <a:rPr lang="en-US" sz="2400" b="1" dirty="0"/>
              <a:t>Complexity</a:t>
            </a:r>
            <a:r>
              <a:rPr lang="en-US" sz="2400" b="1" dirty="0" smtClean="0"/>
              <a:t>:</a:t>
            </a:r>
            <a:endParaRPr lang="en-US" sz="2400" b="1" dirty="0"/>
          </a:p>
          <a:p>
            <a:r>
              <a:rPr lang="en-US" sz="2400" dirty="0"/>
              <a:t>The space complexity in the binary search algorithm is O(1</a:t>
            </a:r>
            <a:r>
              <a:rPr lang="en-US" sz="2400" dirty="0" smtClean="0"/>
              <a:t>).</a:t>
            </a:r>
          </a:p>
          <a:p>
            <a:pPr marL="0" indent="0">
              <a:buNone/>
            </a:pPr>
            <a:endParaRPr lang="en-US" sz="2400" dirty="0"/>
          </a:p>
          <a:p>
            <a:pPr marL="0" indent="0">
              <a:buNone/>
            </a:pPr>
            <a:r>
              <a:rPr lang="en-US" sz="2400" dirty="0" smtClean="0"/>
              <a:t>    </a:t>
            </a:r>
            <a:r>
              <a:rPr lang="en-US" sz="2400" b="1" dirty="0" smtClean="0"/>
              <a:t>Applications:</a:t>
            </a:r>
          </a:p>
          <a:p>
            <a:pPr marL="0" indent="0">
              <a:buNone/>
            </a:pPr>
            <a:endParaRPr lang="en-US" sz="2400" b="1" dirty="0" smtClean="0"/>
          </a:p>
          <a:p>
            <a:r>
              <a:rPr lang="en-US" sz="2400" dirty="0" smtClean="0"/>
              <a:t>Looking up a word in a dictionary.</a:t>
            </a:r>
          </a:p>
          <a:p>
            <a:r>
              <a:rPr lang="en-US" sz="2400" dirty="0" smtClean="0"/>
              <a:t>Finding a specific address on a street.</a:t>
            </a:r>
          </a:p>
          <a:p>
            <a:r>
              <a:rPr lang="en-US" sz="2400" dirty="0" smtClean="0"/>
              <a:t>Finding a specific value in a sorted database.</a:t>
            </a:r>
          </a:p>
          <a:p>
            <a:r>
              <a:rPr lang="en-US" sz="2400" dirty="0" smtClean="0"/>
              <a:t>Finding the First or Last Occurrence of an Element.</a:t>
            </a:r>
          </a:p>
          <a:p>
            <a:r>
              <a:rPr lang="en-US" sz="2400" dirty="0" smtClean="0"/>
              <a:t>Finding the Square Root of a Number.</a:t>
            </a:r>
          </a:p>
          <a:p>
            <a:pPr marL="0" indent="0">
              <a:buNone/>
            </a:pPr>
            <a:endParaRPr lang="en-US" sz="2400" dirty="0"/>
          </a:p>
          <a:p>
            <a:pPr lvl="4"/>
            <a:endParaRPr lang="en-US" dirty="0"/>
          </a:p>
        </p:txBody>
      </p:sp>
    </p:spTree>
    <p:extLst>
      <p:ext uri="{BB962C8B-B14F-4D97-AF65-F5344CB8AC3E}">
        <p14:creationId xmlns:p14="http://schemas.microsoft.com/office/powerpoint/2010/main" val="213886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92500" lnSpcReduction="10000"/>
          </a:bodyPr>
          <a:lstStyle/>
          <a:p>
            <a:pPr marL="0" indent="0" fontAlgn="base">
              <a:buNone/>
            </a:pPr>
            <a:r>
              <a:rPr lang="en-US" sz="2800" b="1" dirty="0" smtClean="0"/>
              <a:t>Advantages of Binary Search:</a:t>
            </a:r>
          </a:p>
          <a:p>
            <a:pPr fontAlgn="base"/>
            <a:r>
              <a:rPr lang="en-US" sz="2400" dirty="0" smtClean="0"/>
              <a:t>Binary search is faster than linear search, especially for large arrays.</a:t>
            </a:r>
          </a:p>
          <a:p>
            <a:pPr fontAlgn="base"/>
            <a:r>
              <a:rPr lang="en-US" sz="2400" dirty="0" smtClean="0"/>
              <a:t>More efficient than other searching algorithms with a similar time complexity, such as interpolation search or exponential search.</a:t>
            </a:r>
          </a:p>
          <a:p>
            <a:pPr fontAlgn="base"/>
            <a:r>
              <a:rPr lang="en-US" sz="2400" dirty="0" smtClean="0"/>
              <a:t>Binary search is well-suited for searching large datasets that are stored in external memory, such as on a hard drive or in the cloud.</a:t>
            </a:r>
          </a:p>
          <a:p>
            <a:pPr marL="0" indent="0" fontAlgn="base">
              <a:buNone/>
            </a:pPr>
            <a:endParaRPr lang="en-US" sz="2600" b="1" dirty="0" smtClean="0"/>
          </a:p>
          <a:p>
            <a:pPr marL="0" indent="0" fontAlgn="base">
              <a:buNone/>
            </a:pPr>
            <a:endParaRPr lang="en-US" sz="2800" b="1" dirty="0"/>
          </a:p>
          <a:p>
            <a:pPr marL="0" indent="0" fontAlgn="base">
              <a:buNone/>
            </a:pPr>
            <a:r>
              <a:rPr lang="en-US" sz="2800" b="1" dirty="0" smtClean="0"/>
              <a:t>Disadvantages of Binary Search:</a:t>
            </a:r>
          </a:p>
          <a:p>
            <a:pPr fontAlgn="base"/>
            <a:r>
              <a:rPr lang="en-US" sz="2400" dirty="0" smtClean="0"/>
              <a:t>The array should be sorted.</a:t>
            </a:r>
          </a:p>
          <a:p>
            <a:pPr fontAlgn="base"/>
            <a:r>
              <a:rPr lang="en-US" sz="2400" dirty="0" smtClean="0"/>
              <a:t>Binary search requires that the elements of the array be comparable, meaning that they must be able to be ordered.</a:t>
            </a:r>
          </a:p>
          <a:p>
            <a:pPr marL="0" indent="0" fontAlgn="base">
              <a:buNone/>
            </a:pPr>
            <a:endParaRPr lang="en-US" sz="2400" dirty="0" smtClean="0"/>
          </a:p>
          <a:p>
            <a:endParaRPr lang="en-US" dirty="0"/>
          </a:p>
        </p:txBody>
      </p:sp>
    </p:spTree>
    <p:extLst>
      <p:ext uri="{BB962C8B-B14F-4D97-AF65-F5344CB8AC3E}">
        <p14:creationId xmlns:p14="http://schemas.microsoft.com/office/powerpoint/2010/main" val="843183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2819400"/>
            <a:ext cx="2601418" cy="769441"/>
          </a:xfrm>
          <a:prstGeom prst="rect">
            <a:avLst/>
          </a:prstGeom>
          <a:noFill/>
        </p:spPr>
        <p:txBody>
          <a:bodyPr wrap="none" rtlCol="0">
            <a:spAutoFit/>
          </a:bodyPr>
          <a:lstStyle/>
          <a:p>
            <a:r>
              <a:rPr lang="en-US" sz="4400" b="1" dirty="0" smtClean="0"/>
              <a:t>Thank You</a:t>
            </a:r>
            <a:endParaRPr lang="en-US" sz="4400" b="1" dirty="0"/>
          </a:p>
        </p:txBody>
      </p:sp>
    </p:spTree>
    <p:extLst>
      <p:ext uri="{BB962C8B-B14F-4D97-AF65-F5344CB8AC3E}">
        <p14:creationId xmlns:p14="http://schemas.microsoft.com/office/powerpoint/2010/main" val="1209895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Algorithms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b="1" dirty="0" smtClean="0"/>
              <a:t>Linear Search </a:t>
            </a:r>
          </a:p>
          <a:p>
            <a:pPr marL="514350" indent="-514350">
              <a:buFont typeface="+mj-lt"/>
              <a:buAutoNum type="arabicPeriod"/>
            </a:pPr>
            <a:r>
              <a:rPr lang="en-US" sz="2800" b="1" dirty="0" smtClean="0"/>
              <a:t>Binary Search</a:t>
            </a:r>
          </a:p>
          <a:p>
            <a:pPr marL="0" indent="0" algn="ctr">
              <a:buNone/>
            </a:pPr>
            <a:r>
              <a:rPr lang="en-US" sz="2800" b="1" dirty="0" smtClean="0"/>
              <a:t>Linear Search</a:t>
            </a:r>
          </a:p>
          <a:p>
            <a:pPr algn="just"/>
            <a:r>
              <a:rPr lang="en-US" sz="2400" dirty="0" smtClean="0"/>
              <a:t>Linear search takes an array and a key element to search. Iterates through each element of the array and compares it with the key element. If a match is found, it returns the index of the element. If the key element is found, it returns its index; otherwise, it returns -1.</a:t>
            </a:r>
          </a:p>
          <a:p>
            <a:pPr fontAlgn="base"/>
            <a:r>
              <a:rPr lang="en-US" sz="2400" b="1" dirty="0"/>
              <a:t>Time complexity</a:t>
            </a:r>
            <a:r>
              <a:rPr lang="en-US" sz="2400" dirty="0"/>
              <a:t>: O(n). </a:t>
            </a:r>
          </a:p>
          <a:p>
            <a:pPr fontAlgn="base"/>
            <a:r>
              <a:rPr lang="en-US" sz="2400" b="1" dirty="0" smtClean="0"/>
              <a:t>Space complexity:</a:t>
            </a:r>
            <a:r>
              <a:rPr lang="en-US" sz="2400" b="1" dirty="0"/>
              <a:t> </a:t>
            </a:r>
            <a:r>
              <a:rPr lang="en-US" sz="2400" dirty="0"/>
              <a:t>O(1) for iterative and O(n) for recursive.</a:t>
            </a:r>
          </a:p>
          <a:p>
            <a:pPr algn="just"/>
            <a:endParaRPr lang="en-US" sz="2400" dirty="0" smtClean="0"/>
          </a:p>
          <a:p>
            <a:pPr marL="0" indent="0">
              <a:buNone/>
            </a:pPr>
            <a:endParaRPr lang="en-US" dirty="0"/>
          </a:p>
        </p:txBody>
      </p:sp>
    </p:spTree>
    <p:extLst>
      <p:ext uri="{BB962C8B-B14F-4D97-AF65-F5344CB8AC3E}">
        <p14:creationId xmlns:p14="http://schemas.microsoft.com/office/powerpoint/2010/main" val="1614254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 </a:t>
            </a:r>
            <a:endParaRPr lang="en-US" dirty="0"/>
          </a:p>
        </p:txBody>
      </p:sp>
      <p:sp>
        <p:nvSpPr>
          <p:cNvPr id="3" name="Content Placeholder 2"/>
          <p:cNvSpPr>
            <a:spLocks noGrp="1"/>
          </p:cNvSpPr>
          <p:nvPr>
            <p:ph idx="1"/>
          </p:nvPr>
        </p:nvSpPr>
        <p:spPr>
          <a:xfrm>
            <a:off x="457200" y="1066800"/>
            <a:ext cx="8229600" cy="5059363"/>
          </a:xfrm>
        </p:spPr>
        <p:txBody>
          <a:bodyPr>
            <a:normAutofit fontScale="47500" lnSpcReduction="20000"/>
          </a:bodyPr>
          <a:lstStyle/>
          <a:p>
            <a:pPr marL="0" indent="0">
              <a:buNone/>
            </a:pPr>
            <a:r>
              <a:rPr lang="en-US" sz="3800" b="1" dirty="0" smtClean="0"/>
              <a:t>Code</a:t>
            </a:r>
          </a:p>
          <a:p>
            <a:pPr marL="0" indent="0" algn="just">
              <a:buNone/>
            </a:pPr>
            <a:r>
              <a:rPr lang="en-US" sz="3800" dirty="0" err="1" smtClean="0"/>
              <a:t>def</a:t>
            </a:r>
            <a:r>
              <a:rPr lang="en-US" sz="3800" dirty="0" smtClean="0"/>
              <a:t> </a:t>
            </a:r>
            <a:r>
              <a:rPr lang="en-US" sz="3800" dirty="0" err="1" smtClean="0"/>
              <a:t>linear_search</a:t>
            </a:r>
            <a:r>
              <a:rPr lang="en-US" sz="3800" dirty="0" smtClean="0"/>
              <a:t>(</a:t>
            </a:r>
            <a:r>
              <a:rPr lang="en-US" sz="3800" dirty="0" err="1" smtClean="0"/>
              <a:t>arr</a:t>
            </a:r>
            <a:r>
              <a:rPr lang="en-US" sz="3800" dirty="0" smtClean="0"/>
              <a:t>, target):   </a:t>
            </a:r>
          </a:p>
          <a:p>
            <a:pPr marL="0" indent="0" algn="just">
              <a:buNone/>
            </a:pPr>
            <a:r>
              <a:rPr lang="en-US" sz="3800" dirty="0" smtClean="0"/>
              <a:t> for index in range(</a:t>
            </a:r>
            <a:r>
              <a:rPr lang="en-US" sz="3800" dirty="0" err="1" smtClean="0"/>
              <a:t>len</a:t>
            </a:r>
            <a:r>
              <a:rPr lang="en-US" sz="3800" dirty="0" smtClean="0"/>
              <a:t>(</a:t>
            </a:r>
            <a:r>
              <a:rPr lang="en-US" sz="3800" dirty="0" err="1" smtClean="0"/>
              <a:t>arr</a:t>
            </a:r>
            <a:r>
              <a:rPr lang="en-US" sz="3800" dirty="0" smtClean="0"/>
              <a:t>)):    </a:t>
            </a:r>
          </a:p>
          <a:p>
            <a:pPr marL="0" indent="0" algn="just">
              <a:buNone/>
            </a:pPr>
            <a:r>
              <a:rPr lang="en-US" sz="3800" dirty="0" smtClean="0"/>
              <a:t>    if </a:t>
            </a:r>
            <a:r>
              <a:rPr lang="en-US" sz="3800" dirty="0" err="1" smtClean="0"/>
              <a:t>arr</a:t>
            </a:r>
            <a:r>
              <a:rPr lang="en-US" sz="3800" dirty="0" smtClean="0"/>
              <a:t>[index] == target:      </a:t>
            </a:r>
          </a:p>
          <a:p>
            <a:pPr marL="0" indent="0" algn="just">
              <a:buNone/>
            </a:pPr>
            <a:r>
              <a:rPr lang="en-US" sz="3800" dirty="0" smtClean="0"/>
              <a:t>      return index    </a:t>
            </a:r>
          </a:p>
          <a:p>
            <a:pPr marL="0" indent="0" algn="just">
              <a:buNone/>
            </a:pPr>
            <a:r>
              <a:rPr lang="en-US" sz="3800" dirty="0" smtClean="0"/>
              <a:t>return -1</a:t>
            </a:r>
          </a:p>
          <a:p>
            <a:pPr marL="0" indent="0" algn="just">
              <a:buNone/>
            </a:pPr>
            <a:r>
              <a:rPr lang="en-US" sz="3800" dirty="0" err="1" smtClean="0"/>
              <a:t>arr</a:t>
            </a:r>
            <a:r>
              <a:rPr lang="en-US" sz="3800" dirty="0" smtClean="0"/>
              <a:t> = [10, 23, 45, 70, 11, 15]</a:t>
            </a:r>
          </a:p>
          <a:p>
            <a:pPr marL="0" indent="0" algn="just">
              <a:buNone/>
            </a:pPr>
            <a:r>
              <a:rPr lang="en-US" sz="3800" dirty="0" smtClean="0"/>
              <a:t>key = 70</a:t>
            </a:r>
          </a:p>
          <a:p>
            <a:pPr marL="0" indent="0" algn="just">
              <a:buNone/>
            </a:pPr>
            <a:r>
              <a:rPr lang="en-US" sz="3800" dirty="0" smtClean="0"/>
              <a:t>result = </a:t>
            </a:r>
            <a:r>
              <a:rPr lang="en-US" sz="3800" dirty="0" err="1" smtClean="0"/>
              <a:t>linear_search</a:t>
            </a:r>
            <a:r>
              <a:rPr lang="en-US" sz="3800" dirty="0" smtClean="0"/>
              <a:t>(</a:t>
            </a:r>
            <a:r>
              <a:rPr lang="en-US" sz="3800" dirty="0" err="1" smtClean="0"/>
              <a:t>arr</a:t>
            </a:r>
            <a:r>
              <a:rPr lang="en-US" sz="3800" dirty="0" smtClean="0"/>
              <a:t>, key)</a:t>
            </a:r>
          </a:p>
          <a:p>
            <a:pPr marL="0" indent="0" algn="just">
              <a:buNone/>
            </a:pPr>
            <a:r>
              <a:rPr lang="en-US" sz="3800" dirty="0" smtClean="0"/>
              <a:t>if result != -1: </a:t>
            </a:r>
          </a:p>
          <a:p>
            <a:pPr marL="0" indent="0" algn="just">
              <a:buNone/>
            </a:pPr>
            <a:r>
              <a:rPr lang="en-US" sz="3800" dirty="0" smtClean="0"/>
              <a:t>   print("Element found at index : ",result)</a:t>
            </a:r>
          </a:p>
          <a:p>
            <a:pPr marL="0" indent="0" algn="just">
              <a:buNone/>
            </a:pPr>
            <a:r>
              <a:rPr lang="en-US" sz="3800" dirty="0" smtClean="0"/>
              <a:t>else: </a:t>
            </a:r>
          </a:p>
          <a:p>
            <a:pPr marL="0" indent="0" algn="just">
              <a:buNone/>
            </a:pPr>
            <a:r>
              <a:rPr lang="en-US" sz="3800" dirty="0" smtClean="0"/>
              <a:t>  print("Element not found in the array")</a:t>
            </a:r>
          </a:p>
          <a:p>
            <a:pPr marL="0" indent="0" algn="just">
              <a:buNone/>
            </a:pPr>
            <a:endParaRPr lang="en-US" sz="3800" b="1" dirty="0" smtClean="0"/>
          </a:p>
          <a:p>
            <a:pPr marL="0" indent="0" algn="just">
              <a:buNone/>
            </a:pPr>
            <a:r>
              <a:rPr lang="en-US" sz="3800" b="1" dirty="0" smtClean="0"/>
              <a:t>Output</a:t>
            </a:r>
          </a:p>
          <a:p>
            <a:pPr marL="0" indent="0" algn="just">
              <a:buNone/>
            </a:pPr>
            <a:r>
              <a:rPr lang="en-US" sz="3800" dirty="0" smtClean="0"/>
              <a:t>Element found at index: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9491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a:t/>
            </a:r>
            <a:br>
              <a:rPr lang="en-US" sz="2700" b="1" dirty="0"/>
            </a:br>
            <a:r>
              <a:rPr lang="en-US" sz="3600" b="1" dirty="0" smtClean="0"/>
              <a:t>What is Binary Search Algorithm?</a:t>
            </a:r>
            <a:r>
              <a:rPr lang="en-US" sz="3600" b="1" dirty="0"/>
              <a:t/>
            </a:r>
            <a:br>
              <a:rPr lang="en-US" sz="3600" b="1" dirty="0"/>
            </a:br>
            <a:endParaRPr lang="en-US" sz="3600" dirty="0"/>
          </a:p>
        </p:txBody>
      </p:sp>
      <p:sp>
        <p:nvSpPr>
          <p:cNvPr id="3" name="Content Placeholder 2"/>
          <p:cNvSpPr>
            <a:spLocks noGrp="1"/>
          </p:cNvSpPr>
          <p:nvPr>
            <p:ph idx="1"/>
          </p:nvPr>
        </p:nvSpPr>
        <p:spPr/>
        <p:txBody>
          <a:bodyPr>
            <a:normAutofit/>
          </a:bodyPr>
          <a:lstStyle/>
          <a:p>
            <a:pPr algn="just"/>
            <a:r>
              <a:rPr lang="en-US" sz="2400" b="1" dirty="0" smtClean="0"/>
              <a:t>Binary </a:t>
            </a:r>
            <a:r>
              <a:rPr lang="en-US" sz="2400" b="1" dirty="0"/>
              <a:t>search</a:t>
            </a:r>
            <a:r>
              <a:rPr lang="en-US" sz="2400" dirty="0"/>
              <a:t> is a search algorithm used to find the position of a target value within a </a:t>
            </a:r>
            <a:r>
              <a:rPr lang="en-US" sz="2400" b="1" dirty="0"/>
              <a:t>sorted </a:t>
            </a:r>
            <a:r>
              <a:rPr lang="en-US" sz="2400" dirty="0"/>
              <a:t>array. It works by repeatedly dividing the search interval in half until the target value is found or the interval is empty. The search interval is halved by comparing the target element with the middle value of the search space</a:t>
            </a:r>
            <a:r>
              <a:rPr lang="en-US" sz="2400" dirty="0" smtClean="0"/>
              <a:t>. The idea of binary search is to use the information that the array is sorted and reduce the time complexity to O(log N). </a:t>
            </a:r>
          </a:p>
          <a:p>
            <a:pPr algn="just"/>
            <a:endParaRPr lang="en-US" sz="2800" dirty="0"/>
          </a:p>
        </p:txBody>
      </p:sp>
    </p:spTree>
    <p:extLst>
      <p:ext uri="{BB962C8B-B14F-4D97-AF65-F5344CB8AC3E}">
        <p14:creationId xmlns:p14="http://schemas.microsoft.com/office/powerpoint/2010/main" val="548925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pPr marL="0" indent="0" fontAlgn="base"/>
            <a:r>
              <a:rPr lang="en-US" sz="3200" b="1" dirty="0" smtClean="0"/>
              <a:t/>
            </a:r>
            <a:br>
              <a:rPr lang="en-US" sz="3200" b="1" dirty="0" smtClean="0"/>
            </a:br>
            <a:r>
              <a:rPr lang="en-US" sz="3100" b="1" dirty="0" smtClean="0"/>
              <a:t>Below is the step-by-step algorithm for Binary Search:</a:t>
            </a:r>
            <a:br>
              <a:rPr lang="en-US" sz="3100" b="1" dirty="0" smtClean="0"/>
            </a:br>
            <a:endParaRPr lang="en-US" sz="3100" b="1" dirty="0"/>
          </a:p>
        </p:txBody>
      </p:sp>
      <p:sp>
        <p:nvSpPr>
          <p:cNvPr id="3" name="Content Placeholder 2"/>
          <p:cNvSpPr>
            <a:spLocks noGrp="1"/>
          </p:cNvSpPr>
          <p:nvPr>
            <p:ph idx="1"/>
          </p:nvPr>
        </p:nvSpPr>
        <p:spPr>
          <a:xfrm>
            <a:off x="457200" y="1524000"/>
            <a:ext cx="8229600" cy="4602163"/>
          </a:xfrm>
        </p:spPr>
        <p:txBody>
          <a:bodyPr>
            <a:normAutofit fontScale="25000" lnSpcReduction="20000"/>
          </a:bodyPr>
          <a:lstStyle/>
          <a:p>
            <a:pPr algn="just" fontAlgn="base"/>
            <a:r>
              <a:rPr lang="en-US" sz="9600" dirty="0" smtClean="0"/>
              <a:t>Divide </a:t>
            </a:r>
            <a:r>
              <a:rPr lang="en-US" sz="9600" dirty="0"/>
              <a:t>the search space into two halves </a:t>
            </a:r>
            <a:r>
              <a:rPr lang="en-US" sz="9600" dirty="0" smtClean="0"/>
              <a:t>by finding the middle index “mid”.</a:t>
            </a:r>
            <a:r>
              <a:rPr lang="en-US" sz="9600" dirty="0"/>
              <a:t> </a:t>
            </a:r>
            <a:r>
              <a:rPr lang="en-US" sz="9600" dirty="0" smtClean="0"/>
              <a:t>Compare </a:t>
            </a:r>
            <a:r>
              <a:rPr lang="en-US" sz="9600" dirty="0"/>
              <a:t>the middle element of the search space with the </a:t>
            </a:r>
            <a:r>
              <a:rPr lang="en-US" sz="9600" b="1" dirty="0"/>
              <a:t>key</a:t>
            </a:r>
            <a:r>
              <a:rPr lang="en-US" sz="9600" dirty="0"/>
              <a:t>. </a:t>
            </a:r>
          </a:p>
          <a:p>
            <a:pPr algn="just" fontAlgn="base"/>
            <a:r>
              <a:rPr lang="en-US" sz="9600" dirty="0"/>
              <a:t>If the </a:t>
            </a:r>
            <a:r>
              <a:rPr lang="en-US" sz="9600" b="1" dirty="0"/>
              <a:t>key </a:t>
            </a:r>
            <a:r>
              <a:rPr lang="en-US" sz="9600" dirty="0"/>
              <a:t>is found at middle element, the process is terminated.</a:t>
            </a:r>
          </a:p>
          <a:p>
            <a:pPr algn="just" fontAlgn="base"/>
            <a:r>
              <a:rPr lang="en-US" sz="9600" dirty="0"/>
              <a:t>If the </a:t>
            </a:r>
            <a:r>
              <a:rPr lang="en-US" sz="9600" b="1" dirty="0"/>
              <a:t>key </a:t>
            </a:r>
            <a:r>
              <a:rPr lang="en-US" sz="9600" dirty="0"/>
              <a:t>is not found at middle element, choose which half will be used as the next search space.</a:t>
            </a:r>
          </a:p>
          <a:p>
            <a:pPr lvl="1" algn="just" fontAlgn="base"/>
            <a:r>
              <a:rPr lang="en-US" sz="9600" dirty="0"/>
              <a:t>If the </a:t>
            </a:r>
            <a:r>
              <a:rPr lang="en-US" sz="9600" b="1" dirty="0"/>
              <a:t>key </a:t>
            </a:r>
            <a:r>
              <a:rPr lang="en-US" sz="9600" dirty="0"/>
              <a:t>is smaller than the middle element, then the </a:t>
            </a:r>
            <a:r>
              <a:rPr lang="en-US" sz="9600" b="1" dirty="0"/>
              <a:t>left </a:t>
            </a:r>
            <a:r>
              <a:rPr lang="en-US" sz="9600" dirty="0"/>
              <a:t>side is used for next search.</a:t>
            </a:r>
          </a:p>
          <a:p>
            <a:pPr lvl="1" algn="just" fontAlgn="base"/>
            <a:r>
              <a:rPr lang="en-US" sz="9600" dirty="0"/>
              <a:t>If the </a:t>
            </a:r>
            <a:r>
              <a:rPr lang="en-US" sz="9600" b="1" dirty="0"/>
              <a:t>key </a:t>
            </a:r>
            <a:r>
              <a:rPr lang="en-US" sz="9600" dirty="0"/>
              <a:t>is larger than the middle element, then the </a:t>
            </a:r>
            <a:r>
              <a:rPr lang="en-US" sz="9600" b="1" dirty="0"/>
              <a:t>right </a:t>
            </a:r>
            <a:r>
              <a:rPr lang="en-US" sz="9600" dirty="0"/>
              <a:t>side is used for next search.</a:t>
            </a:r>
          </a:p>
          <a:p>
            <a:pPr algn="just" fontAlgn="base"/>
            <a:r>
              <a:rPr lang="en-US" sz="9600" dirty="0"/>
              <a:t>This process is continued until the </a:t>
            </a:r>
            <a:r>
              <a:rPr lang="en-US" sz="9600" b="1" dirty="0"/>
              <a:t>key </a:t>
            </a:r>
            <a:r>
              <a:rPr lang="en-US" sz="9600" dirty="0"/>
              <a:t>is found or the total search space is exhausted.</a:t>
            </a:r>
          </a:p>
          <a:p>
            <a:endParaRPr lang="en-US" dirty="0"/>
          </a:p>
        </p:txBody>
      </p:sp>
    </p:spTree>
    <p:extLst>
      <p:ext uri="{BB962C8B-B14F-4D97-AF65-F5344CB8AC3E}">
        <p14:creationId xmlns:p14="http://schemas.microsoft.com/office/powerpoint/2010/main" val="2787729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214" y="294733"/>
            <a:ext cx="5995231" cy="523220"/>
          </a:xfrm>
          <a:prstGeom prst="rect">
            <a:avLst/>
          </a:prstGeom>
          <a:noFill/>
        </p:spPr>
        <p:txBody>
          <a:bodyPr wrap="none" rtlCol="0">
            <a:spAutoFit/>
          </a:bodyPr>
          <a:lstStyle/>
          <a:p>
            <a:pPr algn="ctr"/>
            <a:r>
              <a:rPr lang="en-US" sz="2800" b="1" dirty="0" smtClean="0"/>
              <a:t>Flow Chart for Binary Search Algorithm</a:t>
            </a:r>
            <a:endParaRPr lang="en-US"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066800"/>
            <a:ext cx="4800600" cy="5486400"/>
          </a:xfrm>
          <a:prstGeom prst="rect">
            <a:avLst/>
          </a:prstGeom>
        </p:spPr>
      </p:pic>
    </p:spTree>
    <p:extLst>
      <p:ext uri="{BB962C8B-B14F-4D97-AF65-F5344CB8AC3E}">
        <p14:creationId xmlns:p14="http://schemas.microsoft.com/office/powerpoint/2010/main" val="1951042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t>
            </a:r>
            <a:br>
              <a:rPr lang="en-US" sz="3200" b="1" dirty="0" smtClean="0"/>
            </a:br>
            <a:r>
              <a:rPr lang="en-US" sz="3200" b="1" dirty="0" err="1" smtClean="0"/>
              <a:t>Pseudocode</a:t>
            </a:r>
            <a:r>
              <a:rPr lang="en-US" sz="3200" b="1" dirty="0" smtClean="0"/>
              <a:t> for </a:t>
            </a:r>
            <a:r>
              <a:rPr lang="en-US" sz="3200" b="1" dirty="0"/>
              <a:t>Binary Search</a:t>
            </a:r>
            <a:br>
              <a:rPr lang="en-US" sz="3200" b="1" dirty="0"/>
            </a:br>
            <a:endParaRPr lang="en-US"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function </a:t>
            </a:r>
            <a:r>
              <a:rPr lang="en-US" dirty="0" err="1" smtClean="0"/>
              <a:t>binarySearch</a:t>
            </a:r>
            <a:r>
              <a:rPr lang="en-US" dirty="0" smtClean="0"/>
              <a:t>(</a:t>
            </a:r>
            <a:r>
              <a:rPr lang="en-US" dirty="0" err="1" smtClean="0"/>
              <a:t>arr</a:t>
            </a:r>
            <a:r>
              <a:rPr lang="en-US" dirty="0" smtClean="0"/>
              <a:t>, n, key) is</a:t>
            </a:r>
          </a:p>
          <a:p>
            <a:pPr marL="0" indent="0">
              <a:buNone/>
            </a:pPr>
            <a:r>
              <a:rPr lang="en-US" dirty="0" smtClean="0"/>
              <a:t>    low := 0</a:t>
            </a:r>
          </a:p>
          <a:p>
            <a:pPr marL="0" indent="0">
              <a:buNone/>
            </a:pPr>
            <a:r>
              <a:rPr lang="en-US" dirty="0" smtClean="0"/>
              <a:t>    high := n − 1</a:t>
            </a:r>
          </a:p>
          <a:p>
            <a:pPr marL="0" indent="0">
              <a:buNone/>
            </a:pPr>
            <a:r>
              <a:rPr lang="en-US" dirty="0" smtClean="0"/>
              <a:t>    while low ≤ high do</a:t>
            </a:r>
          </a:p>
          <a:p>
            <a:pPr marL="0" indent="0">
              <a:buNone/>
            </a:pPr>
            <a:r>
              <a:rPr lang="en-US" dirty="0" smtClean="0"/>
              <a:t>        mid := floor((low + high) / 2)</a:t>
            </a:r>
          </a:p>
          <a:p>
            <a:pPr marL="0" indent="0">
              <a:buNone/>
            </a:pPr>
            <a:r>
              <a:rPr lang="en-US" dirty="0" smtClean="0"/>
              <a:t>        if </a:t>
            </a:r>
            <a:r>
              <a:rPr lang="en-US" dirty="0" err="1" smtClean="0"/>
              <a:t>arr</a:t>
            </a:r>
            <a:r>
              <a:rPr lang="en-US" dirty="0" smtClean="0"/>
              <a:t>[mid] &lt; key then</a:t>
            </a:r>
          </a:p>
          <a:p>
            <a:pPr marL="0" indent="0">
              <a:buNone/>
            </a:pPr>
            <a:r>
              <a:rPr lang="en-US" dirty="0" smtClean="0"/>
              <a:t>            low := mid + 1</a:t>
            </a:r>
          </a:p>
          <a:p>
            <a:pPr marL="0" indent="0">
              <a:buNone/>
            </a:pPr>
            <a:r>
              <a:rPr lang="en-US" dirty="0" smtClean="0"/>
              <a:t>        else if </a:t>
            </a:r>
            <a:r>
              <a:rPr lang="en-US" dirty="0" err="1" smtClean="0"/>
              <a:t>arr</a:t>
            </a:r>
            <a:r>
              <a:rPr lang="en-US" dirty="0" smtClean="0"/>
              <a:t>[mid] &gt; key then</a:t>
            </a:r>
          </a:p>
          <a:p>
            <a:pPr marL="0" indent="0">
              <a:buNone/>
            </a:pPr>
            <a:r>
              <a:rPr lang="en-US" dirty="0" smtClean="0"/>
              <a:t>            high := mid − 1</a:t>
            </a:r>
          </a:p>
          <a:p>
            <a:pPr marL="0" indent="0">
              <a:buNone/>
            </a:pPr>
            <a:r>
              <a:rPr lang="en-US" dirty="0" smtClean="0"/>
              <a:t>        else:</a:t>
            </a:r>
          </a:p>
          <a:p>
            <a:pPr marL="0" indent="0">
              <a:buNone/>
            </a:pPr>
            <a:r>
              <a:rPr lang="en-US" dirty="0" smtClean="0"/>
              <a:t>            return mid</a:t>
            </a:r>
          </a:p>
          <a:p>
            <a:pPr marL="0" indent="0">
              <a:buNone/>
            </a:pPr>
            <a:r>
              <a:rPr lang="en-US" dirty="0" smtClean="0"/>
              <a:t>    return -1</a:t>
            </a:r>
            <a:endParaRPr lang="en-US" dirty="0"/>
          </a:p>
        </p:txBody>
      </p:sp>
    </p:spTree>
    <p:extLst>
      <p:ext uri="{BB962C8B-B14F-4D97-AF65-F5344CB8AC3E}">
        <p14:creationId xmlns:p14="http://schemas.microsoft.com/office/powerpoint/2010/main" val="241028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ownloads\WhatsApp Image 2024-12-26 at 21.35.3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933" y="1600200"/>
            <a:ext cx="71628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48991" y="501134"/>
            <a:ext cx="1450205" cy="523220"/>
          </a:xfrm>
          <a:prstGeom prst="rect">
            <a:avLst/>
          </a:prstGeom>
          <a:noFill/>
        </p:spPr>
        <p:txBody>
          <a:bodyPr wrap="none" rtlCol="0">
            <a:spAutoFit/>
          </a:bodyPr>
          <a:lstStyle/>
          <a:p>
            <a:r>
              <a:rPr lang="en-US" sz="2800" b="1" dirty="0" smtClean="0"/>
              <a:t>Example</a:t>
            </a:r>
            <a:endParaRPr lang="en-US" sz="2800" b="1" dirty="0"/>
          </a:p>
        </p:txBody>
      </p:sp>
      <p:sp>
        <p:nvSpPr>
          <p:cNvPr id="3" name="TextBox 2"/>
          <p:cNvSpPr txBox="1"/>
          <p:nvPr/>
        </p:nvSpPr>
        <p:spPr>
          <a:xfrm>
            <a:off x="1032933" y="1251003"/>
            <a:ext cx="7072577" cy="400110"/>
          </a:xfrm>
          <a:prstGeom prst="rect">
            <a:avLst/>
          </a:prstGeom>
          <a:noFill/>
        </p:spPr>
        <p:txBody>
          <a:bodyPr wrap="none" rtlCol="0">
            <a:spAutoFit/>
          </a:bodyPr>
          <a:lstStyle/>
          <a:p>
            <a:r>
              <a:rPr lang="en-US" sz="2000" dirty="0" smtClean="0"/>
              <a:t>Let’s say the given array is = [3, 4, 6, 7, 9, 12, 16, 17] and target = 6</a:t>
            </a:r>
            <a:endParaRPr lang="en-US" sz="2000" dirty="0"/>
          </a:p>
        </p:txBody>
      </p:sp>
    </p:spTree>
    <p:extLst>
      <p:ext uri="{BB962C8B-B14F-4D97-AF65-F5344CB8AC3E}">
        <p14:creationId xmlns:p14="http://schemas.microsoft.com/office/powerpoint/2010/main" val="2536553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200" b="1" dirty="0" smtClean="0"/>
              <a:t/>
            </a:r>
            <a:br>
              <a:rPr lang="en-US" sz="3200" b="1" dirty="0" smtClean="0"/>
            </a:br>
            <a:r>
              <a:rPr lang="en-US" sz="3200" b="1" dirty="0" smtClean="0"/>
              <a:t>Implementing </a:t>
            </a:r>
            <a:r>
              <a:rPr lang="en-US" sz="3200" b="1" dirty="0"/>
              <a:t>the Binary Search Algorithm</a:t>
            </a:r>
            <a:br>
              <a:rPr lang="en-US" sz="3200" b="1" dirty="0"/>
            </a:br>
            <a:endParaRPr lang="en-US" sz="3200" dirty="0"/>
          </a:p>
        </p:txBody>
      </p:sp>
      <p:sp>
        <p:nvSpPr>
          <p:cNvPr id="3" name="Content Placeholder 2"/>
          <p:cNvSpPr>
            <a:spLocks noGrp="1"/>
          </p:cNvSpPr>
          <p:nvPr>
            <p:ph idx="1"/>
          </p:nvPr>
        </p:nvSpPr>
        <p:spPr/>
        <p:txBody>
          <a:bodyPr/>
          <a:lstStyle/>
          <a:p>
            <a:r>
              <a:rPr lang="en-US" sz="2400" dirty="0"/>
              <a:t>There are two common ways to implement the Binary search algorithm:</a:t>
            </a:r>
          </a:p>
          <a:p>
            <a:r>
              <a:rPr lang="en-US" sz="2400" dirty="0"/>
              <a:t>The Iterative method</a:t>
            </a:r>
          </a:p>
          <a:p>
            <a:r>
              <a:rPr lang="en-US" sz="2400" dirty="0"/>
              <a:t>The Recursive method</a:t>
            </a:r>
          </a:p>
          <a:p>
            <a:endParaRPr lang="en-US" dirty="0"/>
          </a:p>
        </p:txBody>
      </p:sp>
    </p:spTree>
    <p:extLst>
      <p:ext uri="{BB962C8B-B14F-4D97-AF65-F5344CB8AC3E}">
        <p14:creationId xmlns:p14="http://schemas.microsoft.com/office/powerpoint/2010/main" val="160775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831</Words>
  <Application>Microsoft Office PowerPoint</Application>
  <PresentationFormat>On-screen Show (4:3)</PresentationFormat>
  <Paragraphs>125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BINARY SEARCH ALGORITHM</vt:lpstr>
      <vt:lpstr>Searching Algorithms</vt:lpstr>
      <vt:lpstr>Example </vt:lpstr>
      <vt:lpstr>  What is Binary Search Algorithm? </vt:lpstr>
      <vt:lpstr> Below is the step-by-step algorithm for Binary Search: </vt:lpstr>
      <vt:lpstr>PowerPoint Presentation</vt:lpstr>
      <vt:lpstr>  Pseudocode for Binary Search </vt:lpstr>
      <vt:lpstr>PowerPoint Presentation</vt:lpstr>
      <vt:lpstr> Implementing the Binary Search Algorithm </vt:lpstr>
      <vt:lpstr> The Iterative Approach </vt:lpstr>
      <vt:lpstr> The Recursive Approach </vt:lpstr>
      <vt:lpstr> Complexity of Binary Search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created xsi:type="dcterms:W3CDTF">2024-12-26T13:56:05Z</dcterms:created>
  <dcterms:modified xsi:type="dcterms:W3CDTF">2024-12-27T15:42:11Z</dcterms:modified>
</cp:coreProperties>
</file>