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8" r:id="rId6"/>
    <p:sldId id="25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5" d="100"/>
          <a:sy n="85" d="100"/>
        </p:scale>
        <p:origin x="51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dgm:spPr/>
      <dgm:t>
        <a:bodyPr/>
        <a:lstStyle/>
        <a:p>
          <a:r>
            <a:rPr lang="en-US" dirty="0"/>
            <a:t>Step – 1</a:t>
          </a:r>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96262926-A67D-4E4E-9515-5EBC67F0B634}">
      <dgm:prSet/>
      <dgm:spPr/>
      <dgm:t>
        <a:bodyPr/>
        <a:lstStyle/>
        <a:p>
          <a:r>
            <a:rPr lang="en-US" dirty="0"/>
            <a:t>Selection of the Vessel</a:t>
          </a:r>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C5146535-FD3D-4589-98A3-623B8DA4B8DB}">
      <dgm:prSet/>
      <dgm:spPr/>
      <dgm:t>
        <a:bodyPr/>
        <a:lstStyle/>
        <a:p>
          <a:r>
            <a:rPr lang="en-US" dirty="0"/>
            <a:t>Step – 2</a:t>
          </a:r>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E80CA270-6C90-4E17-ACEA-46B56AD54DD1}">
      <dgm:prSet/>
      <dgm:spPr/>
      <dgm:t>
        <a:bodyPr/>
        <a:lstStyle/>
        <a:p>
          <a:r>
            <a:rPr lang="en-US" dirty="0"/>
            <a:t>Key</a:t>
          </a:r>
          <a:r>
            <a:rPr lang="en-US" baseline="0" dirty="0"/>
            <a:t> Takeaways</a:t>
          </a:r>
          <a:endParaRPr lang="en-US" dirty="0"/>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09C152DA-7620-4852-8162-A77EC3609F3F}">
      <dgm:prSet/>
      <dgm:spPr/>
      <dgm:t>
        <a:bodyPr/>
        <a:lstStyle/>
        <a:p>
          <a:r>
            <a:rPr lang="en-US" dirty="0"/>
            <a:t>Step – 3</a:t>
          </a:r>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dgm:spPr/>
      <dgm:t>
        <a:bodyPr/>
        <a:lstStyle/>
        <a:p>
          <a:r>
            <a:rPr lang="en-US" dirty="0"/>
            <a:t>General</a:t>
          </a:r>
          <a:r>
            <a:rPr lang="en-US" baseline="0" dirty="0"/>
            <a:t> Arrangement</a:t>
          </a:r>
          <a:endParaRPr lang="en-US" dirty="0"/>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407160" y="589945"/>
          <a:ext cx="432098" cy="3141096"/>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1">
          <a:noAutofit/>
        </a:bodyPr>
        <a:lstStyle/>
        <a:p>
          <a:pPr marL="0" lvl="0" indent="0" algn="ctr" defTabSz="577850">
            <a:lnSpc>
              <a:spcPct val="90000"/>
            </a:lnSpc>
            <a:spcBef>
              <a:spcPct val="0"/>
            </a:spcBef>
            <a:spcAft>
              <a:spcPct val="35000"/>
            </a:spcAft>
            <a:buNone/>
          </a:pPr>
          <a:r>
            <a:rPr lang="en-US" sz="1300" kern="1200" dirty="0"/>
            <a:t>Step – 1</a:t>
          </a:r>
        </a:p>
      </dsp:txBody>
      <dsp:txXfrm rot="5400000">
        <a:off x="1073755" y="1965537"/>
        <a:ext cx="3120003" cy="389912"/>
      </dsp:txXfrm>
    </dsp:sp>
    <dsp:sp modelId="{5A1B764B-0DC5-47CD-BDEA-9E67799496EC}">
      <dsp:nvSpPr>
        <dsp:cNvPr id="0" name=""/>
        <dsp:cNvSpPr/>
      </dsp:nvSpPr>
      <dsp:spPr>
        <a:xfrm>
          <a:off x="5629" y="0"/>
          <a:ext cx="5235160" cy="1512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9060" numCol="1" spcCol="1270" anchor="b" anchorCtr="1">
          <a:noAutofit/>
        </a:bodyPr>
        <a:lstStyle/>
        <a:p>
          <a:pPr marL="0" lvl="0" indent="0" algn="ctr" defTabSz="577850">
            <a:lnSpc>
              <a:spcPct val="90000"/>
            </a:lnSpc>
            <a:spcBef>
              <a:spcPct val="0"/>
            </a:spcBef>
            <a:spcAft>
              <a:spcPct val="35000"/>
            </a:spcAft>
            <a:buNone/>
          </a:pPr>
          <a:r>
            <a:rPr lang="en-US" sz="1300" kern="1200" dirty="0"/>
            <a:t>Selection of the Vessel</a:t>
          </a:r>
        </a:p>
      </dsp:txBody>
      <dsp:txXfrm>
        <a:off x="5629" y="0"/>
        <a:ext cx="5235160" cy="1512345"/>
      </dsp:txXfrm>
    </dsp:sp>
    <dsp:sp modelId="{122B38A3-0442-4747-820C-1F37877E2B0E}">
      <dsp:nvSpPr>
        <dsp:cNvPr id="0" name=""/>
        <dsp:cNvSpPr/>
      </dsp:nvSpPr>
      <dsp:spPr>
        <a:xfrm>
          <a:off x="2623209" y="1598765"/>
          <a:ext cx="0" cy="345679"/>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579999" y="1512345"/>
          <a:ext cx="86419" cy="86419"/>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193757" y="1944444"/>
          <a:ext cx="3141096" cy="43209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1">
          <a:noAutofit/>
        </a:bodyPr>
        <a:lstStyle/>
        <a:p>
          <a:pPr marL="0" lvl="0" indent="0" algn="ctr" defTabSz="577850">
            <a:lnSpc>
              <a:spcPct val="90000"/>
            </a:lnSpc>
            <a:spcBef>
              <a:spcPct val="0"/>
            </a:spcBef>
            <a:spcAft>
              <a:spcPct val="35000"/>
            </a:spcAft>
            <a:buNone/>
          </a:pPr>
          <a:r>
            <a:rPr lang="en-US" sz="1300" kern="1200" dirty="0"/>
            <a:t>Step – 2</a:t>
          </a:r>
        </a:p>
      </dsp:txBody>
      <dsp:txXfrm>
        <a:off x="4193757" y="1944444"/>
        <a:ext cx="3141096" cy="432098"/>
      </dsp:txXfrm>
    </dsp:sp>
    <dsp:sp modelId="{DF65791B-462E-4589-B98D-F60587330CA8}">
      <dsp:nvSpPr>
        <dsp:cNvPr id="0" name=""/>
        <dsp:cNvSpPr/>
      </dsp:nvSpPr>
      <dsp:spPr>
        <a:xfrm>
          <a:off x="3146725" y="2808642"/>
          <a:ext cx="5235160" cy="1512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9060" rIns="0" bIns="0" numCol="1" spcCol="1270" anchor="t" anchorCtr="1">
          <a:noAutofit/>
        </a:bodyPr>
        <a:lstStyle/>
        <a:p>
          <a:pPr marL="0" lvl="0" indent="0" algn="ctr" defTabSz="577850">
            <a:lnSpc>
              <a:spcPct val="90000"/>
            </a:lnSpc>
            <a:spcBef>
              <a:spcPct val="0"/>
            </a:spcBef>
            <a:spcAft>
              <a:spcPct val="35000"/>
            </a:spcAft>
            <a:buNone/>
          </a:pPr>
          <a:r>
            <a:rPr lang="en-US" sz="1300" kern="1200" dirty="0"/>
            <a:t>Key</a:t>
          </a:r>
          <a:r>
            <a:rPr lang="en-US" sz="1300" kern="1200" baseline="0" dirty="0"/>
            <a:t> Takeaways</a:t>
          </a:r>
          <a:endParaRPr lang="en-US" sz="1300" kern="1200" dirty="0"/>
        </a:p>
      </dsp:txBody>
      <dsp:txXfrm>
        <a:off x="3146725" y="2808642"/>
        <a:ext cx="5235160" cy="1512345"/>
      </dsp:txXfrm>
    </dsp:sp>
    <dsp:sp modelId="{DBA410EB-5F61-4F46-92D9-C5B0AA59EE15}">
      <dsp:nvSpPr>
        <dsp:cNvPr id="0" name=""/>
        <dsp:cNvSpPr/>
      </dsp:nvSpPr>
      <dsp:spPr>
        <a:xfrm>
          <a:off x="5764306" y="2376543"/>
          <a:ext cx="0" cy="345679"/>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721096" y="2722222"/>
          <a:ext cx="86419" cy="86419"/>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689353" y="589945"/>
          <a:ext cx="432098" cy="3141096"/>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1">
          <a:noAutofit/>
        </a:bodyPr>
        <a:lstStyle/>
        <a:p>
          <a:pPr marL="0" lvl="0" indent="0" algn="ctr" defTabSz="577850">
            <a:lnSpc>
              <a:spcPct val="90000"/>
            </a:lnSpc>
            <a:spcBef>
              <a:spcPct val="0"/>
            </a:spcBef>
            <a:spcAft>
              <a:spcPct val="35000"/>
            </a:spcAft>
            <a:buNone/>
          </a:pPr>
          <a:r>
            <a:rPr lang="en-US" sz="1300" kern="1200" dirty="0"/>
            <a:t>Step – 3</a:t>
          </a:r>
        </a:p>
      </dsp:txBody>
      <dsp:txXfrm rot="-5400000">
        <a:off x="7334855" y="1965537"/>
        <a:ext cx="3120003" cy="389912"/>
      </dsp:txXfrm>
    </dsp:sp>
    <dsp:sp modelId="{B4723E2A-4FF1-452A-BD25-8EC364F15A6F}">
      <dsp:nvSpPr>
        <dsp:cNvPr id="0" name=""/>
        <dsp:cNvSpPr/>
      </dsp:nvSpPr>
      <dsp:spPr>
        <a:xfrm>
          <a:off x="6287822" y="0"/>
          <a:ext cx="5235160" cy="1512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9060" numCol="1" spcCol="1270" anchor="b" anchorCtr="1">
          <a:noAutofit/>
        </a:bodyPr>
        <a:lstStyle/>
        <a:p>
          <a:pPr marL="0" lvl="0" indent="0" algn="ctr" defTabSz="577850">
            <a:lnSpc>
              <a:spcPct val="90000"/>
            </a:lnSpc>
            <a:spcBef>
              <a:spcPct val="0"/>
            </a:spcBef>
            <a:spcAft>
              <a:spcPct val="35000"/>
            </a:spcAft>
            <a:buNone/>
          </a:pPr>
          <a:r>
            <a:rPr lang="en-US" sz="1300" kern="1200" dirty="0"/>
            <a:t>General</a:t>
          </a:r>
          <a:r>
            <a:rPr lang="en-US" sz="1300" kern="1200" baseline="0" dirty="0"/>
            <a:t> Arrangement</a:t>
          </a:r>
          <a:endParaRPr lang="en-US" sz="1300" kern="1200" dirty="0"/>
        </a:p>
      </dsp:txBody>
      <dsp:txXfrm>
        <a:off x="6287822" y="0"/>
        <a:ext cx="5235160" cy="1512345"/>
      </dsp:txXfrm>
    </dsp:sp>
    <dsp:sp modelId="{440E9361-37D2-4157-AF38-7B49AD23708B}">
      <dsp:nvSpPr>
        <dsp:cNvPr id="0" name=""/>
        <dsp:cNvSpPr/>
      </dsp:nvSpPr>
      <dsp:spPr>
        <a:xfrm>
          <a:off x="8905402" y="1598765"/>
          <a:ext cx="0" cy="345679"/>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862192" y="1512345"/>
          <a:ext cx="86419" cy="86419"/>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1/8/2024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1/8/2024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1/8/2024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1/8/2024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1/8/2024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1/8/2024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1/8/2024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548393"/>
          </a:xfrm>
        </p:spPr>
        <p:txBody>
          <a:bodyPr>
            <a:normAutofit fontScale="90000"/>
          </a:bodyPr>
          <a:lstStyle/>
          <a:p>
            <a:pPr algn="ctr"/>
            <a:r>
              <a:rPr lang="en-US" b="1" dirty="0">
                <a:solidFill>
                  <a:schemeClr val="tx1"/>
                </a:solidFill>
              </a:rPr>
              <a:t>CAD-CAM &amp; Marine Design Laboratory - I</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1568824"/>
            <a:ext cx="10993546" cy="1111623"/>
          </a:xfrm>
        </p:spPr>
        <p:txBody>
          <a:bodyPr>
            <a:normAutofit/>
          </a:bodyPr>
          <a:lstStyle/>
          <a:p>
            <a:pPr algn="just"/>
            <a:r>
              <a:rPr lang="en-US" dirty="0">
                <a:solidFill>
                  <a:schemeClr val="tx1"/>
                </a:solidFill>
              </a:rPr>
              <a:t>							</a:t>
            </a:r>
            <a:r>
              <a:rPr lang="en-US" b="1" dirty="0">
                <a:solidFill>
                  <a:schemeClr val="tx1"/>
                </a:solidFill>
              </a:rPr>
              <a:t>vessel type: Nuclear-powered submarine</a:t>
            </a:r>
          </a:p>
          <a:p>
            <a:pPr algn="just"/>
            <a:r>
              <a:rPr lang="en-US" dirty="0">
                <a:solidFill>
                  <a:schemeClr val="tx1"/>
                </a:solidFill>
              </a:rPr>
              <a:t>				</a:t>
            </a:r>
            <a:r>
              <a:rPr lang="en-US" b="1" dirty="0">
                <a:solidFill>
                  <a:schemeClr val="tx1"/>
                </a:solidFill>
              </a:rPr>
              <a:t>course instructors: Dr. O. P. Sha, Dr. V. Nagarajan, Dr. A. Bhattacharyya</a:t>
            </a:r>
          </a:p>
          <a:p>
            <a:pPr algn="just"/>
            <a:r>
              <a:rPr lang="en-US" sz="1200" dirty="0">
                <a:solidFill>
                  <a:schemeClr val="tx1">
                    <a:lumMod val="75000"/>
                    <a:lumOff val="25000"/>
                  </a:schemeClr>
                </a:solidFill>
              </a:rPr>
              <a:t>			          Spring 2024				Credits – 2				Draft – 1			09-01-2024</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
        <p:nvSpPr>
          <p:cNvPr id="4" name="TextBox 3">
            <a:extLst>
              <a:ext uri="{FF2B5EF4-FFF2-40B4-BE49-F238E27FC236}">
                <a16:creationId xmlns:a16="http://schemas.microsoft.com/office/drawing/2014/main" id="{605262D9-05B8-4A82-DDF2-2D758DCABAA4}"/>
              </a:ext>
            </a:extLst>
          </p:cNvPr>
          <p:cNvSpPr txBox="1"/>
          <p:nvPr/>
        </p:nvSpPr>
        <p:spPr>
          <a:xfrm>
            <a:off x="581190" y="79248"/>
            <a:ext cx="10993549" cy="276999"/>
          </a:xfrm>
          <a:prstGeom prst="rect">
            <a:avLst/>
          </a:prstGeom>
          <a:noFill/>
        </p:spPr>
        <p:txBody>
          <a:bodyPr wrap="square" rtlCol="0">
            <a:spAutoFit/>
          </a:bodyPr>
          <a:lstStyle/>
          <a:p>
            <a:pPr algn="just"/>
            <a:r>
              <a:rPr lang="en-IN" sz="1200" b="1" dirty="0">
                <a:solidFill>
                  <a:schemeClr val="tx1">
                    <a:lumMod val="75000"/>
                    <a:lumOff val="25000"/>
                  </a:schemeClr>
                </a:solidFill>
              </a:rPr>
              <a:t>Swagoto Surjo Dutta			Pritam Mandal		Snehal Vinod Kumar		   Patil Raghuveer Sunil</a:t>
            </a:r>
          </a:p>
        </p:txBody>
      </p:sp>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solidFill>
                  <a:schemeClr val="tx1"/>
                </a:solidFill>
              </a:rPr>
              <a:t>Scope of the presentation</a:t>
            </a: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4278464744"/>
              </p:ext>
            </p:extLst>
          </p:nvPr>
        </p:nvGraphicFramePr>
        <p:xfrm>
          <a:off x="331694" y="1990165"/>
          <a:ext cx="11528612" cy="43209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78B72ECD-6783-D84A-4FB2-9F1600D841EA}"/>
              </a:ext>
            </a:extLst>
          </p:cNvPr>
          <p:cNvSpPr txBox="1"/>
          <p:nvPr/>
        </p:nvSpPr>
        <p:spPr>
          <a:xfrm>
            <a:off x="581190" y="79248"/>
            <a:ext cx="10993549" cy="276999"/>
          </a:xfrm>
          <a:prstGeom prst="rect">
            <a:avLst/>
          </a:prstGeom>
          <a:noFill/>
        </p:spPr>
        <p:txBody>
          <a:bodyPr wrap="square" rtlCol="0">
            <a:spAutoFit/>
          </a:bodyPr>
          <a:lstStyle/>
          <a:p>
            <a:pPr algn="just"/>
            <a:r>
              <a:rPr lang="en-IN" sz="1200" b="1" dirty="0">
                <a:solidFill>
                  <a:schemeClr val="tx1">
                    <a:lumMod val="75000"/>
                    <a:lumOff val="25000"/>
                  </a:schemeClr>
                </a:solidFill>
              </a:rPr>
              <a:t>Swagoto Surjo Dutta			Pritam Mandal		Snehal Vinod Kumar		   Patil Raghuveer Sunil</a:t>
            </a:r>
          </a:p>
        </p:txBody>
      </p:sp>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Demands of the curriculum</a:t>
            </a:r>
          </a:p>
        </p:txBody>
      </p:sp>
      <p:sp>
        <p:nvSpPr>
          <p:cNvPr id="3" name="TextBox 2">
            <a:extLst>
              <a:ext uri="{FF2B5EF4-FFF2-40B4-BE49-F238E27FC236}">
                <a16:creationId xmlns:a16="http://schemas.microsoft.com/office/drawing/2014/main" id="{78B72ECD-6783-D84A-4FB2-9F1600D841EA}"/>
              </a:ext>
            </a:extLst>
          </p:cNvPr>
          <p:cNvSpPr txBox="1"/>
          <p:nvPr/>
        </p:nvSpPr>
        <p:spPr>
          <a:xfrm>
            <a:off x="581190" y="79248"/>
            <a:ext cx="10993549" cy="276999"/>
          </a:xfrm>
          <a:prstGeom prst="rect">
            <a:avLst/>
          </a:prstGeom>
          <a:noFill/>
        </p:spPr>
        <p:txBody>
          <a:bodyPr wrap="square" rtlCol="0">
            <a:spAutoFit/>
          </a:bodyPr>
          <a:lstStyle/>
          <a:p>
            <a:pPr algn="just"/>
            <a:r>
              <a:rPr lang="en-IN" sz="1200" b="1" dirty="0">
                <a:solidFill>
                  <a:schemeClr val="tx1">
                    <a:lumMod val="75000"/>
                    <a:lumOff val="25000"/>
                  </a:schemeClr>
                </a:solidFill>
              </a:rPr>
              <a:t>Swagoto Surjo Dutta			Pritam Mandal		Snehal Vinod Kumar		   Patil Raghuveer Sunil</a:t>
            </a:r>
          </a:p>
        </p:txBody>
      </p:sp>
      <p:sp>
        <p:nvSpPr>
          <p:cNvPr id="6" name="Content Placeholder 5">
            <a:extLst>
              <a:ext uri="{FF2B5EF4-FFF2-40B4-BE49-F238E27FC236}">
                <a16:creationId xmlns:a16="http://schemas.microsoft.com/office/drawing/2014/main" id="{B613155F-ED34-B7D6-C48D-256B4640F444}"/>
              </a:ext>
            </a:extLst>
          </p:cNvPr>
          <p:cNvSpPr>
            <a:spLocks noGrp="1"/>
          </p:cNvSpPr>
          <p:nvPr>
            <p:ph idx="1"/>
          </p:nvPr>
        </p:nvSpPr>
        <p:spPr>
          <a:xfrm>
            <a:off x="581192" y="2340864"/>
            <a:ext cx="11029615" cy="1088136"/>
          </a:xfrm>
        </p:spPr>
        <p:txBody>
          <a:bodyPr/>
          <a:lstStyle/>
          <a:p>
            <a:pPr marL="0" indent="0" algn="just">
              <a:buNone/>
            </a:pPr>
            <a:endParaRPr lang="en-IN" dirty="0"/>
          </a:p>
        </p:txBody>
      </p:sp>
    </p:spTree>
    <p:extLst>
      <p:ext uri="{BB962C8B-B14F-4D97-AF65-F5344CB8AC3E}">
        <p14:creationId xmlns:p14="http://schemas.microsoft.com/office/powerpoint/2010/main" val="316321767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513</TotalTime>
  <Words>151</Words>
  <Application>Microsoft Office PowerPoint</Application>
  <PresentationFormat>Widescreen</PresentationFormat>
  <Paragraphs>15</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Franklin Gothic Book</vt:lpstr>
      <vt:lpstr>Franklin Gothic Demi</vt:lpstr>
      <vt:lpstr>Wingdings 2</vt:lpstr>
      <vt:lpstr>DividendVTI</vt:lpstr>
      <vt:lpstr>CAD-CAM &amp; Marine Design Laboratory - I</vt:lpstr>
      <vt:lpstr>Scope of the presentation</vt:lpstr>
      <vt:lpstr>Demands of the curriculum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CAD-CAM &amp; Marine Design Laboratory - I</dc:title>
  <dc:creator>Swagoto Surjo Dutta</dc:creator>
  <cp:lastModifiedBy>Swagoto Surjo Dutta</cp:lastModifiedBy>
  <cp:revision>1</cp:revision>
  <dcterms:created xsi:type="dcterms:W3CDTF">2024-01-08T13:02:26Z</dcterms:created>
  <dcterms:modified xsi:type="dcterms:W3CDTF">2024-01-08T21:36:13Z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