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152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284A9CB-15D8-460E-90C7-67EF552EF0D8}" type="datetimeFigureOut">
              <a:rPr lang="en-GB" smtClean="0"/>
              <a:pPr/>
              <a:t>05/01/2024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B01347-8186-44C8-AF25-8639C1CD1865}"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84A9CB-15D8-460E-90C7-67EF552EF0D8}" type="datetimeFigureOut">
              <a:rPr lang="en-GB" smtClean="0"/>
              <a:pPr/>
              <a:t>05/01/2024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B01347-8186-44C8-AF25-8639C1CD186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84A9CB-15D8-460E-90C7-67EF552EF0D8}" type="datetimeFigureOut">
              <a:rPr lang="en-GB" smtClean="0"/>
              <a:pPr/>
              <a:t>05/01/2024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B01347-8186-44C8-AF25-8639C1CD1865}"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84A9CB-15D8-460E-90C7-67EF552EF0D8}" type="datetimeFigureOut">
              <a:rPr lang="en-GB" smtClean="0"/>
              <a:pPr/>
              <a:t>05/01/2024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B01347-8186-44C8-AF25-8639C1CD1865}"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84A9CB-15D8-460E-90C7-67EF552EF0D8}" type="datetimeFigureOut">
              <a:rPr lang="en-GB" smtClean="0"/>
              <a:pPr/>
              <a:t>05/01/2024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B01347-8186-44C8-AF25-8639C1CD1865}"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284A9CB-15D8-460E-90C7-67EF552EF0D8}" type="datetimeFigureOut">
              <a:rPr lang="en-GB" smtClean="0"/>
              <a:pPr/>
              <a:t>05/01/2024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B01347-8186-44C8-AF25-8639C1CD1865}"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284A9CB-15D8-460E-90C7-67EF552EF0D8}" type="datetimeFigureOut">
              <a:rPr lang="en-GB" smtClean="0"/>
              <a:pPr/>
              <a:t>05/01/2024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EB01347-8186-44C8-AF25-8639C1CD1865}"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284A9CB-15D8-460E-90C7-67EF552EF0D8}" type="datetimeFigureOut">
              <a:rPr lang="en-GB" smtClean="0"/>
              <a:pPr/>
              <a:t>05/01/2024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EB01347-8186-44C8-AF25-8639C1CD186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84A9CB-15D8-460E-90C7-67EF552EF0D8}" type="datetimeFigureOut">
              <a:rPr lang="en-GB" smtClean="0"/>
              <a:pPr/>
              <a:t>05/01/2024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EB01347-8186-44C8-AF25-8639C1CD186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84A9CB-15D8-460E-90C7-67EF552EF0D8}" type="datetimeFigureOut">
              <a:rPr lang="en-GB" smtClean="0"/>
              <a:pPr/>
              <a:t>05/01/2024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B01347-8186-44C8-AF25-8639C1CD1865}"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84A9CB-15D8-460E-90C7-67EF552EF0D8}" type="datetimeFigureOut">
              <a:rPr lang="en-GB" smtClean="0"/>
              <a:pPr/>
              <a:t>05/01/2024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B01347-8186-44C8-AF25-8639C1CD1865}"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84A9CB-15D8-460E-90C7-67EF552EF0D8}" type="datetimeFigureOut">
              <a:rPr lang="en-GB" smtClean="0"/>
              <a:pPr/>
              <a:t>05/01/2024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01347-8186-44C8-AF25-8639C1CD1865}"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wm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p:txBody>
          <a:bodyPr/>
          <a:lstStyle/>
          <a:p>
            <a:r>
              <a:rPr lang="en-US"/>
              <a:t>Submarine propellers</a:t>
            </a:r>
          </a:p>
        </p:txBody>
      </p:sp>
      <p:sp>
        <p:nvSpPr>
          <p:cNvPr id="674819" name="Text Box 3"/>
          <p:cNvSpPr txBox="1">
            <a:spLocks noChangeArrowheads="1"/>
          </p:cNvSpPr>
          <p:nvPr/>
        </p:nvSpPr>
        <p:spPr bwMode="auto">
          <a:xfrm>
            <a:off x="152400" y="990600"/>
            <a:ext cx="8839200" cy="5130800"/>
          </a:xfrm>
          <a:prstGeom prst="rect">
            <a:avLst/>
          </a:prstGeom>
          <a:noFill/>
          <a:ln w="9525">
            <a:noFill/>
            <a:miter lim="800000"/>
            <a:headEnd/>
            <a:tailEnd/>
          </a:ln>
          <a:effectLst/>
        </p:spPr>
        <p:txBody>
          <a:bodyPr>
            <a:spAutoFit/>
          </a:bodyPr>
          <a:lstStyle/>
          <a:p>
            <a:pPr marL="342900" indent="-342900">
              <a:buClr>
                <a:srgbClr val="FF0000"/>
              </a:buClr>
              <a:buFont typeface="Wingdings" pitchFamily="2" charset="2"/>
              <a:buChar char="q"/>
            </a:pPr>
            <a:r>
              <a:rPr lang="en-US" sz="2400">
                <a:latin typeface="Verdana" pitchFamily="34" charset="0"/>
              </a:rPr>
              <a:t>Modern submarines use highly skewed propellers with an odd number of blades. </a:t>
            </a:r>
          </a:p>
          <a:p>
            <a:pPr marL="342900" indent="-342900">
              <a:spcBef>
                <a:spcPct val="20000"/>
              </a:spcBef>
              <a:buClr>
                <a:srgbClr val="FF0000"/>
              </a:buClr>
              <a:buFont typeface="Wingdings" pitchFamily="2" charset="2"/>
              <a:buChar char="q"/>
            </a:pPr>
            <a:r>
              <a:rPr lang="en-US" sz="2400">
                <a:latin typeface="Verdana" pitchFamily="34" charset="0"/>
              </a:rPr>
              <a:t>The governing factors in submarine propeller design are cavitation and vibration often at the expense of propeller efficiency </a:t>
            </a:r>
          </a:p>
          <a:p>
            <a:pPr marL="342900" indent="-342900">
              <a:spcBef>
                <a:spcPct val="20000"/>
              </a:spcBef>
              <a:buClr>
                <a:srgbClr val="FF0000"/>
              </a:buClr>
              <a:buFont typeface="Wingdings" pitchFamily="2" charset="2"/>
              <a:buChar char="q"/>
            </a:pPr>
            <a:r>
              <a:rPr lang="en-US" sz="2400">
                <a:latin typeface="Verdana" pitchFamily="34" charset="0"/>
              </a:rPr>
              <a:t>Odd number of blades is chosen to minimize vibration </a:t>
            </a:r>
          </a:p>
          <a:p>
            <a:pPr marL="342900" indent="-342900">
              <a:spcBef>
                <a:spcPct val="20000"/>
              </a:spcBef>
              <a:buClr>
                <a:srgbClr val="FF0000"/>
              </a:buClr>
              <a:buFont typeface="Wingdings" pitchFamily="2" charset="2"/>
              <a:buChar char="q"/>
            </a:pPr>
            <a:r>
              <a:rPr lang="en-US" sz="2400">
                <a:latin typeface="Verdana" pitchFamily="34" charset="0"/>
              </a:rPr>
              <a:t>An odd number of blades is used because there are an even number of appendages at the stern </a:t>
            </a:r>
          </a:p>
          <a:p>
            <a:pPr lvl="1">
              <a:spcBef>
                <a:spcPct val="20000"/>
              </a:spcBef>
              <a:buClr>
                <a:srgbClr val="FF0000"/>
              </a:buClr>
              <a:buFontTx/>
              <a:buChar char="•"/>
            </a:pPr>
            <a:r>
              <a:rPr lang="en-US" sz="2000">
                <a:latin typeface="Verdana" pitchFamily="34" charset="0"/>
              </a:rPr>
              <a:t>a rudder at the top and bottom </a:t>
            </a:r>
          </a:p>
          <a:p>
            <a:pPr lvl="1">
              <a:spcBef>
                <a:spcPct val="20000"/>
              </a:spcBef>
              <a:buClr>
                <a:srgbClr val="FF0000"/>
              </a:buClr>
              <a:buFontTx/>
              <a:buChar char="•"/>
            </a:pPr>
            <a:r>
              <a:rPr lang="en-US" sz="2000">
                <a:latin typeface="Verdana" pitchFamily="34" charset="0"/>
              </a:rPr>
              <a:t>stern planes both port and starboard </a:t>
            </a:r>
          </a:p>
          <a:p>
            <a:pPr marL="342900" indent="-342900">
              <a:spcBef>
                <a:spcPct val="20000"/>
              </a:spcBef>
              <a:buClr>
                <a:srgbClr val="FF0000"/>
              </a:buClr>
              <a:buFont typeface="Wingdings" pitchFamily="2" charset="2"/>
              <a:buChar char="q"/>
            </a:pPr>
            <a:r>
              <a:rPr lang="en-US" sz="2400">
                <a:latin typeface="Verdana" pitchFamily="34" charset="0"/>
              </a:rPr>
              <a:t>An odd number of blades guarantees that no two blades will be entering the disturbed flow behind the appendages at the same time.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p:txBody>
          <a:bodyPr/>
          <a:lstStyle/>
          <a:p>
            <a:r>
              <a:rPr lang="en-US"/>
              <a:t>Submarine propellers</a:t>
            </a:r>
          </a:p>
        </p:txBody>
      </p:sp>
      <p:pic>
        <p:nvPicPr>
          <p:cNvPr id="675844" name="Picture 4"/>
          <p:cNvPicPr>
            <a:picLocks noChangeAspect="1" noChangeArrowheads="1"/>
          </p:cNvPicPr>
          <p:nvPr/>
        </p:nvPicPr>
        <p:blipFill>
          <a:blip r:embed="rId2" cstate="print">
            <a:lum bright="-10000" contrast="10000"/>
          </a:blip>
          <a:srcRect/>
          <a:stretch>
            <a:fillRect/>
          </a:stretch>
        </p:blipFill>
        <p:spPr bwMode="auto">
          <a:xfrm>
            <a:off x="180975" y="784225"/>
            <a:ext cx="8810625" cy="5100638"/>
          </a:xfrm>
          <a:prstGeom prst="rect">
            <a:avLst/>
          </a:prstGeom>
          <a:noFill/>
          <a:ln w="9525">
            <a:noFill/>
            <a:miter lim="800000"/>
            <a:headEnd/>
            <a:tailEnd/>
          </a:ln>
          <a:effectLst/>
        </p:spPr>
      </p:pic>
      <p:sp>
        <p:nvSpPr>
          <p:cNvPr id="675845" name="Text Box 5"/>
          <p:cNvSpPr txBox="1">
            <a:spLocks noChangeArrowheads="1"/>
          </p:cNvSpPr>
          <p:nvPr/>
        </p:nvSpPr>
        <p:spPr bwMode="auto">
          <a:xfrm>
            <a:off x="381000" y="5867400"/>
            <a:ext cx="8153400" cy="396875"/>
          </a:xfrm>
          <a:prstGeom prst="rect">
            <a:avLst/>
          </a:prstGeom>
          <a:noFill/>
          <a:ln w="9525">
            <a:noFill/>
            <a:miter lim="800000"/>
            <a:headEnd/>
            <a:tailEnd/>
          </a:ln>
          <a:effectLst/>
        </p:spPr>
        <p:txBody>
          <a:bodyPr>
            <a:spAutoFit/>
          </a:bodyPr>
          <a:lstStyle/>
          <a:p>
            <a:pPr>
              <a:spcBef>
                <a:spcPct val="50000"/>
              </a:spcBef>
            </a:pPr>
            <a:r>
              <a:rPr lang="en-US" sz="2000">
                <a:latin typeface="Verdana" pitchFamily="34" charset="0"/>
              </a:rPr>
              <a:t>The forces causing vibration will not reinforce each other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p:cNvSpPr>
            <a:spLocks noGrp="1" noChangeArrowheads="1"/>
          </p:cNvSpPr>
          <p:nvPr>
            <p:ph type="title"/>
          </p:nvPr>
        </p:nvSpPr>
        <p:spPr/>
        <p:txBody>
          <a:bodyPr/>
          <a:lstStyle/>
          <a:p>
            <a:r>
              <a:rPr lang="en-US"/>
              <a:t>Submarine propellers</a:t>
            </a:r>
          </a:p>
        </p:txBody>
      </p:sp>
      <p:sp>
        <p:nvSpPr>
          <p:cNvPr id="677892" name="Rectangle 4"/>
          <p:cNvSpPr>
            <a:spLocks noChangeArrowheads="1"/>
          </p:cNvSpPr>
          <p:nvPr/>
        </p:nvSpPr>
        <p:spPr bwMode="auto">
          <a:xfrm>
            <a:off x="152400" y="990600"/>
            <a:ext cx="8763000" cy="5203825"/>
          </a:xfrm>
          <a:prstGeom prst="rect">
            <a:avLst/>
          </a:prstGeom>
          <a:noFill/>
          <a:ln w="9525">
            <a:noFill/>
            <a:miter lim="800000"/>
            <a:headEnd/>
            <a:tailEnd/>
          </a:ln>
          <a:effectLst/>
        </p:spPr>
        <p:txBody>
          <a:bodyPr>
            <a:spAutoFit/>
          </a:bodyPr>
          <a:lstStyle/>
          <a:p>
            <a:r>
              <a:rPr lang="en-US" sz="2400">
                <a:latin typeface="Verdana" pitchFamily="34" charset="0"/>
              </a:rPr>
              <a:t>Skewed propeller advantages. </a:t>
            </a:r>
          </a:p>
          <a:p>
            <a:endParaRPr lang="en-US" sz="2400">
              <a:latin typeface="Verdana" pitchFamily="34" charset="0"/>
            </a:endParaRPr>
          </a:p>
          <a:p>
            <a:pPr lvl="1"/>
            <a:r>
              <a:rPr lang="en-US" sz="2400">
                <a:latin typeface="Verdana" pitchFamily="34" charset="0"/>
              </a:rPr>
              <a:t>• </a:t>
            </a:r>
            <a:r>
              <a:rPr lang="en-US" sz="2400" b="1">
                <a:latin typeface="Verdana" pitchFamily="34" charset="0"/>
              </a:rPr>
              <a:t>Reduced Vibration. </a:t>
            </a:r>
            <a:r>
              <a:rPr lang="en-US" sz="2400">
                <a:latin typeface="Verdana" pitchFamily="34" charset="0"/>
              </a:rPr>
              <a:t>The entire blade does not enter disturbed flow at the same time. In fact, the blade tip may be leaving as another part of the same blade is entering. The amount of the propeller subjected to a disturbance at any one time is reduced and therefore vibration is reduced. </a:t>
            </a:r>
          </a:p>
          <a:p>
            <a:pPr lvl="1"/>
            <a:endParaRPr lang="en-US" sz="2400">
              <a:latin typeface="Verdana" pitchFamily="34" charset="0"/>
            </a:endParaRPr>
          </a:p>
          <a:p>
            <a:pPr lvl="1"/>
            <a:r>
              <a:rPr lang="en-US" sz="2400">
                <a:latin typeface="Verdana" pitchFamily="34" charset="0"/>
              </a:rPr>
              <a:t>• </a:t>
            </a:r>
            <a:r>
              <a:rPr lang="en-US" sz="2400" b="1">
                <a:latin typeface="Verdana" pitchFamily="34" charset="0"/>
              </a:rPr>
              <a:t>Reduced Cavitation. </a:t>
            </a:r>
            <a:r>
              <a:rPr lang="en-US" sz="2400">
                <a:latin typeface="Verdana" pitchFamily="34" charset="0"/>
              </a:rPr>
              <a:t>The shape is thought to produce a radial flow near the blade tips which sweeps cavitation sheets into the tip flow (vortices - or rotating flow). Here the cavitation bubbles collapse gradually reducing the noise level.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p:txBody>
          <a:bodyPr/>
          <a:lstStyle/>
          <a:p>
            <a:r>
              <a:rPr lang="en-US"/>
              <a:t>Submarine propellers</a:t>
            </a:r>
          </a:p>
        </p:txBody>
      </p:sp>
      <p:sp>
        <p:nvSpPr>
          <p:cNvPr id="678915" name="Rectangle 3"/>
          <p:cNvSpPr>
            <a:spLocks noChangeArrowheads="1"/>
          </p:cNvSpPr>
          <p:nvPr/>
        </p:nvSpPr>
        <p:spPr bwMode="auto">
          <a:xfrm>
            <a:off x="304800" y="1371600"/>
            <a:ext cx="8534400" cy="3925888"/>
          </a:xfrm>
          <a:prstGeom prst="rect">
            <a:avLst/>
          </a:prstGeom>
          <a:noFill/>
          <a:ln w="9525">
            <a:noFill/>
            <a:miter lim="800000"/>
            <a:headEnd/>
            <a:tailEnd/>
          </a:ln>
          <a:effectLst/>
        </p:spPr>
        <p:txBody>
          <a:bodyPr>
            <a:spAutoFit/>
          </a:bodyPr>
          <a:lstStyle/>
          <a:p>
            <a:r>
              <a:rPr lang="en-US" sz="2400">
                <a:latin typeface="Verdana" pitchFamily="34" charset="0"/>
              </a:rPr>
              <a:t>Skewed propeller disadvantages. </a:t>
            </a:r>
          </a:p>
          <a:p>
            <a:endParaRPr lang="en-US" sz="1200">
              <a:latin typeface="Verdana" pitchFamily="34" charset="0"/>
            </a:endParaRPr>
          </a:p>
          <a:p>
            <a:pPr marL="571500" lvl="1"/>
            <a:r>
              <a:rPr lang="en-US" sz="2400">
                <a:latin typeface="Verdana" pitchFamily="34" charset="0"/>
              </a:rPr>
              <a:t>• Very inefficient for backing. </a:t>
            </a:r>
          </a:p>
          <a:p>
            <a:pPr marL="571500" lvl="1"/>
            <a:r>
              <a:rPr lang="en-US" sz="2400">
                <a:latin typeface="Verdana" pitchFamily="34" charset="0"/>
              </a:rPr>
              <a:t>• Very difficult and expensive to manufacture. </a:t>
            </a:r>
          </a:p>
          <a:p>
            <a:pPr marL="571500" lvl="1"/>
            <a:r>
              <a:rPr lang="en-US" sz="2400">
                <a:latin typeface="Verdana" pitchFamily="34" charset="0"/>
              </a:rPr>
              <a:t>• The unusual shape reduces the strength of the blades. </a:t>
            </a:r>
          </a:p>
          <a:p>
            <a:endParaRPr lang="en-US" sz="2400">
              <a:latin typeface="Verdana" pitchFamily="34" charset="0"/>
            </a:endParaRPr>
          </a:p>
          <a:p>
            <a:r>
              <a:rPr lang="en-US" sz="2400">
                <a:latin typeface="Verdana" pitchFamily="34" charset="0"/>
              </a:rPr>
              <a:t>For the special considerations of submarine operation and the absolute need for stealth, the advantages of the highly skewed propeller outweigh the disadvantages.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p:txBody>
          <a:bodyPr>
            <a:normAutofit fontScale="90000"/>
          </a:bodyPr>
          <a:lstStyle/>
          <a:p>
            <a:r>
              <a:rPr lang="en-US"/>
              <a:t>Submarine propellers configurations</a:t>
            </a:r>
          </a:p>
        </p:txBody>
      </p:sp>
      <p:pic>
        <p:nvPicPr>
          <p:cNvPr id="679940" name="Picture 4"/>
          <p:cNvPicPr>
            <a:picLocks noChangeAspect="1" noChangeArrowheads="1"/>
          </p:cNvPicPr>
          <p:nvPr/>
        </p:nvPicPr>
        <p:blipFill>
          <a:blip r:embed="rId2" cstate="print"/>
          <a:srcRect/>
          <a:stretch>
            <a:fillRect/>
          </a:stretch>
        </p:blipFill>
        <p:spPr bwMode="auto">
          <a:xfrm>
            <a:off x="228600" y="914400"/>
            <a:ext cx="4800600" cy="2632075"/>
          </a:xfrm>
          <a:prstGeom prst="rect">
            <a:avLst/>
          </a:prstGeom>
          <a:noFill/>
          <a:ln w="9525">
            <a:noFill/>
            <a:miter lim="800000"/>
            <a:headEnd/>
            <a:tailEnd/>
          </a:ln>
          <a:effectLst/>
        </p:spPr>
      </p:pic>
      <p:pic>
        <p:nvPicPr>
          <p:cNvPr id="679941" name="Picture 5"/>
          <p:cNvPicPr>
            <a:picLocks noChangeAspect="1" noChangeArrowheads="1"/>
          </p:cNvPicPr>
          <p:nvPr/>
        </p:nvPicPr>
        <p:blipFill>
          <a:blip r:embed="rId3" cstate="print"/>
          <a:srcRect/>
          <a:stretch>
            <a:fillRect/>
          </a:stretch>
        </p:blipFill>
        <p:spPr bwMode="auto">
          <a:xfrm>
            <a:off x="304800" y="3581400"/>
            <a:ext cx="4724400" cy="2903538"/>
          </a:xfrm>
          <a:prstGeom prst="rect">
            <a:avLst/>
          </a:prstGeom>
          <a:noFill/>
          <a:ln w="9525">
            <a:noFill/>
            <a:miter lim="800000"/>
            <a:headEnd/>
            <a:tailEnd/>
          </a:ln>
          <a:effectLst/>
        </p:spPr>
      </p:pic>
      <p:sp>
        <p:nvSpPr>
          <p:cNvPr id="679942" name="Text Box 6"/>
          <p:cNvSpPr txBox="1">
            <a:spLocks noChangeArrowheads="1"/>
          </p:cNvSpPr>
          <p:nvPr/>
        </p:nvSpPr>
        <p:spPr bwMode="auto">
          <a:xfrm>
            <a:off x="5334000" y="1219200"/>
            <a:ext cx="3505200" cy="457200"/>
          </a:xfrm>
          <a:prstGeom prst="rect">
            <a:avLst/>
          </a:prstGeom>
          <a:noFill/>
          <a:ln w="9525">
            <a:noFill/>
            <a:miter lim="800000"/>
            <a:headEnd/>
            <a:tailEnd/>
          </a:ln>
          <a:effectLst/>
        </p:spPr>
        <p:txBody>
          <a:bodyPr>
            <a:spAutoFit/>
          </a:bodyPr>
          <a:lstStyle/>
          <a:p>
            <a:pPr>
              <a:spcBef>
                <a:spcPct val="50000"/>
              </a:spcBef>
            </a:pPr>
            <a:r>
              <a:rPr lang="en-US" sz="2400">
                <a:latin typeface="Verdana" pitchFamily="34" charset="0"/>
              </a:rPr>
              <a:t>Single axial propeller</a:t>
            </a:r>
          </a:p>
        </p:txBody>
      </p:sp>
      <p:sp>
        <p:nvSpPr>
          <p:cNvPr id="679943" name="Text Box 7"/>
          <p:cNvSpPr txBox="1">
            <a:spLocks noChangeArrowheads="1"/>
          </p:cNvSpPr>
          <p:nvPr/>
        </p:nvSpPr>
        <p:spPr bwMode="auto">
          <a:xfrm>
            <a:off x="5105400" y="4038600"/>
            <a:ext cx="3810000" cy="822325"/>
          </a:xfrm>
          <a:prstGeom prst="rect">
            <a:avLst/>
          </a:prstGeom>
          <a:noFill/>
          <a:ln w="9525">
            <a:noFill/>
            <a:miter lim="800000"/>
            <a:headEnd/>
            <a:tailEnd/>
          </a:ln>
          <a:effectLst/>
        </p:spPr>
        <p:txBody>
          <a:bodyPr>
            <a:spAutoFit/>
          </a:bodyPr>
          <a:lstStyle/>
          <a:p>
            <a:pPr>
              <a:spcBef>
                <a:spcPct val="50000"/>
              </a:spcBef>
            </a:pPr>
            <a:r>
              <a:rPr lang="en-US" sz="2400">
                <a:latin typeface="Verdana" pitchFamily="34" charset="0"/>
              </a:rPr>
              <a:t>Ship-like twin screw propulsion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p:txBody>
          <a:bodyPr/>
          <a:lstStyle/>
          <a:p>
            <a:r>
              <a:rPr lang="en-US"/>
              <a:t>Submarine propellers variations</a:t>
            </a:r>
          </a:p>
        </p:txBody>
      </p:sp>
      <p:pic>
        <p:nvPicPr>
          <p:cNvPr id="680967" name="Picture 7"/>
          <p:cNvPicPr>
            <a:picLocks noChangeAspect="1" noChangeArrowheads="1"/>
          </p:cNvPicPr>
          <p:nvPr/>
        </p:nvPicPr>
        <p:blipFill>
          <a:blip r:embed="rId2" cstate="print"/>
          <a:srcRect/>
          <a:stretch>
            <a:fillRect/>
          </a:stretch>
        </p:blipFill>
        <p:spPr bwMode="auto">
          <a:xfrm>
            <a:off x="228600" y="990600"/>
            <a:ext cx="3276600" cy="2352675"/>
          </a:xfrm>
          <a:prstGeom prst="rect">
            <a:avLst/>
          </a:prstGeom>
          <a:noFill/>
          <a:ln w="9525">
            <a:noFill/>
            <a:miter lim="800000"/>
            <a:headEnd/>
            <a:tailEnd/>
          </a:ln>
          <a:effectLst/>
        </p:spPr>
      </p:pic>
      <p:pic>
        <p:nvPicPr>
          <p:cNvPr id="680968" name="Picture 8"/>
          <p:cNvPicPr>
            <a:picLocks noChangeAspect="1" noChangeArrowheads="1"/>
          </p:cNvPicPr>
          <p:nvPr/>
        </p:nvPicPr>
        <p:blipFill>
          <a:blip r:embed="rId3" cstate="print"/>
          <a:srcRect/>
          <a:stretch>
            <a:fillRect/>
          </a:stretch>
        </p:blipFill>
        <p:spPr bwMode="auto">
          <a:xfrm>
            <a:off x="4724400" y="1066800"/>
            <a:ext cx="3124200" cy="2293938"/>
          </a:xfrm>
          <a:prstGeom prst="rect">
            <a:avLst/>
          </a:prstGeom>
          <a:noFill/>
          <a:ln w="9525">
            <a:noFill/>
            <a:miter lim="800000"/>
            <a:headEnd/>
            <a:tailEnd/>
          </a:ln>
          <a:effectLst/>
        </p:spPr>
      </p:pic>
      <p:pic>
        <p:nvPicPr>
          <p:cNvPr id="680969" name="Picture 9"/>
          <p:cNvPicPr>
            <a:picLocks noChangeAspect="1" noChangeArrowheads="1"/>
          </p:cNvPicPr>
          <p:nvPr/>
        </p:nvPicPr>
        <p:blipFill>
          <a:blip r:embed="rId4" cstate="print"/>
          <a:srcRect/>
          <a:stretch>
            <a:fillRect/>
          </a:stretch>
        </p:blipFill>
        <p:spPr bwMode="auto">
          <a:xfrm>
            <a:off x="1676400" y="3657600"/>
            <a:ext cx="5486400" cy="2468563"/>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p:txBody>
          <a:bodyPr/>
          <a:lstStyle/>
          <a:p>
            <a:r>
              <a:rPr lang="en-US" sz="3200"/>
              <a:t>Submarine propellers duct variations</a:t>
            </a:r>
          </a:p>
        </p:txBody>
      </p:sp>
      <p:pic>
        <p:nvPicPr>
          <p:cNvPr id="681990" name="Picture 6"/>
          <p:cNvPicPr>
            <a:picLocks noChangeAspect="1" noChangeArrowheads="1"/>
          </p:cNvPicPr>
          <p:nvPr/>
        </p:nvPicPr>
        <p:blipFill>
          <a:blip r:embed="rId2" cstate="print"/>
          <a:srcRect/>
          <a:stretch>
            <a:fillRect/>
          </a:stretch>
        </p:blipFill>
        <p:spPr bwMode="auto">
          <a:xfrm>
            <a:off x="228600" y="990600"/>
            <a:ext cx="3276600" cy="2808288"/>
          </a:xfrm>
          <a:prstGeom prst="rect">
            <a:avLst/>
          </a:prstGeom>
          <a:noFill/>
          <a:ln w="9525">
            <a:noFill/>
            <a:miter lim="800000"/>
            <a:headEnd/>
            <a:tailEnd/>
          </a:ln>
          <a:effectLst/>
        </p:spPr>
      </p:pic>
      <p:pic>
        <p:nvPicPr>
          <p:cNvPr id="681991" name="Picture 7"/>
          <p:cNvPicPr>
            <a:picLocks noChangeAspect="1" noChangeArrowheads="1"/>
          </p:cNvPicPr>
          <p:nvPr/>
        </p:nvPicPr>
        <p:blipFill>
          <a:blip r:embed="rId3" cstate="print"/>
          <a:srcRect/>
          <a:stretch>
            <a:fillRect/>
          </a:stretch>
        </p:blipFill>
        <p:spPr bwMode="auto">
          <a:xfrm>
            <a:off x="5181600" y="990600"/>
            <a:ext cx="3276600" cy="2768600"/>
          </a:xfrm>
          <a:prstGeom prst="rect">
            <a:avLst/>
          </a:prstGeom>
          <a:noFill/>
          <a:ln w="9525">
            <a:noFill/>
            <a:miter lim="800000"/>
            <a:headEnd/>
            <a:tailEnd/>
          </a:ln>
          <a:effectLst/>
        </p:spPr>
      </p:pic>
      <p:pic>
        <p:nvPicPr>
          <p:cNvPr id="681992" name="Picture 8"/>
          <p:cNvPicPr>
            <a:picLocks noChangeAspect="1" noChangeArrowheads="1"/>
          </p:cNvPicPr>
          <p:nvPr/>
        </p:nvPicPr>
        <p:blipFill>
          <a:blip r:embed="rId4" cstate="print"/>
          <a:srcRect/>
          <a:stretch>
            <a:fillRect/>
          </a:stretch>
        </p:blipFill>
        <p:spPr bwMode="auto">
          <a:xfrm>
            <a:off x="2057400" y="3798888"/>
            <a:ext cx="5105400" cy="255905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a:xfrm>
            <a:off x="228600" y="76200"/>
            <a:ext cx="8763000" cy="720725"/>
          </a:xfrm>
        </p:spPr>
        <p:txBody>
          <a:bodyPr/>
          <a:lstStyle/>
          <a:p>
            <a:r>
              <a:rPr lang="en-US" sz="3200"/>
              <a:t>Submarine propellers twin screw variations</a:t>
            </a:r>
          </a:p>
        </p:txBody>
      </p:sp>
      <p:pic>
        <p:nvPicPr>
          <p:cNvPr id="683014" name="Picture 6"/>
          <p:cNvPicPr>
            <a:picLocks noChangeAspect="1" noChangeArrowheads="1"/>
          </p:cNvPicPr>
          <p:nvPr/>
        </p:nvPicPr>
        <p:blipFill>
          <a:blip r:embed="rId2" cstate="print"/>
          <a:srcRect/>
          <a:stretch>
            <a:fillRect/>
          </a:stretch>
        </p:blipFill>
        <p:spPr bwMode="auto">
          <a:xfrm>
            <a:off x="1371600" y="914400"/>
            <a:ext cx="6243638" cy="5151438"/>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292</Words>
  <Application>Microsoft Office PowerPoint</Application>
  <PresentationFormat>On-screen Show (4:3)</PresentationFormat>
  <Paragraphs>30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Submarine propellers</vt:lpstr>
      <vt:lpstr>Submarine propellers</vt:lpstr>
      <vt:lpstr>Submarine propellers</vt:lpstr>
      <vt:lpstr>Submarine propellers</vt:lpstr>
      <vt:lpstr>Submarine propellers configurations</vt:lpstr>
      <vt:lpstr>Submarine propellers variations</vt:lpstr>
      <vt:lpstr>Submarine propellers duct variations</vt:lpstr>
      <vt:lpstr>Submarine propellers twin screw variations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Prof.O.P.Shaw</dc:creator>
  <cp:lastModifiedBy>Prof.O.P.Shaw</cp:lastModifiedBy>
  <cp:revision>2</cp:revision>
  <dcterms:created xsi:type="dcterms:W3CDTF">2024-01-05T09:58:46Z</dcterms:created>
  <dcterms:modified xsi:type="dcterms:W3CDTF">2024-01-05T10:01:42Z</dcterms:modified>
</cp:coreProperties>
</file>