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9CDE"/>
    <a:srgbClr val="001E44"/>
    <a:srgbClr val="1E4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/>
    <p:restoredTop sz="94680"/>
  </p:normalViewPr>
  <p:slideViewPr>
    <p:cSldViewPr snapToGrid="0" snapToObjects="1">
      <p:cViewPr varScale="1">
        <p:scale>
          <a:sx n="160" d="100"/>
          <a:sy n="160" d="100"/>
        </p:scale>
        <p:origin x="14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ils\Documents\School\STAT%20580\Project%202\STAT580_Project2\Presentation\model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Franklin Gothic Book" panose="020B0503020102020204" pitchFamily="34" charset="0"/>
              </a:rPr>
              <a:t>Mean Squared Error by Predictive Model (in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024750529372232"/>
          <c:y val="0.11052592135969759"/>
          <c:w val="0.69150658703893897"/>
          <c:h val="0.75868443576014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rgbClr val="009CD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Sheet1!$H$5:$H$15</c:f>
              <c:numCache>
                <c:formatCode>#,,"M"</c:formatCode>
                <c:ptCount val="11"/>
                <c:pt idx="9">
                  <c:v>765958842.40503502</c:v>
                </c:pt>
                <c:pt idx="10">
                  <c:v>622660928.16703105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76-4952-A4F7-DF63F5366E3E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Sheet1!$I$5:$I$15</c:f>
              <c:numCache>
                <c:formatCode>#,,"M"</c:formatCode>
                <c:ptCount val="11"/>
                <c:pt idx="2">
                  <c:v>1068484672.87554</c:v>
                </c:pt>
                <c:pt idx="3">
                  <c:v>1006790080.5051301</c:v>
                </c:pt>
                <c:pt idx="5">
                  <c:v>956447763.39613295</c:v>
                </c:pt>
                <c:pt idx="6">
                  <c:v>915621549.46681297</c:v>
                </c:pt>
                <c:pt idx="7">
                  <c:v>902472200.329983</c:v>
                </c:pt>
                <c:pt idx="8">
                  <c:v>867542532.74363899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76-4952-A4F7-DF63F5366E3E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Shrinkage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Sheet1!$G$5:$G$15</c:f>
              <c:strCache>
                <c:ptCount val="11"/>
                <c:pt idx="0">
                  <c:v>Lasso</c:v>
                </c:pt>
                <c:pt idx="1">
                  <c:v>Ridge Regression</c:v>
                </c:pt>
                <c:pt idx="2">
                  <c:v>Linear Forward Selected Adj R^2</c:v>
                </c:pt>
                <c:pt idx="3">
                  <c:v>Linear Forward Selected Cp</c:v>
                </c:pt>
                <c:pt idx="4">
                  <c:v>Elastic Net</c:v>
                </c:pt>
                <c:pt idx="5">
                  <c:v>Linear Forward Selected BIC</c:v>
                </c:pt>
                <c:pt idx="6">
                  <c:v>Linear Backward Selected Adj R^2</c:v>
                </c:pt>
                <c:pt idx="7">
                  <c:v>Linear Backward Selected Cp</c:v>
                </c:pt>
                <c:pt idx="8">
                  <c:v>Linear Backward Selected BIC</c:v>
                </c:pt>
                <c:pt idx="9">
                  <c:v>Random Forest</c:v>
                </c:pt>
                <c:pt idx="10">
                  <c:v>XGBoost</c:v>
                </c:pt>
              </c:strCache>
            </c:strRef>
          </c:cat>
          <c:val>
            <c:numRef>
              <c:f>Sheet1!$J$5:$J$15</c:f>
              <c:numCache>
                <c:formatCode>#,,"M"</c:formatCode>
                <c:ptCount val="11"/>
                <c:pt idx="0">
                  <c:v>1800027642.0752299</c:v>
                </c:pt>
                <c:pt idx="1">
                  <c:v>1504535229.32039</c:v>
                </c:pt>
                <c:pt idx="4">
                  <c:v>979198971.67097104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76-4952-A4F7-DF63F536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71865519"/>
        <c:axId val="571863023"/>
      </c:barChart>
      <c:catAx>
        <c:axId val="571865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571863023"/>
        <c:crosses val="autoZero"/>
        <c:auto val="1"/>
        <c:lblAlgn val="ctr"/>
        <c:lblOffset val="100"/>
        <c:noMultiLvlLbl val="0"/>
      </c:catAx>
      <c:valAx>
        <c:axId val="571863023"/>
        <c:scaling>
          <c:orientation val="minMax"/>
        </c:scaling>
        <c:delete val="0"/>
        <c:axPos val="b"/>
        <c:numFmt formatCode="#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6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07A53-B775-5D4D-835E-81B0F738E6E2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F062-9598-1848-AEF7-F6A19C06E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C87FB-6C7F-6341-B3AC-7A03AC6D3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93324"/>
            <a:ext cx="6858000" cy="64839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9F92B-E9CD-1043-ADF5-647DA2A9EC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0" y="3851391"/>
            <a:ext cx="2606294" cy="12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0087E-EAD0-9943-8A61-EC0B6D11A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 r="25452"/>
          <a:stretch/>
        </p:blipFill>
        <p:spPr>
          <a:xfrm>
            <a:off x="4060" y="6085756"/>
            <a:ext cx="9139940" cy="777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285"/>
            <a:ext cx="7886700" cy="47926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905F6-993F-D349-A0EA-9D639A51B8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8" y="6064836"/>
            <a:ext cx="1765554" cy="8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7473" y="1250950"/>
            <a:ext cx="3977878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50951"/>
            <a:ext cx="3814459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3E57B-7AA0-CB4E-84C8-14051157E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 r="25033"/>
          <a:stretch/>
        </p:blipFill>
        <p:spPr>
          <a:xfrm>
            <a:off x="4060" y="6085757"/>
            <a:ext cx="9139940" cy="772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E3011-1B8B-5640-AE26-C7ED9C07F7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8" y="6064836"/>
            <a:ext cx="1765554" cy="8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1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481C7B-08F7-844C-899A-F9E5FA8CF3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 b="52482"/>
          <a:stretch/>
        </p:blipFill>
        <p:spPr>
          <a:xfrm>
            <a:off x="0" y="0"/>
            <a:ext cx="9144000" cy="326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03D84-AA45-1D40-9400-B1135229D7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3" t="29642" r="1118" b="26071"/>
          <a:stretch/>
        </p:blipFill>
        <p:spPr>
          <a:xfrm>
            <a:off x="1" y="3261675"/>
            <a:ext cx="9143999" cy="3607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6" y="1124715"/>
            <a:ext cx="5946178" cy="14429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286" y="2495402"/>
            <a:ext cx="5946178" cy="76627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rgbClr val="001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6E233E-137F-7A40-BBE7-E0A1130BB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 b="52482"/>
          <a:stretch/>
        </p:blipFill>
        <p:spPr>
          <a:xfrm>
            <a:off x="0" y="0"/>
            <a:ext cx="9144000" cy="3261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6" y="1124715"/>
            <a:ext cx="5946178" cy="14429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286" y="2495400"/>
            <a:ext cx="5946178" cy="672674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8B01F-C66D-C041-B01B-9D8150197C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62316"/>
            <a:ext cx="9144000" cy="35956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2F7A6A-EF14-A644-A850-18DFD8B49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4465"/>
          <a:stretch/>
        </p:blipFill>
        <p:spPr>
          <a:xfrm>
            <a:off x="0" y="0"/>
            <a:ext cx="9144000" cy="6864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6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0F873-7918-BE4A-AA6A-8444FEB727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0" y="5230994"/>
            <a:ext cx="2606294" cy="12047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2" y="3797668"/>
            <a:ext cx="3854585" cy="1279903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51287"/>
            <a:ext cx="78867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3" r:id="rId5"/>
    <p:sldLayoutId id="2147483662" r:id="rId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5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5B3-474B-15A0-E850-AB65E1D5E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RE/MAX Housing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0672B-707A-3331-E8DE-AC8F5D6D9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42219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8B7-60AB-0B10-01F1-88BFDE65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65E9B9-3930-6728-F8E7-162CE3D23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09051"/>
              </p:ext>
            </p:extLst>
          </p:nvPr>
        </p:nvGraphicFramePr>
        <p:xfrm>
          <a:off x="628650" y="1250950"/>
          <a:ext cx="7886700" cy="24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21">
                  <a:extLst>
                    <a:ext uri="{9D8B030D-6E8A-4147-A177-3AD203B41FA5}">
                      <a16:colId xmlns:a16="http://schemas.microsoft.com/office/drawing/2014/main" val="3223028429"/>
                    </a:ext>
                  </a:extLst>
                </a:gridCol>
                <a:gridCol w="6196479">
                  <a:extLst>
                    <a:ext uri="{9D8B030D-6E8A-4147-A177-3AD203B41FA5}">
                      <a16:colId xmlns:a16="http://schemas.microsoft.com/office/drawing/2014/main" val="263979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Question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 model can most accurately predict housing prices using data scraped from online resources?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High Level Summary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Tree-based methods had the lowest validation error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Next Steps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Implement the tuned </a:t>
                      </a:r>
                      <a:r>
                        <a:rPr lang="en-US" b="0" dirty="0" err="1"/>
                        <a:t>XGBoost</a:t>
                      </a:r>
                      <a:r>
                        <a:rPr lang="en-US" b="0" dirty="0"/>
                        <a:t> algorithm to predict housing prices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0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Data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Training/Validation Sources: CollegeCr.csv, Edwards.csv, OldTown.csv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Test Sources: CollegeCr.test.csv, Edwards.test.csv, OldTown.test.csv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Watchouts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Columns were not consistently available between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Missing values required imputation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Model training excluded anomalous records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4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3B89-4E7C-2638-2E8E-2D415DDC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Families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F20-0094-E5C1-8F67-248A7A74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r>
              <a:rPr lang="en-US" dirty="0"/>
              <a:t>Shrinkage</a:t>
            </a:r>
          </a:p>
          <a:p>
            <a:r>
              <a:rPr lang="en-US" dirty="0"/>
              <a:t>Tree-Based</a:t>
            </a:r>
          </a:p>
        </p:txBody>
      </p:sp>
    </p:spTree>
    <p:extLst>
      <p:ext uri="{BB962C8B-B14F-4D97-AF65-F5344CB8AC3E}">
        <p14:creationId xmlns:p14="http://schemas.microsoft.com/office/powerpoint/2010/main" val="1551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4E9D-98C0-5C09-27E1-023D65C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01E3C-FE6A-FA9B-F611-E7BD7F6E1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60403"/>
              </p:ext>
            </p:extLst>
          </p:nvPr>
        </p:nvGraphicFramePr>
        <p:xfrm>
          <a:off x="628650" y="1250950"/>
          <a:ext cx="7886700" cy="479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4A76DF-4F3D-F1B9-EA7D-44A93A2CD3EC}"/>
              </a:ext>
            </a:extLst>
          </p:cNvPr>
          <p:cNvSpPr txBox="1"/>
          <p:nvPr/>
        </p:nvSpPr>
        <p:spPr>
          <a:xfrm>
            <a:off x="2372412" y="5711901"/>
            <a:ext cx="67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595959"/>
                </a:solidFill>
              </a:rPr>
              <a:t>Family:</a:t>
            </a:r>
          </a:p>
        </p:txBody>
      </p:sp>
    </p:spTree>
    <p:extLst>
      <p:ext uri="{BB962C8B-B14F-4D97-AF65-F5344CB8AC3E}">
        <p14:creationId xmlns:p14="http://schemas.microsoft.com/office/powerpoint/2010/main" val="51743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F3D5-2542-8FD7-72E5-4B613DB0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6B38-F131-9DD9-CFE7-006EF2E46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9C208-1A3D-45B3-82F3-3826437EC0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DECC34-8DC0-475B-B1C3-9DBC06D69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5DECE-CC99-4112-B0D2-8793A979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125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Office Theme</vt:lpstr>
      <vt:lpstr>RE/MAX Housing Prediction Model</vt:lpstr>
      <vt:lpstr>Executive Summary</vt:lpstr>
      <vt:lpstr>Model Families Evaluated</vt:lpstr>
      <vt:lpstr>Mean Squared Error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Sweigard, Neil Andrew</cp:lastModifiedBy>
  <cp:revision>34</cp:revision>
  <dcterms:created xsi:type="dcterms:W3CDTF">2018-03-19T17:38:41Z</dcterms:created>
  <dcterms:modified xsi:type="dcterms:W3CDTF">2022-07-31T01:14:32Z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