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61" r:id="rId6"/>
    <p:sldId id="265" r:id="rId7"/>
    <p:sldId id="262" r:id="rId8"/>
    <p:sldId id="263" r:id="rId9"/>
    <p:sldId id="264" r:id="rId10"/>
    <p:sldId id="260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009CDE"/>
    <a:srgbClr val="001E44"/>
    <a:srgbClr val="1E4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18"/>
    <p:restoredTop sz="94680"/>
  </p:normalViewPr>
  <p:slideViewPr>
    <p:cSldViewPr snapToGrid="0" snapToObjects="1">
      <p:cViewPr varScale="1">
        <p:scale>
          <a:sx n="160" d="100"/>
          <a:sy n="160" d="100"/>
        </p:scale>
        <p:origin x="147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ils\Documents\School\STAT%20580\Project%202\STAT580_Project2\Presentation\model_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Franklin Gothic Book" panose="020B0503020102020204" pitchFamily="34" charset="0"/>
              </a:rPr>
              <a:t>Mean Squared Error by Predictive Model (in Millions)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7024750529372232"/>
          <c:y val="0.11052592135969759"/>
          <c:w val="0.69150658703893897"/>
          <c:h val="0.7586844357601483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Sheet1!$H$4</c:f>
              <c:strCache>
                <c:ptCount val="1"/>
                <c:pt idx="0">
                  <c:v>Decision Tree</c:v>
                </c:pt>
              </c:strCache>
            </c:strRef>
          </c:tx>
          <c:spPr>
            <a:solidFill>
              <a:srgbClr val="009CD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Sheet1!$G$5:$G$15</c:f>
              <c:strCache>
                <c:ptCount val="11"/>
                <c:pt idx="0">
                  <c:v>Lasso</c:v>
                </c:pt>
                <c:pt idx="1">
                  <c:v>Ridge Regression</c:v>
                </c:pt>
                <c:pt idx="2">
                  <c:v>Linear Forward Selected Adj R^2</c:v>
                </c:pt>
                <c:pt idx="3">
                  <c:v>Linear Forward Selected Cp</c:v>
                </c:pt>
                <c:pt idx="4">
                  <c:v>Elastic Net</c:v>
                </c:pt>
                <c:pt idx="5">
                  <c:v>Linear Forward Selected BIC</c:v>
                </c:pt>
                <c:pt idx="6">
                  <c:v>Linear Backward Selected Adj R^2</c:v>
                </c:pt>
                <c:pt idx="7">
                  <c:v>Linear Backward Selected Cp</c:v>
                </c:pt>
                <c:pt idx="8">
                  <c:v>Linear Backward Selected BIC</c:v>
                </c:pt>
                <c:pt idx="9">
                  <c:v>Random Forest</c:v>
                </c:pt>
                <c:pt idx="10">
                  <c:v>XGBoost</c:v>
                </c:pt>
              </c:strCache>
            </c:strRef>
          </c:cat>
          <c:val>
            <c:numRef>
              <c:f>Sheet1!$H$5:$H$15</c:f>
              <c:numCache>
                <c:formatCode>General</c:formatCode>
                <c:ptCount val="11"/>
                <c:pt idx="9" formatCode="#,,&quot;M&quot;">
                  <c:v>765958842.40503502</c:v>
                </c:pt>
                <c:pt idx="10" formatCode="#,,&quot;M&quot;">
                  <c:v>622660928.16703105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76-4952-A4F7-DF63F5366E3E}"/>
            </c:ext>
          </c:extLst>
        </c:ser>
        <c:ser>
          <c:idx val="1"/>
          <c:order val="1"/>
          <c:tx>
            <c:strRef>
              <c:f>Sheet1!$I$4</c:f>
              <c:strCache>
                <c:ptCount val="1"/>
                <c:pt idx="0">
                  <c:v>Linear Regression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Sheet1!$G$5:$G$15</c:f>
              <c:strCache>
                <c:ptCount val="11"/>
                <c:pt idx="0">
                  <c:v>Lasso</c:v>
                </c:pt>
                <c:pt idx="1">
                  <c:v>Ridge Regression</c:v>
                </c:pt>
                <c:pt idx="2">
                  <c:v>Linear Forward Selected Adj R^2</c:v>
                </c:pt>
                <c:pt idx="3">
                  <c:v>Linear Forward Selected Cp</c:v>
                </c:pt>
                <c:pt idx="4">
                  <c:v>Elastic Net</c:v>
                </c:pt>
                <c:pt idx="5">
                  <c:v>Linear Forward Selected BIC</c:v>
                </c:pt>
                <c:pt idx="6">
                  <c:v>Linear Backward Selected Adj R^2</c:v>
                </c:pt>
                <c:pt idx="7">
                  <c:v>Linear Backward Selected Cp</c:v>
                </c:pt>
                <c:pt idx="8">
                  <c:v>Linear Backward Selected BIC</c:v>
                </c:pt>
                <c:pt idx="9">
                  <c:v>Random Forest</c:v>
                </c:pt>
                <c:pt idx="10">
                  <c:v>XGBoost</c:v>
                </c:pt>
              </c:strCache>
            </c:strRef>
          </c:cat>
          <c:val>
            <c:numRef>
              <c:f>Sheet1!$I$5:$I$15</c:f>
              <c:numCache>
                <c:formatCode>General</c:formatCode>
                <c:ptCount val="11"/>
                <c:pt idx="2" formatCode="#,,&quot;M&quot;">
                  <c:v>1068484672.87554</c:v>
                </c:pt>
                <c:pt idx="3" formatCode="#,,&quot;M&quot;">
                  <c:v>1006790080.5051301</c:v>
                </c:pt>
                <c:pt idx="5" formatCode="#,,&quot;M&quot;">
                  <c:v>956447763.39613295</c:v>
                </c:pt>
                <c:pt idx="6" formatCode="#,,&quot;M&quot;">
                  <c:v>915621549.46681297</c:v>
                </c:pt>
                <c:pt idx="7" formatCode="#,,&quot;M&quot;">
                  <c:v>902472200.329983</c:v>
                </c:pt>
                <c:pt idx="8" formatCode="#,,&quot;M&quot;">
                  <c:v>867542532.74363899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76-4952-A4F7-DF63F5366E3E}"/>
            </c:ext>
          </c:extLst>
        </c:ser>
        <c:ser>
          <c:idx val="2"/>
          <c:order val="2"/>
          <c:tx>
            <c:strRef>
              <c:f>Sheet1!$J$4</c:f>
              <c:strCache>
                <c:ptCount val="1"/>
                <c:pt idx="0">
                  <c:v>Shrinkage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Sheet1!$G$5:$G$15</c:f>
              <c:strCache>
                <c:ptCount val="11"/>
                <c:pt idx="0">
                  <c:v>Lasso</c:v>
                </c:pt>
                <c:pt idx="1">
                  <c:v>Ridge Regression</c:v>
                </c:pt>
                <c:pt idx="2">
                  <c:v>Linear Forward Selected Adj R^2</c:v>
                </c:pt>
                <c:pt idx="3">
                  <c:v>Linear Forward Selected Cp</c:v>
                </c:pt>
                <c:pt idx="4">
                  <c:v>Elastic Net</c:v>
                </c:pt>
                <c:pt idx="5">
                  <c:v>Linear Forward Selected BIC</c:v>
                </c:pt>
                <c:pt idx="6">
                  <c:v>Linear Backward Selected Adj R^2</c:v>
                </c:pt>
                <c:pt idx="7">
                  <c:v>Linear Backward Selected Cp</c:v>
                </c:pt>
                <c:pt idx="8">
                  <c:v>Linear Backward Selected BIC</c:v>
                </c:pt>
                <c:pt idx="9">
                  <c:v>Random Forest</c:v>
                </c:pt>
                <c:pt idx="10">
                  <c:v>XGBoost</c:v>
                </c:pt>
              </c:strCache>
            </c:strRef>
          </c:cat>
          <c:val>
            <c:numRef>
              <c:f>Sheet1!$J$5:$J$15</c:f>
              <c:numCache>
                <c:formatCode>#,,"M"</c:formatCode>
                <c:ptCount val="11"/>
                <c:pt idx="0">
                  <c:v>1800027642.0752299</c:v>
                </c:pt>
                <c:pt idx="1">
                  <c:v>1504535229.32039</c:v>
                </c:pt>
                <c:pt idx="4">
                  <c:v>979198971.67097104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776-4952-A4F7-DF63F5366E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571865519"/>
        <c:axId val="571863023"/>
      </c:barChart>
      <c:catAx>
        <c:axId val="5718655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571863023"/>
        <c:crosses val="autoZero"/>
        <c:auto val="1"/>
        <c:lblAlgn val="ctr"/>
        <c:lblOffset val="100"/>
        <c:noMultiLvlLbl val="0"/>
      </c:catAx>
      <c:valAx>
        <c:axId val="571863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865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07A53-B775-5D4D-835E-81B0F738E6E2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EF062-9598-1848-AEF7-F6A19C06E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1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5C87FB-6C7F-6341-B3AC-7A03AC6D38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35" r="4465"/>
          <a:stretch/>
        </p:blipFill>
        <p:spPr>
          <a:xfrm>
            <a:off x="0" y="0"/>
            <a:ext cx="9144000" cy="68640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4E5EF8-3F55-CC40-8877-5D48D7C06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57096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648D3-80FB-6246-9942-F676252E6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693324"/>
            <a:ext cx="6858000" cy="648392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09F92B-E9CD-1043-ADF5-647DA2A9EC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70" y="3851391"/>
            <a:ext cx="2606294" cy="120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88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580087E-EAD0-9943-8A61-EC0B6D11A0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740" r="25452"/>
          <a:stretch/>
        </p:blipFill>
        <p:spPr>
          <a:xfrm>
            <a:off x="4060" y="6085756"/>
            <a:ext cx="9139940" cy="7772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115303-0D88-FC4F-A64A-0DABCD2F0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88615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8021D-5040-E443-B438-B5DF5DB17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1285"/>
            <a:ext cx="7886700" cy="47926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6905F6-993F-D349-A0EA-9D639A51B8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38" y="6064836"/>
            <a:ext cx="1765554" cy="81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9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6C763D1-54E7-1F4C-9A40-8033FD87C9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37473" y="1250950"/>
            <a:ext cx="3977878" cy="481911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115303-0D88-FC4F-A64A-0DABCD2F0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88615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8021D-5040-E443-B438-B5DF5DB17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250951"/>
            <a:ext cx="3814459" cy="481911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D3E57B-7AA0-CB4E-84C8-14051157E7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740" r="25033"/>
          <a:stretch/>
        </p:blipFill>
        <p:spPr>
          <a:xfrm>
            <a:off x="4060" y="6085757"/>
            <a:ext cx="9139940" cy="7728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2E3011-1B8B-5640-AE26-C7ED9C07F7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38" y="6064836"/>
            <a:ext cx="1765554" cy="81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69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1E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481C7B-08F7-844C-899A-F9E5FA8CF3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35" r="4465" b="52482"/>
          <a:stretch/>
        </p:blipFill>
        <p:spPr>
          <a:xfrm>
            <a:off x="0" y="0"/>
            <a:ext cx="9144000" cy="3261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403D84-AA45-1D40-9400-B1135229D7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3" t="29642" r="1118" b="26071"/>
          <a:stretch/>
        </p:blipFill>
        <p:spPr>
          <a:xfrm>
            <a:off x="1" y="3261675"/>
            <a:ext cx="9143999" cy="36075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F89896-24B9-D543-BC49-89300DAB7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286" y="1124715"/>
            <a:ext cx="5946178" cy="144299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84264-DB8D-274D-83EB-C183729E5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5286" y="2495402"/>
            <a:ext cx="5946178" cy="766273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7373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rgbClr val="001E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B6E233E-137F-7A40-BBE7-E0A1130BB2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35" r="4465" b="52482"/>
          <a:stretch/>
        </p:blipFill>
        <p:spPr>
          <a:xfrm>
            <a:off x="0" y="0"/>
            <a:ext cx="9144000" cy="32616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F89896-24B9-D543-BC49-89300DAB7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286" y="1124715"/>
            <a:ext cx="5946178" cy="144299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84264-DB8D-274D-83EB-C183729E5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5286" y="2495400"/>
            <a:ext cx="5946178" cy="672674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F58B01F-C66D-C041-B01B-9D8150197C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262316"/>
            <a:ext cx="9144000" cy="35956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36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02F7A6A-EF14-A644-A850-18DFD8B493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35" r="4465"/>
          <a:stretch/>
        </p:blipFill>
        <p:spPr>
          <a:xfrm>
            <a:off x="0" y="0"/>
            <a:ext cx="9144000" cy="68640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4E5EF8-3F55-CC40-8877-5D48D7C063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122366"/>
            <a:ext cx="6858000" cy="157096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60F873-7918-BE4A-AA6A-8444FEB727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70" y="5230994"/>
            <a:ext cx="2606294" cy="1204722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FD648D3-80FB-6246-9942-F676252E6F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2" y="3797668"/>
            <a:ext cx="3854585" cy="1279903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387066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0656E-DA2F-C14C-BF10-2FC3587B4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251287"/>
            <a:ext cx="7886700" cy="4925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C3011-D639-B54B-9228-EB3085D04C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C4368-C769-8143-B102-F97927FA2E0C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A5E7B941-CE32-1D43-B287-BCB25BBF8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3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943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63" r:id="rId5"/>
    <p:sldLayoutId id="2147483662" r:id="rId6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85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D5B3-474B-15A0-E850-AB65E1D5E2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RE/MAX Housing Prediction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0672B-707A-3331-E8DE-AC8F5D6D97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August 2022</a:t>
            </a:r>
          </a:p>
        </p:txBody>
      </p:sp>
    </p:spTree>
    <p:extLst>
      <p:ext uri="{BB962C8B-B14F-4D97-AF65-F5344CB8AC3E}">
        <p14:creationId xmlns:p14="http://schemas.microsoft.com/office/powerpoint/2010/main" val="422196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88B7-60AB-0B10-01F1-88BFDE65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365E9B9-3930-6728-F8E7-162CE3D238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3309051"/>
              </p:ext>
            </p:extLst>
          </p:nvPr>
        </p:nvGraphicFramePr>
        <p:xfrm>
          <a:off x="628650" y="1250950"/>
          <a:ext cx="7886700" cy="2456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221">
                  <a:extLst>
                    <a:ext uri="{9D8B030D-6E8A-4147-A177-3AD203B41FA5}">
                      <a16:colId xmlns:a16="http://schemas.microsoft.com/office/drawing/2014/main" val="3223028429"/>
                    </a:ext>
                  </a:extLst>
                </a:gridCol>
                <a:gridCol w="6196479">
                  <a:extLst>
                    <a:ext uri="{9D8B030D-6E8A-4147-A177-3AD203B41FA5}">
                      <a16:colId xmlns:a16="http://schemas.microsoft.com/office/drawing/2014/main" val="263979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1"/>
                          </a:solidFill>
                        </a:rPr>
                        <a:t>Question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What model can most accurately predict housing prices using data scraped from online resources?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33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1"/>
                          </a:solidFill>
                        </a:rPr>
                        <a:t>High Level Summary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Tree-based methods had the lowest validation error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8153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1"/>
                          </a:solidFill>
                        </a:rPr>
                        <a:t>Next Steps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Implement the tuned </a:t>
                      </a:r>
                      <a:r>
                        <a:rPr lang="en-US" b="0" dirty="0" err="1"/>
                        <a:t>XGBoost</a:t>
                      </a:r>
                      <a:r>
                        <a:rPr lang="en-US" b="0" dirty="0"/>
                        <a:t> algorithm to predict housing prices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4104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1"/>
                          </a:solidFill>
                        </a:rPr>
                        <a:t>Data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Training/Validation Sources: CollegeCr.csv, Edwards.csv, OldTown.csv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Test Sources: CollegeCr.test.csv, Edwards.test.csv, OldTown.test.csv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116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1"/>
                          </a:solidFill>
                        </a:rPr>
                        <a:t>Watchouts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Columns were not consistently available between datasets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Missing values required imputation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Model training excluded anomalous records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341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685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82CE7-6D9F-8428-3228-3A49D0039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Quality Remediation and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BF960-F4B5-60BF-F38D-E3AB83EB7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Derived </a:t>
            </a:r>
            <a:r>
              <a:rPr lang="en-US" b="1" dirty="0">
                <a:solidFill>
                  <a:schemeClr val="accent1"/>
                </a:solidFill>
              </a:rPr>
              <a:t>Neighborhood</a:t>
            </a:r>
            <a:r>
              <a:rPr lang="en-US" dirty="0"/>
              <a:t> variable from file names.</a:t>
            </a:r>
          </a:p>
          <a:p>
            <a:r>
              <a:rPr lang="en-US" dirty="0"/>
              <a:t>Split into multiple variables:</a:t>
            </a:r>
          </a:p>
          <a:p>
            <a:pPr lvl="1"/>
            <a:r>
              <a:rPr lang="en-US" dirty="0"/>
              <a:t>Exterior →  Exterior1st, </a:t>
            </a:r>
            <a:r>
              <a:rPr lang="en-US" dirty="0" err="1"/>
              <a:t>ExteriorQual</a:t>
            </a:r>
            <a:r>
              <a:rPr lang="en-US" dirty="0"/>
              <a:t>, </a:t>
            </a:r>
            <a:r>
              <a:rPr lang="en-US" dirty="0" err="1"/>
              <a:t>ExteriorCond</a:t>
            </a:r>
            <a:endParaRPr lang="en-US" dirty="0"/>
          </a:p>
          <a:p>
            <a:pPr lvl="1"/>
            <a:r>
              <a:rPr lang="en-US" dirty="0" err="1"/>
              <a:t>LotInfo</a:t>
            </a:r>
            <a:r>
              <a:rPr lang="en-US" dirty="0"/>
              <a:t> → </a:t>
            </a:r>
            <a:r>
              <a:rPr lang="en-US" dirty="0" err="1"/>
              <a:t>LotConfig</a:t>
            </a:r>
            <a:r>
              <a:rPr lang="en-US" dirty="0"/>
              <a:t>, </a:t>
            </a:r>
            <a:r>
              <a:rPr lang="en-US" dirty="0" err="1"/>
              <a:t>LotShape</a:t>
            </a:r>
            <a:r>
              <a:rPr lang="en-US" dirty="0"/>
              <a:t>, </a:t>
            </a:r>
            <a:r>
              <a:rPr lang="en-US" dirty="0" err="1"/>
              <a:t>LotArea</a:t>
            </a:r>
            <a:r>
              <a:rPr lang="en-US" dirty="0"/>
              <a:t>, </a:t>
            </a:r>
            <a:r>
              <a:rPr lang="en-US" dirty="0" err="1"/>
              <a:t>LotFrontage</a:t>
            </a:r>
            <a:endParaRPr lang="en-US" dirty="0"/>
          </a:p>
          <a:p>
            <a:r>
              <a:rPr lang="en-US" dirty="0"/>
              <a:t>Removed:</a:t>
            </a:r>
          </a:p>
          <a:p>
            <a:pPr lvl="1"/>
            <a:r>
              <a:rPr lang="en-US" dirty="0"/>
              <a:t>3 full row duplicates</a:t>
            </a:r>
          </a:p>
          <a:p>
            <a:pPr lvl="1"/>
            <a:r>
              <a:rPr lang="en-US" dirty="0" err="1"/>
              <a:t>Anamoly</a:t>
            </a:r>
            <a:r>
              <a:rPr lang="en-US" dirty="0"/>
              <a:t> with </a:t>
            </a:r>
            <a:r>
              <a:rPr lang="en-US" dirty="0" err="1"/>
              <a:t>YrSold</a:t>
            </a:r>
            <a:r>
              <a:rPr lang="en-US" dirty="0"/>
              <a:t> 2001 and </a:t>
            </a:r>
            <a:r>
              <a:rPr lang="en-US" dirty="0" err="1"/>
              <a:t>YearBuilt</a:t>
            </a:r>
            <a:r>
              <a:rPr lang="en-US" dirty="0"/>
              <a:t> 2004</a:t>
            </a:r>
          </a:p>
          <a:p>
            <a:pPr lvl="1"/>
            <a:r>
              <a:rPr lang="en-US" dirty="0"/>
              <a:t>Utility, </a:t>
            </a:r>
            <a:r>
              <a:rPr lang="en-US" dirty="0" err="1"/>
              <a:t>BsmtUnfSF</a:t>
            </a:r>
            <a:r>
              <a:rPr lang="en-US" dirty="0"/>
              <a:t>, and </a:t>
            </a:r>
            <a:r>
              <a:rPr lang="en-US" dirty="0" err="1"/>
              <a:t>KitchenAbvGr</a:t>
            </a:r>
            <a:r>
              <a:rPr lang="en-US" dirty="0"/>
              <a:t> columns</a:t>
            </a:r>
          </a:p>
          <a:p>
            <a:r>
              <a:rPr lang="en-US" dirty="0"/>
              <a:t>Filled in empty:</a:t>
            </a:r>
          </a:p>
          <a:p>
            <a:pPr lvl="1"/>
            <a:r>
              <a:rPr lang="en-US" dirty="0" err="1"/>
              <a:t>BsmtQual</a:t>
            </a:r>
            <a:r>
              <a:rPr lang="en-US" dirty="0"/>
              <a:t>, BsmtFinType1, and </a:t>
            </a:r>
            <a:r>
              <a:rPr lang="en-US" dirty="0" err="1"/>
              <a:t>GarageType</a:t>
            </a:r>
            <a:r>
              <a:rPr lang="en-US" dirty="0"/>
              <a:t> with NA</a:t>
            </a:r>
          </a:p>
          <a:p>
            <a:pPr lvl="1"/>
            <a:r>
              <a:rPr lang="en-US" dirty="0"/>
              <a:t>LotFR3 with 0</a:t>
            </a:r>
          </a:p>
        </p:txBody>
      </p:sp>
    </p:spTree>
    <p:extLst>
      <p:ext uri="{BB962C8B-B14F-4D97-AF65-F5344CB8AC3E}">
        <p14:creationId xmlns:p14="http://schemas.microsoft.com/office/powerpoint/2010/main" val="973978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73B89-4E7C-2638-2E8E-2D415DDC2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Families Evaluated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FC911F7-B8DD-0F31-C668-B8D33A0F49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280430"/>
              </p:ext>
            </p:extLst>
          </p:nvPr>
        </p:nvGraphicFramePr>
        <p:xfrm>
          <a:off x="628650" y="1250950"/>
          <a:ext cx="7886700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3458445092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1642928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667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 Regression with Stepwise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or remove one variable at a time and evaluate model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574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Shrinkage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Shrink the coefficient estimates towards zero by applying a penalty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240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Tree-Based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Stratify or segment the </a:t>
                      </a:r>
                      <a:r>
                        <a:rPr lang="en-US"/>
                        <a:t>predictor variable </a:t>
                      </a:r>
                      <a:r>
                        <a:rPr lang="en-US" dirty="0"/>
                        <a:t>space into several simple regions with </a:t>
                      </a:r>
                      <a:r>
                        <a:rPr lang="en-US"/>
                        <a:t>predicted responses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855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29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5B42D-252E-9477-6A5F-4FDD02A06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 Measure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29A301-01B1-D616-BC56-CDD857C902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Mean Squared Error (MSE)</a:t>
                </a:r>
                <a:r>
                  <a:rPr lang="en-US" dirty="0"/>
                  <a:t>: The squared distance of each actual observed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from the predicted value divided by the number of observations.</a:t>
                </a:r>
              </a:p>
              <a:p>
                <a:r>
                  <a:rPr lang="en-US" dirty="0"/>
                  <a:t>Measured vertically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 algn="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29A301-01B1-D616-BC56-CDD857C902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25D9473-6E7E-AE4D-033D-C72DFA1C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518173"/>
            <a:ext cx="4834497" cy="352574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0343A97-CF10-C65C-B933-556289034248}"/>
              </a:ext>
            </a:extLst>
          </p:cNvPr>
          <p:cNvCxnSpPr>
            <a:cxnSpLocks/>
          </p:cNvCxnSpPr>
          <p:nvPr/>
        </p:nvCxnSpPr>
        <p:spPr>
          <a:xfrm>
            <a:off x="1511968" y="4965032"/>
            <a:ext cx="0" cy="521368"/>
          </a:xfrm>
          <a:prstGeom prst="line">
            <a:avLst/>
          </a:prstGeom>
          <a:ln w="25400" cap="flat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ECF09B-ECD4-74EB-D340-76FA0FDDFEC3}"/>
              </a:ext>
            </a:extLst>
          </p:cNvPr>
          <p:cNvCxnSpPr>
            <a:cxnSpLocks/>
          </p:cNvCxnSpPr>
          <p:nvPr/>
        </p:nvCxnSpPr>
        <p:spPr>
          <a:xfrm>
            <a:off x="3302668" y="4431506"/>
            <a:ext cx="0" cy="350044"/>
          </a:xfrm>
          <a:prstGeom prst="line">
            <a:avLst/>
          </a:prstGeom>
          <a:ln w="25400" cap="flat">
            <a:solidFill>
              <a:schemeClr val="accent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985F8C-5122-EF19-A8B1-0D8B81494D3F}"/>
              </a:ext>
            </a:extLst>
          </p:cNvPr>
          <p:cNvCxnSpPr>
            <a:cxnSpLocks/>
          </p:cNvCxnSpPr>
          <p:nvPr/>
        </p:nvCxnSpPr>
        <p:spPr>
          <a:xfrm>
            <a:off x="4467252" y="2756221"/>
            <a:ext cx="0" cy="953767"/>
          </a:xfrm>
          <a:prstGeom prst="line">
            <a:avLst/>
          </a:prstGeom>
          <a:ln w="25400" cap="flat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84804C-0C2F-8DF2-6799-F857E612A239}"/>
                  </a:ext>
                </a:extLst>
              </p:cNvPr>
              <p:cNvSpPr txBox="1"/>
              <p:nvPr/>
            </p:nvSpPr>
            <p:spPr>
              <a:xfrm>
                <a:off x="1456350" y="4965032"/>
                <a:ext cx="3791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84804C-0C2F-8DF2-6799-F857E612A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350" y="4965032"/>
                <a:ext cx="37913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B863FE0-5459-45F4-08C2-7AF4DF3FA90D}"/>
                  </a:ext>
                </a:extLst>
              </p:cNvPr>
              <p:cNvSpPr txBox="1"/>
              <p:nvPr/>
            </p:nvSpPr>
            <p:spPr>
              <a:xfrm>
                <a:off x="3259131" y="4417931"/>
                <a:ext cx="3791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B863FE0-5459-45F4-08C2-7AF4DF3FA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131" y="4417931"/>
                <a:ext cx="379139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89A5A00-15C6-63CA-5A48-030C3436B7E3}"/>
                  </a:ext>
                </a:extLst>
              </p:cNvPr>
              <p:cNvSpPr txBox="1"/>
              <p:nvPr/>
            </p:nvSpPr>
            <p:spPr>
              <a:xfrm>
                <a:off x="4437933" y="2919951"/>
                <a:ext cx="3791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89A5A00-15C6-63CA-5A48-030C3436B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933" y="2919951"/>
                <a:ext cx="379139" cy="369332"/>
              </a:xfrm>
              <a:prstGeom prst="rect">
                <a:avLst/>
              </a:prstGeom>
              <a:blipFill>
                <a:blip r:embed="rId6"/>
                <a:stretch>
                  <a:fillRect r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5E21FC-D483-6BB7-4A52-AF53CCDC4381}"/>
                  </a:ext>
                </a:extLst>
              </p:cNvPr>
              <p:cNvSpPr txBox="1"/>
              <p:nvPr/>
            </p:nvSpPr>
            <p:spPr>
              <a:xfrm>
                <a:off x="1342469" y="4407517"/>
                <a:ext cx="3389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5E21FC-D483-6BB7-4A52-AF53CCDC4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469" y="4407517"/>
                <a:ext cx="338998" cy="369332"/>
              </a:xfrm>
              <a:prstGeom prst="rect">
                <a:avLst/>
              </a:prstGeom>
              <a:blipFill>
                <a:blip r:embed="rId7"/>
                <a:stretch>
                  <a:fillRect r="-7143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B45ADD3-AF14-5DF3-8C7F-303CA03AF4BC}"/>
                  </a:ext>
                </a:extLst>
              </p:cNvPr>
              <p:cNvSpPr txBox="1"/>
              <p:nvPr/>
            </p:nvSpPr>
            <p:spPr>
              <a:xfrm>
                <a:off x="3104039" y="4880187"/>
                <a:ext cx="3389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B45ADD3-AF14-5DF3-8C7F-303CA03AF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039" y="4880187"/>
                <a:ext cx="338998" cy="369332"/>
              </a:xfrm>
              <a:prstGeom prst="rect">
                <a:avLst/>
              </a:prstGeom>
              <a:blipFill>
                <a:blip r:embed="rId8"/>
                <a:stretch>
                  <a:fillRect r="-8929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ED2D8A-3BE2-5719-46C0-A752BE53661F}"/>
                  </a:ext>
                </a:extLst>
              </p:cNvPr>
              <p:cNvSpPr txBox="1"/>
              <p:nvPr/>
            </p:nvSpPr>
            <p:spPr>
              <a:xfrm>
                <a:off x="4288504" y="2186000"/>
                <a:ext cx="3389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ED2D8A-3BE2-5719-46C0-A752BE536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504" y="2186000"/>
                <a:ext cx="338998" cy="369332"/>
              </a:xfrm>
              <a:prstGeom prst="rect">
                <a:avLst/>
              </a:prstGeom>
              <a:blipFill>
                <a:blip r:embed="rId9"/>
                <a:stretch>
                  <a:fillRect r="-8929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442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1A102-D8EF-99F5-B704-EAB1189B1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Validation Split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7E55F5-DD68-6319-99BD-D235B5DB8C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4705225"/>
              </p:ext>
            </p:extLst>
          </p:nvPr>
        </p:nvGraphicFramePr>
        <p:xfrm>
          <a:off x="628650" y="1250950"/>
          <a:ext cx="78867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883164456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947304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158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522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523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14E9D-98C0-5C09-27E1-023D65C7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Squared Error Comparison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A301E3C-FE6A-FA9B-F611-E7BD7F6E1D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5560403"/>
              </p:ext>
            </p:extLst>
          </p:nvPr>
        </p:nvGraphicFramePr>
        <p:xfrm>
          <a:off x="628650" y="1250950"/>
          <a:ext cx="7886700" cy="4792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64A76DF-4F3D-F1B9-EA7D-44A93A2CD3EC}"/>
              </a:ext>
            </a:extLst>
          </p:cNvPr>
          <p:cNvSpPr txBox="1"/>
          <p:nvPr/>
        </p:nvSpPr>
        <p:spPr>
          <a:xfrm>
            <a:off x="2372412" y="5711901"/>
            <a:ext cx="673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595959"/>
                </a:solidFill>
              </a:rPr>
              <a:t>Family:</a:t>
            </a:r>
          </a:p>
        </p:txBody>
      </p:sp>
    </p:spTree>
    <p:extLst>
      <p:ext uri="{BB962C8B-B14F-4D97-AF65-F5344CB8AC3E}">
        <p14:creationId xmlns:p14="http://schemas.microsoft.com/office/powerpoint/2010/main" val="517438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EF3D5-2542-8FD7-72E5-4B613DB0D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A6B38-F131-9DD9-CFE7-006EF2E46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24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 Palette">
      <a:dk1>
        <a:srgbClr val="000000"/>
      </a:dk1>
      <a:lt1>
        <a:srgbClr val="FFFFFF"/>
      </a:lt1>
      <a:dk2>
        <a:srgbClr val="041E41"/>
      </a:dk2>
      <a:lt2>
        <a:srgbClr val="B8D6E6"/>
      </a:lt2>
      <a:accent1>
        <a:srgbClr val="009CDE"/>
      </a:accent1>
      <a:accent2>
        <a:srgbClr val="1E407C"/>
      </a:accent2>
      <a:accent3>
        <a:srgbClr val="A3AAAD"/>
      </a:accent3>
      <a:accent4>
        <a:srgbClr val="83B1D4"/>
      </a:accent4>
      <a:accent5>
        <a:srgbClr val="3EA39E"/>
      </a:accent5>
      <a:accent6>
        <a:srgbClr val="305470"/>
      </a:accent6>
      <a:hlink>
        <a:srgbClr val="64B8B6"/>
      </a:hlink>
      <a:folHlink>
        <a:srgbClr val="7D4C7C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04A49901785041AF741C157FF60EBA" ma:contentTypeVersion="12" ma:contentTypeDescription="Create a new document." ma:contentTypeScope="" ma:versionID="2dc561ac532b927686394fff98d3cec6">
  <xsd:schema xmlns:xsd="http://www.w3.org/2001/XMLSchema" xmlns:xs="http://www.w3.org/2001/XMLSchema" xmlns:p="http://schemas.microsoft.com/office/2006/metadata/properties" xmlns:ns2="c7c738f6-68ec-422e-b0e4-3523873f7adf" xmlns:ns3="542b8847-f5d4-4c9f-bd30-657d16e5db1d" targetNamespace="http://schemas.microsoft.com/office/2006/metadata/properties" ma:root="true" ma:fieldsID="37215006c6ba2f10ad2271fcfa8576ba" ns2:_="" ns3:_="">
    <xsd:import namespace="c7c738f6-68ec-422e-b0e4-3523873f7adf"/>
    <xsd:import namespace="542b8847-f5d4-4c9f-bd30-657d16e5db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c738f6-68ec-422e-b0e4-3523873f7a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2b8847-f5d4-4c9f-bd30-657d16e5db1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39C208-1A3D-45B3-82F3-3826437EC09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BDECC34-8DC0-475B-B1C3-9DBC06D699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95DECE-CC99-4112-B0D2-8793A97911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c738f6-68ec-422e-b0e4-3523873f7adf"/>
    <ds:schemaRef ds:uri="542b8847-f5d4-4c9f-bd30-657d16e5db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cf48d45-3ddb-4389-a9c1-c115526eb52e}" enabled="0" method="" siteId="{7cf48d45-3ddb-4389-a9c1-c115526eb52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752</TotalTime>
  <Words>281</Words>
  <Application>Microsoft Office PowerPoint</Application>
  <PresentationFormat>On-screen Show (4:3)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Franklin Gothic Book</vt:lpstr>
      <vt:lpstr>Franklin Gothic Medium</vt:lpstr>
      <vt:lpstr>Office Theme</vt:lpstr>
      <vt:lpstr>RE/MAX Housing Prediction Model</vt:lpstr>
      <vt:lpstr>Executive Summary</vt:lpstr>
      <vt:lpstr>Data Quality Remediation and Transformations</vt:lpstr>
      <vt:lpstr>Model Families Evaluated</vt:lpstr>
      <vt:lpstr>Model Comparison Measure</vt:lpstr>
      <vt:lpstr>Training and Validation Split</vt:lpstr>
      <vt:lpstr>Mean Squared Error Comparison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Sweigard, Neil Andrew</cp:lastModifiedBy>
  <cp:revision>46</cp:revision>
  <dcterms:created xsi:type="dcterms:W3CDTF">2018-03-19T17:38:41Z</dcterms:created>
  <dcterms:modified xsi:type="dcterms:W3CDTF">2022-08-04T02:03:18Z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0x0101009204A49901785041AF741C157FF60EBA</vt:lpwstr>
  </property>
</Properties>
</file>