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5143500" type="screen16x9"/>
  <p:notesSz cx="6858000" cy="9144000"/>
  <p:embeddedFontLs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A4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vergreenleaf.blogspot.com/2013/04/my-first-blog-award-liebster.html" TargetMode="External"/><Relationship Id="rId2" Type="http://schemas.openxmlformats.org/officeDocument/2006/relationships/image" Target="../media/image18.jpg"/><Relationship Id="rId1" Type="http://schemas.openxmlformats.org/officeDocument/2006/relationships/slideLayout" Target="../slideLayouts/slideLayout11.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Book-Recommendation System </a:t>
            </a:r>
            <a:br>
              <a:rPr lang="en-IN" sz="3600" b="1" dirty="0">
                <a:solidFill>
                  <a:schemeClr val="lt1"/>
                </a:solidFill>
                <a:latin typeface="Montserrat"/>
                <a:ea typeface="Montserrat"/>
                <a:cs typeface="Montserrat"/>
                <a:sym typeface="Montserrat"/>
              </a:rPr>
            </a:br>
            <a:br>
              <a:rPr lang="en-IN" sz="3600" b="1" dirty="0">
                <a:solidFill>
                  <a:schemeClr val="lt1"/>
                </a:solidFill>
                <a:latin typeface="Montserrat"/>
                <a:ea typeface="Montserrat"/>
                <a:cs typeface="Montserrat"/>
                <a:sym typeface="Montserrat"/>
              </a:rPr>
            </a:br>
            <a:r>
              <a:rPr lang="en-IN" sz="2800" b="1" dirty="0">
                <a:solidFill>
                  <a:schemeClr val="lt1"/>
                </a:solidFill>
                <a:latin typeface="Montserrat"/>
                <a:ea typeface="Montserrat"/>
                <a:cs typeface="Montserrat"/>
                <a:sym typeface="Montserrat"/>
              </a:rPr>
              <a:t> Swen </a:t>
            </a:r>
            <a:r>
              <a:rPr lang="en-IN" sz="2800" b="1" dirty="0" err="1">
                <a:solidFill>
                  <a:schemeClr val="lt1"/>
                </a:solidFill>
                <a:latin typeface="Montserrat"/>
                <a:ea typeface="Montserrat"/>
                <a:cs typeface="Montserrat"/>
                <a:sym typeface="Montserrat"/>
              </a:rPr>
              <a:t>Fereira</a:t>
            </a:r>
            <a:r>
              <a:rPr lang="en-IN" sz="2800" b="1" dirty="0">
                <a:solidFill>
                  <a:schemeClr val="lt1"/>
                </a:solidFill>
                <a:latin typeface="Montserrat"/>
                <a:ea typeface="Montserrat"/>
                <a:cs typeface="Montserrat"/>
                <a:sym typeface="Montserrat"/>
              </a:rPr>
              <a:t> </a:t>
            </a:r>
            <a:br>
              <a:rPr lang="en-IN" sz="2400" b="1" dirty="0">
                <a:solidFill>
                  <a:srgbClr val="F7A449"/>
                </a:solidFill>
                <a:latin typeface="Montserrat"/>
                <a:ea typeface="Montserrat"/>
                <a:cs typeface="Montserrat"/>
                <a:sym typeface="Montserrat"/>
              </a:rPr>
            </a:br>
            <a:br>
              <a:rPr lang="en-IN" sz="2000" b="1" dirty="0">
                <a:solidFill>
                  <a:srgbClr val="F7A449"/>
                </a:solidFill>
                <a:latin typeface="Montserrat"/>
                <a:ea typeface="Montserrat"/>
                <a:cs typeface="Montserrat"/>
                <a:sym typeface="Montserrat"/>
              </a:rPr>
            </a:br>
            <a:endParaRPr sz="2400" b="1" dirty="0">
              <a:solidFill>
                <a:schemeClr val="accent1"/>
              </a:solidFill>
              <a:latin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D585-E993-42AA-ABD8-0011A66ADAE1}"/>
              </a:ext>
            </a:extLst>
          </p:cNvPr>
          <p:cNvSpPr>
            <a:spLocks noGrp="1"/>
          </p:cNvSpPr>
          <p:nvPr>
            <p:ph type="title"/>
          </p:nvPr>
        </p:nvSpPr>
        <p:spPr>
          <a:xfrm>
            <a:off x="311700" y="390371"/>
            <a:ext cx="8520600" cy="572700"/>
          </a:xfrm>
        </p:spPr>
        <p:txBody>
          <a:bodyPr/>
          <a:lstStyle/>
          <a:p>
            <a:r>
              <a:rPr lang="en-IN" sz="3600" b="1" dirty="0"/>
              <a:t>Exploratory Data Analysis:</a:t>
            </a:r>
            <a:endParaRPr lang="en-IN" sz="3600" dirty="0"/>
          </a:p>
        </p:txBody>
      </p:sp>
      <p:sp>
        <p:nvSpPr>
          <p:cNvPr id="3" name="Text Placeholder 2">
            <a:extLst>
              <a:ext uri="{FF2B5EF4-FFF2-40B4-BE49-F238E27FC236}">
                <a16:creationId xmlns:a16="http://schemas.microsoft.com/office/drawing/2014/main" id="{91F91488-0771-4F14-B9E0-61B304544635}"/>
              </a:ext>
            </a:extLst>
          </p:cNvPr>
          <p:cNvSpPr>
            <a:spLocks noGrp="1"/>
          </p:cNvSpPr>
          <p:nvPr>
            <p:ph type="body" idx="1"/>
          </p:nvPr>
        </p:nvSpPr>
        <p:spPr>
          <a:xfrm>
            <a:off x="75726" y="1614591"/>
            <a:ext cx="3208248" cy="3416400"/>
          </a:xfrm>
        </p:spPr>
        <p:txBody>
          <a:bodyPr/>
          <a:lstStyle/>
          <a:p>
            <a:r>
              <a:rPr lang="en-US" sz="2400" b="1" dirty="0">
                <a:solidFill>
                  <a:schemeClr val="bg1"/>
                </a:solidFill>
              </a:rPr>
              <a:t>Top 10 Book </a:t>
            </a:r>
            <a:r>
              <a:rPr lang="en-IN" sz="2400" b="1" dirty="0">
                <a:solidFill>
                  <a:schemeClr val="bg1"/>
                </a:solidFill>
              </a:rPr>
              <a:t>Publishers</a:t>
            </a:r>
            <a:r>
              <a:rPr lang="en-US" sz="2400" b="1" dirty="0">
                <a:solidFill>
                  <a:schemeClr val="bg1"/>
                </a:solidFill>
              </a:rPr>
              <a:t>: </a:t>
            </a:r>
          </a:p>
          <a:p>
            <a:endParaRPr lang="en-US" sz="2400" b="1" dirty="0">
              <a:solidFill>
                <a:schemeClr val="bg1"/>
              </a:solidFill>
            </a:endParaRPr>
          </a:p>
          <a:p>
            <a:pPr marL="114300" indent="0">
              <a:buNone/>
            </a:pPr>
            <a:r>
              <a:rPr lang="en-US" dirty="0">
                <a:solidFill>
                  <a:schemeClr val="bg1"/>
                </a:solidFill>
              </a:rPr>
              <a:t>● </a:t>
            </a:r>
            <a:r>
              <a:rPr lang="en-IN" dirty="0">
                <a:solidFill>
                  <a:schemeClr val="bg1"/>
                </a:solidFill>
              </a:rPr>
              <a:t>We have 1075 unique </a:t>
            </a:r>
          </a:p>
          <a:p>
            <a:pPr marL="114300" indent="0">
              <a:buNone/>
            </a:pPr>
            <a:r>
              <a:rPr lang="en-IN">
                <a:solidFill>
                  <a:schemeClr val="bg1"/>
                </a:solidFill>
              </a:rPr>
              <a:t>   Publishers.</a:t>
            </a:r>
            <a:endParaRPr lang="en-US" dirty="0">
              <a:solidFill>
                <a:schemeClr val="bg1"/>
              </a:solidFill>
            </a:endParaRPr>
          </a:p>
          <a:p>
            <a:pPr marL="114300" indent="0">
              <a:buNone/>
            </a:pPr>
            <a:r>
              <a:rPr lang="en-US" dirty="0">
                <a:solidFill>
                  <a:schemeClr val="bg1"/>
                </a:solidFill>
              </a:rPr>
              <a:t>● The top most </a:t>
            </a:r>
            <a:r>
              <a:rPr lang="en-IN" dirty="0">
                <a:solidFill>
                  <a:schemeClr val="bg1"/>
                </a:solidFill>
              </a:rPr>
              <a:t>Publisher </a:t>
            </a:r>
          </a:p>
          <a:p>
            <a:pPr marL="114300" indent="0">
              <a:buNone/>
            </a:pPr>
            <a:r>
              <a:rPr lang="en-IN" dirty="0">
                <a:solidFill>
                  <a:schemeClr val="bg1"/>
                </a:solidFill>
              </a:rPr>
              <a:t>   </a:t>
            </a:r>
            <a:r>
              <a:rPr lang="en-US" dirty="0">
                <a:solidFill>
                  <a:schemeClr val="bg1"/>
                </a:solidFill>
              </a:rPr>
              <a:t>found is </a:t>
            </a:r>
            <a:r>
              <a:rPr lang="en-IN" dirty="0">
                <a:solidFill>
                  <a:schemeClr val="bg1"/>
                </a:solidFill>
              </a:rPr>
              <a:t>Pocket.</a:t>
            </a:r>
            <a:endParaRPr lang="en-US" dirty="0">
              <a:solidFill>
                <a:schemeClr val="bg1"/>
              </a:solidFill>
            </a:endParaRPr>
          </a:p>
          <a:p>
            <a:pPr marL="114300" indent="0">
              <a:buNone/>
            </a:pPr>
            <a:r>
              <a:rPr lang="en-US" dirty="0">
                <a:solidFill>
                  <a:schemeClr val="bg1"/>
                </a:solidFill>
              </a:rPr>
              <a:t>● 10786 Books Published </a:t>
            </a:r>
          </a:p>
          <a:p>
            <a:pPr marL="114300" indent="0">
              <a:buNone/>
            </a:pPr>
            <a:r>
              <a:rPr lang="en-US" dirty="0">
                <a:solidFill>
                  <a:schemeClr val="bg1"/>
                </a:solidFill>
              </a:rPr>
              <a:t>   By Pocket.</a:t>
            </a:r>
            <a:endParaRPr lang="en-IN" dirty="0">
              <a:solidFill>
                <a:schemeClr val="bg1"/>
              </a:solidFill>
            </a:endParaRPr>
          </a:p>
        </p:txBody>
      </p:sp>
      <p:pic>
        <p:nvPicPr>
          <p:cNvPr id="5" name="Picture 4">
            <a:extLst>
              <a:ext uri="{FF2B5EF4-FFF2-40B4-BE49-F238E27FC236}">
                <a16:creationId xmlns:a16="http://schemas.microsoft.com/office/drawing/2014/main" id="{2B1FDC62-B9CC-42E6-9105-6326F7B523FD}"/>
              </a:ext>
            </a:extLst>
          </p:cNvPr>
          <p:cNvPicPr>
            <a:picLocks noChangeAspect="1"/>
          </p:cNvPicPr>
          <p:nvPr/>
        </p:nvPicPr>
        <p:blipFill>
          <a:blip r:embed="rId2"/>
          <a:stretch>
            <a:fillRect/>
          </a:stretch>
        </p:blipFill>
        <p:spPr>
          <a:xfrm>
            <a:off x="2792362" y="1096383"/>
            <a:ext cx="5840361" cy="3514946"/>
          </a:xfrm>
          <a:prstGeom prst="rect">
            <a:avLst/>
          </a:prstGeom>
        </p:spPr>
      </p:pic>
    </p:spTree>
    <p:extLst>
      <p:ext uri="{BB962C8B-B14F-4D97-AF65-F5344CB8AC3E}">
        <p14:creationId xmlns:p14="http://schemas.microsoft.com/office/powerpoint/2010/main" val="195487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49C4-08F6-4E6D-8A7B-32354F485234}"/>
              </a:ext>
            </a:extLst>
          </p:cNvPr>
          <p:cNvSpPr>
            <a:spLocks noGrp="1"/>
          </p:cNvSpPr>
          <p:nvPr>
            <p:ph type="title"/>
          </p:nvPr>
        </p:nvSpPr>
        <p:spPr>
          <a:xfrm>
            <a:off x="233042" y="288275"/>
            <a:ext cx="8520600" cy="572700"/>
          </a:xfrm>
        </p:spPr>
        <p:txBody>
          <a:bodyPr/>
          <a:lstStyle/>
          <a:p>
            <a:r>
              <a:rPr lang="en-IN" sz="3600" b="1" dirty="0"/>
              <a:t>Exploratory Data Analysis:</a:t>
            </a:r>
            <a:endParaRPr lang="en-IN" sz="3600" dirty="0"/>
          </a:p>
        </p:txBody>
      </p:sp>
      <p:sp>
        <p:nvSpPr>
          <p:cNvPr id="3" name="Text Placeholder 2">
            <a:extLst>
              <a:ext uri="{FF2B5EF4-FFF2-40B4-BE49-F238E27FC236}">
                <a16:creationId xmlns:a16="http://schemas.microsoft.com/office/drawing/2014/main" id="{68226721-DB35-4FAD-8337-48E5B3299009}"/>
              </a:ext>
            </a:extLst>
          </p:cNvPr>
          <p:cNvSpPr>
            <a:spLocks noGrp="1"/>
          </p:cNvSpPr>
          <p:nvPr>
            <p:ph type="body" idx="1"/>
          </p:nvPr>
        </p:nvSpPr>
        <p:spPr>
          <a:xfrm>
            <a:off x="311700" y="1152475"/>
            <a:ext cx="5086210" cy="3416400"/>
          </a:xfrm>
        </p:spPr>
        <p:txBody>
          <a:bodyPr/>
          <a:lstStyle/>
          <a:p>
            <a:endParaRPr lang="en-IN" sz="2400" b="1" dirty="0">
              <a:solidFill>
                <a:schemeClr val="bg1"/>
              </a:solidFill>
            </a:endParaRPr>
          </a:p>
          <a:p>
            <a:pPr marL="114300" indent="0">
              <a:buNone/>
            </a:pPr>
            <a:endParaRPr lang="en-IN" sz="2400" b="1" dirty="0">
              <a:solidFill>
                <a:schemeClr val="bg1"/>
              </a:solidFill>
            </a:endParaRPr>
          </a:p>
          <a:p>
            <a:endParaRPr lang="en-IN" sz="2400" b="1" dirty="0">
              <a:solidFill>
                <a:schemeClr val="bg1"/>
              </a:solidFill>
            </a:endParaRPr>
          </a:p>
          <a:p>
            <a:endParaRPr lang="en-US" sz="1600" dirty="0">
              <a:solidFill>
                <a:schemeClr val="bg1"/>
              </a:solidFill>
            </a:endParaRPr>
          </a:p>
          <a:p>
            <a:endParaRPr lang="en-US" sz="1600" dirty="0">
              <a:solidFill>
                <a:schemeClr val="bg1"/>
              </a:solidFill>
            </a:endParaRPr>
          </a:p>
          <a:p>
            <a:pPr marL="114300" indent="0">
              <a:buNone/>
            </a:pPr>
            <a:r>
              <a:rPr lang="en-IN" sz="2400" b="1" dirty="0">
                <a:solidFill>
                  <a:schemeClr val="bg1"/>
                </a:solidFill>
              </a:rPr>
              <a:t>Year of Publication:</a:t>
            </a:r>
            <a:endParaRPr lang="en-US" sz="2400" dirty="0">
              <a:solidFill>
                <a:schemeClr val="bg1"/>
              </a:solidFill>
            </a:endParaRPr>
          </a:p>
          <a:p>
            <a:pPr marL="114300" indent="0">
              <a:buNone/>
            </a:pPr>
            <a:endParaRPr lang="en-US" sz="1600" dirty="0">
              <a:solidFill>
                <a:schemeClr val="bg1"/>
              </a:solidFill>
            </a:endParaRPr>
          </a:p>
          <a:p>
            <a:pPr marL="114300" indent="0">
              <a:buNone/>
            </a:pPr>
            <a:r>
              <a:rPr lang="en-US" sz="1600" b="1" dirty="0">
                <a:solidFill>
                  <a:schemeClr val="bg1"/>
                </a:solidFill>
              </a:rPr>
              <a:t>Most books were published in the year of 2002.</a:t>
            </a:r>
            <a:endParaRPr lang="en-IN" sz="1600" b="1" dirty="0">
              <a:solidFill>
                <a:schemeClr val="bg1"/>
              </a:solidFill>
            </a:endParaRPr>
          </a:p>
        </p:txBody>
      </p:sp>
      <p:pic>
        <p:nvPicPr>
          <p:cNvPr id="5" name="Picture 4">
            <a:extLst>
              <a:ext uri="{FF2B5EF4-FFF2-40B4-BE49-F238E27FC236}">
                <a16:creationId xmlns:a16="http://schemas.microsoft.com/office/drawing/2014/main" id="{6C053CAE-179B-45D6-8B40-8BD861A00E87}"/>
              </a:ext>
            </a:extLst>
          </p:cNvPr>
          <p:cNvPicPr>
            <a:picLocks noChangeAspect="1"/>
          </p:cNvPicPr>
          <p:nvPr/>
        </p:nvPicPr>
        <p:blipFill>
          <a:blip r:embed="rId2"/>
          <a:stretch>
            <a:fillRect/>
          </a:stretch>
        </p:blipFill>
        <p:spPr>
          <a:xfrm>
            <a:off x="4771203" y="899802"/>
            <a:ext cx="4061097" cy="3921745"/>
          </a:xfrm>
          <a:prstGeom prst="rect">
            <a:avLst/>
          </a:prstGeom>
        </p:spPr>
      </p:pic>
    </p:spTree>
    <p:extLst>
      <p:ext uri="{BB962C8B-B14F-4D97-AF65-F5344CB8AC3E}">
        <p14:creationId xmlns:p14="http://schemas.microsoft.com/office/powerpoint/2010/main" val="5809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DDB1-CD8D-4CEB-8AE6-4CED5DC042D3}"/>
              </a:ext>
            </a:extLst>
          </p:cNvPr>
          <p:cNvSpPr>
            <a:spLocks noGrp="1"/>
          </p:cNvSpPr>
          <p:nvPr>
            <p:ph type="title"/>
          </p:nvPr>
        </p:nvSpPr>
        <p:spPr>
          <a:xfrm>
            <a:off x="311700" y="338903"/>
            <a:ext cx="8520600" cy="572700"/>
          </a:xfrm>
        </p:spPr>
        <p:txBody>
          <a:bodyPr/>
          <a:lstStyle/>
          <a:p>
            <a:r>
              <a:rPr lang="en-IN" sz="3600" b="1" dirty="0"/>
              <a:t>Exploratory Data Analysis:</a:t>
            </a:r>
            <a:endParaRPr lang="en-IN" sz="3600" dirty="0"/>
          </a:p>
        </p:txBody>
      </p:sp>
      <p:sp>
        <p:nvSpPr>
          <p:cNvPr id="3" name="Text Placeholder 2">
            <a:extLst>
              <a:ext uri="{FF2B5EF4-FFF2-40B4-BE49-F238E27FC236}">
                <a16:creationId xmlns:a16="http://schemas.microsoft.com/office/drawing/2014/main" id="{42CF8749-5F5B-480D-82DA-F39B51EA4026}"/>
              </a:ext>
            </a:extLst>
          </p:cNvPr>
          <p:cNvSpPr>
            <a:spLocks noGrp="1"/>
          </p:cNvSpPr>
          <p:nvPr>
            <p:ph type="body" idx="1"/>
          </p:nvPr>
        </p:nvSpPr>
        <p:spPr>
          <a:xfrm>
            <a:off x="-304043" y="1378181"/>
            <a:ext cx="3935835" cy="2387138"/>
          </a:xfrm>
        </p:spPr>
        <p:txBody>
          <a:bodyPr/>
          <a:lstStyle/>
          <a:p>
            <a:r>
              <a:rPr lang="en-IN" sz="2400" b="1" dirty="0">
                <a:solidFill>
                  <a:schemeClr val="bg1"/>
                </a:solidFill>
              </a:rPr>
              <a:t>Book Ratings:</a:t>
            </a:r>
          </a:p>
          <a:p>
            <a:r>
              <a:rPr lang="en-US" sz="1600" dirty="0">
                <a:solidFill>
                  <a:schemeClr val="bg1"/>
                </a:solidFill>
              </a:rPr>
              <a:t>● Highest rating is 8 out of 10.  </a:t>
            </a:r>
          </a:p>
          <a:p>
            <a:r>
              <a:rPr lang="en-US" sz="1600" dirty="0">
                <a:solidFill>
                  <a:schemeClr val="bg1"/>
                </a:solidFill>
              </a:rPr>
              <a:t>● Lowest rating is 1 out of 10. </a:t>
            </a:r>
          </a:p>
          <a:p>
            <a:r>
              <a:rPr lang="en-US" sz="1600" dirty="0">
                <a:solidFill>
                  <a:schemeClr val="bg1"/>
                </a:solidFill>
              </a:rPr>
              <a:t>● Most of the people haven't given </a:t>
            </a:r>
          </a:p>
          <a:p>
            <a:r>
              <a:rPr lang="en-US" sz="1600" dirty="0">
                <a:solidFill>
                  <a:schemeClr val="bg1"/>
                </a:solidFill>
              </a:rPr>
              <a:t>   the ratings.</a:t>
            </a:r>
            <a:endParaRPr lang="en-IN" sz="1600" b="1" dirty="0">
              <a:solidFill>
                <a:schemeClr val="bg1"/>
              </a:solidFill>
            </a:endParaRPr>
          </a:p>
        </p:txBody>
      </p:sp>
      <p:pic>
        <p:nvPicPr>
          <p:cNvPr id="5" name="Picture 4">
            <a:extLst>
              <a:ext uri="{FF2B5EF4-FFF2-40B4-BE49-F238E27FC236}">
                <a16:creationId xmlns:a16="http://schemas.microsoft.com/office/drawing/2014/main" id="{146C95E2-86F1-43CE-997A-DBCBEDBDE5FA}"/>
              </a:ext>
            </a:extLst>
          </p:cNvPr>
          <p:cNvPicPr>
            <a:picLocks noChangeAspect="1"/>
          </p:cNvPicPr>
          <p:nvPr/>
        </p:nvPicPr>
        <p:blipFill>
          <a:blip r:embed="rId2"/>
          <a:stretch>
            <a:fillRect/>
          </a:stretch>
        </p:blipFill>
        <p:spPr>
          <a:xfrm>
            <a:off x="3468333" y="1017725"/>
            <a:ext cx="5363967" cy="4125775"/>
          </a:xfrm>
          <a:prstGeom prst="rect">
            <a:avLst/>
          </a:prstGeom>
        </p:spPr>
      </p:pic>
    </p:spTree>
    <p:extLst>
      <p:ext uri="{BB962C8B-B14F-4D97-AF65-F5344CB8AC3E}">
        <p14:creationId xmlns:p14="http://schemas.microsoft.com/office/powerpoint/2010/main" val="1942996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7EBB-EA60-426E-ABAE-EC20CD5707A2}"/>
              </a:ext>
            </a:extLst>
          </p:cNvPr>
          <p:cNvSpPr>
            <a:spLocks noGrp="1"/>
          </p:cNvSpPr>
          <p:nvPr>
            <p:ph type="title"/>
          </p:nvPr>
        </p:nvSpPr>
        <p:spPr>
          <a:xfrm>
            <a:off x="311700" y="288275"/>
            <a:ext cx="8520600" cy="572700"/>
          </a:xfrm>
        </p:spPr>
        <p:txBody>
          <a:bodyPr/>
          <a:lstStyle/>
          <a:p>
            <a:r>
              <a:rPr lang="en-IN" sz="3600" b="1" dirty="0"/>
              <a:t>Model Creation:</a:t>
            </a:r>
          </a:p>
        </p:txBody>
      </p:sp>
      <p:sp>
        <p:nvSpPr>
          <p:cNvPr id="3" name="Text Placeholder 2">
            <a:extLst>
              <a:ext uri="{FF2B5EF4-FFF2-40B4-BE49-F238E27FC236}">
                <a16:creationId xmlns:a16="http://schemas.microsoft.com/office/drawing/2014/main" id="{AFEBEACE-2350-4658-A166-C79320089B8E}"/>
              </a:ext>
            </a:extLst>
          </p:cNvPr>
          <p:cNvSpPr>
            <a:spLocks noGrp="1"/>
          </p:cNvSpPr>
          <p:nvPr>
            <p:ph type="body" idx="1"/>
          </p:nvPr>
        </p:nvSpPr>
        <p:spPr>
          <a:xfrm>
            <a:off x="0" y="1132811"/>
            <a:ext cx="8520600" cy="3416400"/>
          </a:xfrm>
        </p:spPr>
        <p:txBody>
          <a:bodyPr/>
          <a:lstStyle/>
          <a:p>
            <a:pPr marL="114300" indent="0">
              <a:buNone/>
            </a:pPr>
            <a:r>
              <a:rPr lang="en-US" b="1" dirty="0">
                <a:solidFill>
                  <a:schemeClr val="bg1"/>
                </a:solidFill>
              </a:rPr>
              <a:t>Recommendation system is usually classified on rating estimation:</a:t>
            </a:r>
          </a:p>
          <a:p>
            <a:endParaRPr lang="en-US" dirty="0">
              <a:solidFill>
                <a:schemeClr val="bg1"/>
              </a:solidFill>
            </a:endParaRPr>
          </a:p>
          <a:p>
            <a:r>
              <a:rPr lang="en-US" dirty="0">
                <a:solidFill>
                  <a:schemeClr val="bg1"/>
                </a:solidFill>
              </a:rPr>
              <a:t> </a:t>
            </a:r>
            <a:r>
              <a:rPr lang="en-US" b="1" dirty="0">
                <a:solidFill>
                  <a:schemeClr val="bg1"/>
                </a:solidFill>
              </a:rPr>
              <a:t>➢Collaborative Filtering system. </a:t>
            </a:r>
          </a:p>
          <a:p>
            <a:pPr marL="114300" indent="0">
              <a:buNone/>
            </a:pPr>
            <a:r>
              <a:rPr lang="en-US" b="1" dirty="0">
                <a:solidFill>
                  <a:schemeClr val="bg1"/>
                </a:solidFill>
              </a:rPr>
              <a:t>      ➢Content based system.</a:t>
            </a:r>
          </a:p>
          <a:p>
            <a:pPr marL="114300" indent="0">
              <a:buNone/>
            </a:pPr>
            <a:r>
              <a:rPr lang="en-US" b="1" dirty="0">
                <a:solidFill>
                  <a:schemeClr val="bg1"/>
                </a:solidFill>
              </a:rPr>
              <a:t>      ➢Hybrid based system.</a:t>
            </a:r>
            <a:endParaRPr lang="en-IN" b="1" dirty="0">
              <a:solidFill>
                <a:schemeClr val="bg1"/>
              </a:solidFill>
            </a:endParaRPr>
          </a:p>
        </p:txBody>
      </p:sp>
      <p:pic>
        <p:nvPicPr>
          <p:cNvPr id="5" name="Picture 4">
            <a:extLst>
              <a:ext uri="{FF2B5EF4-FFF2-40B4-BE49-F238E27FC236}">
                <a16:creationId xmlns:a16="http://schemas.microsoft.com/office/drawing/2014/main" id="{025A2950-51AD-417E-8DEC-B7FF272FAAFF}"/>
              </a:ext>
            </a:extLst>
          </p:cNvPr>
          <p:cNvPicPr>
            <a:picLocks noChangeAspect="1"/>
          </p:cNvPicPr>
          <p:nvPr/>
        </p:nvPicPr>
        <p:blipFill>
          <a:blip r:embed="rId2"/>
          <a:stretch>
            <a:fillRect/>
          </a:stretch>
        </p:blipFill>
        <p:spPr>
          <a:xfrm>
            <a:off x="4260300" y="1899081"/>
            <a:ext cx="4729471" cy="2900303"/>
          </a:xfrm>
          <a:prstGeom prst="rect">
            <a:avLst/>
          </a:prstGeom>
        </p:spPr>
      </p:pic>
    </p:spTree>
    <p:extLst>
      <p:ext uri="{BB962C8B-B14F-4D97-AF65-F5344CB8AC3E}">
        <p14:creationId xmlns:p14="http://schemas.microsoft.com/office/powerpoint/2010/main" val="1575394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1103-764D-4EC9-AA75-F0A8EDCD8665}"/>
              </a:ext>
            </a:extLst>
          </p:cNvPr>
          <p:cNvSpPr>
            <a:spLocks noGrp="1"/>
          </p:cNvSpPr>
          <p:nvPr>
            <p:ph type="title"/>
          </p:nvPr>
        </p:nvSpPr>
        <p:spPr>
          <a:xfrm>
            <a:off x="242874" y="130392"/>
            <a:ext cx="8520600" cy="572700"/>
          </a:xfrm>
        </p:spPr>
        <p:txBody>
          <a:bodyPr/>
          <a:lstStyle/>
          <a:p>
            <a:r>
              <a:rPr lang="en-US" b="1" dirty="0"/>
              <a:t>Collaborative Filtering Using k-Nearest Neighbors (</a:t>
            </a:r>
            <a:r>
              <a:rPr lang="en-US" b="1" dirty="0" err="1"/>
              <a:t>kNN</a:t>
            </a:r>
            <a:r>
              <a:rPr lang="en-US" b="1" dirty="0"/>
              <a:t>)</a:t>
            </a:r>
            <a:endParaRPr lang="en-IN" b="1" dirty="0"/>
          </a:p>
        </p:txBody>
      </p:sp>
      <p:sp>
        <p:nvSpPr>
          <p:cNvPr id="3" name="Text Placeholder 2">
            <a:extLst>
              <a:ext uri="{FF2B5EF4-FFF2-40B4-BE49-F238E27FC236}">
                <a16:creationId xmlns:a16="http://schemas.microsoft.com/office/drawing/2014/main" id="{FC7E084E-CAC7-4C4E-93AA-5B6371CB5AD3}"/>
              </a:ext>
            </a:extLst>
          </p:cNvPr>
          <p:cNvSpPr>
            <a:spLocks noGrp="1"/>
          </p:cNvSpPr>
          <p:nvPr>
            <p:ph type="body" idx="1"/>
          </p:nvPr>
        </p:nvSpPr>
        <p:spPr>
          <a:xfrm>
            <a:off x="311700" y="1152475"/>
            <a:ext cx="6924842" cy="3416400"/>
          </a:xfrm>
        </p:spPr>
        <p:txBody>
          <a:bodyPr/>
          <a:lstStyle/>
          <a:p>
            <a:pPr marL="114300" indent="0">
              <a:buNone/>
            </a:pPr>
            <a:r>
              <a:rPr lang="en-US" b="1" dirty="0" err="1">
                <a:solidFill>
                  <a:schemeClr val="bg1"/>
                </a:solidFill>
              </a:rPr>
              <a:t>kNN</a:t>
            </a:r>
            <a:r>
              <a:rPr lang="en-US" b="1" dirty="0">
                <a:solidFill>
                  <a:schemeClr val="bg1"/>
                </a:solidFill>
              </a:rPr>
              <a:t> is a machine learning algorithm to find clusters of similar users based on common book ratings, and make predictions using the average rating of top-k nearest neighbors. </a:t>
            </a:r>
            <a:endParaRPr lang="en-IN" b="1" dirty="0">
              <a:solidFill>
                <a:schemeClr val="bg1"/>
              </a:solidFill>
            </a:endParaRPr>
          </a:p>
        </p:txBody>
      </p:sp>
      <p:pic>
        <p:nvPicPr>
          <p:cNvPr id="5" name="Picture 4">
            <a:extLst>
              <a:ext uri="{FF2B5EF4-FFF2-40B4-BE49-F238E27FC236}">
                <a16:creationId xmlns:a16="http://schemas.microsoft.com/office/drawing/2014/main" id="{126E7F64-1A51-420D-94F0-7A724A09EDB8}"/>
              </a:ext>
            </a:extLst>
          </p:cNvPr>
          <p:cNvPicPr>
            <a:picLocks noChangeAspect="1"/>
          </p:cNvPicPr>
          <p:nvPr/>
        </p:nvPicPr>
        <p:blipFill>
          <a:blip r:embed="rId2"/>
          <a:stretch>
            <a:fillRect/>
          </a:stretch>
        </p:blipFill>
        <p:spPr>
          <a:xfrm>
            <a:off x="3774121" y="2304951"/>
            <a:ext cx="5198307" cy="2838549"/>
          </a:xfrm>
          <a:prstGeom prst="rect">
            <a:avLst/>
          </a:prstGeom>
        </p:spPr>
      </p:pic>
    </p:spTree>
    <p:extLst>
      <p:ext uri="{BB962C8B-B14F-4D97-AF65-F5344CB8AC3E}">
        <p14:creationId xmlns:p14="http://schemas.microsoft.com/office/powerpoint/2010/main" val="304952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D884-2355-4E4A-BA73-2DC890657E76}"/>
              </a:ext>
            </a:extLst>
          </p:cNvPr>
          <p:cNvSpPr>
            <a:spLocks noGrp="1"/>
          </p:cNvSpPr>
          <p:nvPr>
            <p:ph type="title"/>
          </p:nvPr>
        </p:nvSpPr>
        <p:spPr>
          <a:xfrm>
            <a:off x="311700" y="199219"/>
            <a:ext cx="8520600" cy="572700"/>
          </a:xfrm>
        </p:spPr>
        <p:txBody>
          <a:bodyPr/>
          <a:lstStyle/>
          <a:p>
            <a:r>
              <a:rPr lang="en-IN" b="1" dirty="0"/>
              <a:t>Result of K-Nearest Neighbour:</a:t>
            </a:r>
          </a:p>
        </p:txBody>
      </p:sp>
      <p:sp>
        <p:nvSpPr>
          <p:cNvPr id="3" name="Text Placeholder 2">
            <a:extLst>
              <a:ext uri="{FF2B5EF4-FFF2-40B4-BE49-F238E27FC236}">
                <a16:creationId xmlns:a16="http://schemas.microsoft.com/office/drawing/2014/main" id="{AD250086-F2FD-4FE7-BBAA-B76721C94A22}"/>
              </a:ext>
            </a:extLst>
          </p:cNvPr>
          <p:cNvSpPr>
            <a:spLocks noGrp="1"/>
          </p:cNvSpPr>
          <p:nvPr>
            <p:ph type="body" idx="1"/>
          </p:nvPr>
        </p:nvSpPr>
        <p:spPr>
          <a:xfrm>
            <a:off x="311700" y="771919"/>
            <a:ext cx="8520600" cy="3796956"/>
          </a:xfrm>
        </p:spPr>
        <p:txBody>
          <a:bodyPr/>
          <a:lstStyle/>
          <a:p>
            <a:pPr marL="114300" indent="0">
              <a:buNone/>
            </a:pPr>
            <a:r>
              <a:rPr lang="en-IN" sz="2000" b="1" dirty="0">
                <a:solidFill>
                  <a:schemeClr val="bg1"/>
                </a:solidFill>
              </a:rPr>
              <a:t>Target Book:                                      Recommendations: </a:t>
            </a:r>
          </a:p>
        </p:txBody>
      </p:sp>
      <p:pic>
        <p:nvPicPr>
          <p:cNvPr id="5" name="Picture 4">
            <a:extLst>
              <a:ext uri="{FF2B5EF4-FFF2-40B4-BE49-F238E27FC236}">
                <a16:creationId xmlns:a16="http://schemas.microsoft.com/office/drawing/2014/main" id="{F2A908B1-E511-425D-8BD7-FDEB957BD37E}"/>
              </a:ext>
            </a:extLst>
          </p:cNvPr>
          <p:cNvPicPr>
            <a:picLocks noChangeAspect="1"/>
          </p:cNvPicPr>
          <p:nvPr/>
        </p:nvPicPr>
        <p:blipFill>
          <a:blip r:embed="rId2"/>
          <a:stretch>
            <a:fillRect/>
          </a:stretch>
        </p:blipFill>
        <p:spPr>
          <a:xfrm>
            <a:off x="175177" y="1891092"/>
            <a:ext cx="1683445" cy="2293125"/>
          </a:xfrm>
          <a:prstGeom prst="rect">
            <a:avLst/>
          </a:prstGeom>
        </p:spPr>
      </p:pic>
      <p:pic>
        <p:nvPicPr>
          <p:cNvPr id="11" name="Picture 10">
            <a:extLst>
              <a:ext uri="{FF2B5EF4-FFF2-40B4-BE49-F238E27FC236}">
                <a16:creationId xmlns:a16="http://schemas.microsoft.com/office/drawing/2014/main" id="{0C8A7192-2D26-4327-9F37-A8AA54D12145}"/>
              </a:ext>
            </a:extLst>
          </p:cNvPr>
          <p:cNvPicPr>
            <a:picLocks noChangeAspect="1"/>
          </p:cNvPicPr>
          <p:nvPr/>
        </p:nvPicPr>
        <p:blipFill>
          <a:blip r:embed="rId3"/>
          <a:stretch>
            <a:fillRect/>
          </a:stretch>
        </p:blipFill>
        <p:spPr>
          <a:xfrm>
            <a:off x="3269240" y="1380425"/>
            <a:ext cx="1302759" cy="1737012"/>
          </a:xfrm>
          <a:prstGeom prst="rect">
            <a:avLst/>
          </a:prstGeom>
        </p:spPr>
      </p:pic>
      <p:pic>
        <p:nvPicPr>
          <p:cNvPr id="13" name="Picture 12">
            <a:extLst>
              <a:ext uri="{FF2B5EF4-FFF2-40B4-BE49-F238E27FC236}">
                <a16:creationId xmlns:a16="http://schemas.microsoft.com/office/drawing/2014/main" id="{AA9B96A5-A9CE-4872-99F6-F77A03159968}"/>
              </a:ext>
            </a:extLst>
          </p:cNvPr>
          <p:cNvPicPr>
            <a:picLocks noChangeAspect="1"/>
          </p:cNvPicPr>
          <p:nvPr/>
        </p:nvPicPr>
        <p:blipFill>
          <a:blip r:embed="rId4"/>
          <a:stretch>
            <a:fillRect/>
          </a:stretch>
        </p:blipFill>
        <p:spPr>
          <a:xfrm>
            <a:off x="4999746" y="1387463"/>
            <a:ext cx="1275736" cy="1772818"/>
          </a:xfrm>
          <a:prstGeom prst="rect">
            <a:avLst/>
          </a:prstGeom>
        </p:spPr>
      </p:pic>
      <p:pic>
        <p:nvPicPr>
          <p:cNvPr id="15" name="Picture 14">
            <a:extLst>
              <a:ext uri="{FF2B5EF4-FFF2-40B4-BE49-F238E27FC236}">
                <a16:creationId xmlns:a16="http://schemas.microsoft.com/office/drawing/2014/main" id="{28896A05-B49C-4CD7-9102-8BD3571F226D}"/>
              </a:ext>
            </a:extLst>
          </p:cNvPr>
          <p:cNvPicPr>
            <a:picLocks noChangeAspect="1"/>
          </p:cNvPicPr>
          <p:nvPr/>
        </p:nvPicPr>
        <p:blipFill>
          <a:blip r:embed="rId5"/>
          <a:stretch>
            <a:fillRect/>
          </a:stretch>
        </p:blipFill>
        <p:spPr>
          <a:xfrm>
            <a:off x="3785693" y="3262954"/>
            <a:ext cx="1302760" cy="1823865"/>
          </a:xfrm>
          <a:prstGeom prst="rect">
            <a:avLst/>
          </a:prstGeom>
        </p:spPr>
      </p:pic>
      <p:pic>
        <p:nvPicPr>
          <p:cNvPr id="17" name="Picture 16">
            <a:extLst>
              <a:ext uri="{FF2B5EF4-FFF2-40B4-BE49-F238E27FC236}">
                <a16:creationId xmlns:a16="http://schemas.microsoft.com/office/drawing/2014/main" id="{CE9A1601-365D-4705-80DC-9292C8974760}"/>
              </a:ext>
            </a:extLst>
          </p:cNvPr>
          <p:cNvPicPr>
            <a:picLocks noChangeAspect="1"/>
          </p:cNvPicPr>
          <p:nvPr/>
        </p:nvPicPr>
        <p:blipFill>
          <a:blip r:embed="rId6"/>
          <a:stretch>
            <a:fillRect/>
          </a:stretch>
        </p:blipFill>
        <p:spPr>
          <a:xfrm>
            <a:off x="6716207" y="1387463"/>
            <a:ext cx="1343683" cy="1772817"/>
          </a:xfrm>
          <a:prstGeom prst="rect">
            <a:avLst/>
          </a:prstGeom>
        </p:spPr>
      </p:pic>
      <p:pic>
        <p:nvPicPr>
          <p:cNvPr id="19" name="Picture 18">
            <a:extLst>
              <a:ext uri="{FF2B5EF4-FFF2-40B4-BE49-F238E27FC236}">
                <a16:creationId xmlns:a16="http://schemas.microsoft.com/office/drawing/2014/main" id="{7C119016-E789-42A5-B16D-5AD6C47A0BB7}"/>
              </a:ext>
            </a:extLst>
          </p:cNvPr>
          <p:cNvPicPr>
            <a:picLocks noChangeAspect="1"/>
          </p:cNvPicPr>
          <p:nvPr/>
        </p:nvPicPr>
        <p:blipFill>
          <a:blip r:embed="rId7"/>
          <a:stretch>
            <a:fillRect/>
          </a:stretch>
        </p:blipFill>
        <p:spPr>
          <a:xfrm>
            <a:off x="5834758" y="3141152"/>
            <a:ext cx="1389762" cy="1945667"/>
          </a:xfrm>
          <a:prstGeom prst="rect">
            <a:avLst/>
          </a:prstGeom>
        </p:spPr>
      </p:pic>
    </p:spTree>
    <p:extLst>
      <p:ext uri="{BB962C8B-B14F-4D97-AF65-F5344CB8AC3E}">
        <p14:creationId xmlns:p14="http://schemas.microsoft.com/office/powerpoint/2010/main" val="215211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B195-A399-43B1-B26A-5C1A62DE030D}"/>
              </a:ext>
            </a:extLst>
          </p:cNvPr>
          <p:cNvSpPr>
            <a:spLocks noGrp="1"/>
          </p:cNvSpPr>
          <p:nvPr>
            <p:ph type="title"/>
          </p:nvPr>
        </p:nvSpPr>
        <p:spPr>
          <a:xfrm>
            <a:off x="311700" y="288275"/>
            <a:ext cx="8520600" cy="572700"/>
          </a:xfrm>
        </p:spPr>
        <p:txBody>
          <a:bodyPr/>
          <a:lstStyle/>
          <a:p>
            <a:r>
              <a:rPr lang="en-IN" sz="3200" b="1" dirty="0"/>
              <a:t>Data Preparation for SVD Model:</a:t>
            </a:r>
          </a:p>
        </p:txBody>
      </p:sp>
      <p:sp>
        <p:nvSpPr>
          <p:cNvPr id="3" name="Text Placeholder 2">
            <a:extLst>
              <a:ext uri="{FF2B5EF4-FFF2-40B4-BE49-F238E27FC236}">
                <a16:creationId xmlns:a16="http://schemas.microsoft.com/office/drawing/2014/main" id="{DF6C74AC-677A-4E3D-B7AB-21C26A320109}"/>
              </a:ext>
            </a:extLst>
          </p:cNvPr>
          <p:cNvSpPr>
            <a:spLocks noGrp="1"/>
          </p:cNvSpPr>
          <p:nvPr>
            <p:ph type="body" idx="1"/>
          </p:nvPr>
        </p:nvSpPr>
        <p:spPr/>
        <p:txBody>
          <a:bodyPr/>
          <a:lstStyle/>
          <a:p>
            <a:pPr marL="114300" indent="0" algn="l">
              <a:buNone/>
            </a:pPr>
            <a:r>
              <a:rPr lang="en-US" b="1" dirty="0">
                <a:solidFill>
                  <a:schemeClr val="bg1"/>
                </a:solidFill>
              </a:rPr>
              <a:t>● </a:t>
            </a:r>
            <a:r>
              <a:rPr lang="en-US" sz="1600" b="1" i="0" dirty="0">
                <a:solidFill>
                  <a:schemeClr val="bg1"/>
                </a:solidFill>
                <a:effectLst/>
                <a:latin typeface="-apple-system"/>
              </a:rPr>
              <a:t>We are Considering only those ratings that are not equal to 0</a:t>
            </a:r>
          </a:p>
          <a:p>
            <a:pPr marL="114300" indent="0" algn="l">
              <a:buNone/>
            </a:pPr>
            <a:r>
              <a:rPr lang="en-US" sz="1600" b="1" dirty="0">
                <a:solidFill>
                  <a:schemeClr val="bg1"/>
                </a:solidFill>
              </a:rPr>
              <a:t>● </a:t>
            </a:r>
            <a:r>
              <a:rPr lang="en-US" sz="1600" b="1" i="0" dirty="0">
                <a:solidFill>
                  <a:schemeClr val="bg1"/>
                </a:solidFill>
                <a:effectLst/>
                <a:latin typeface="-apple-system"/>
              </a:rPr>
              <a:t>Filter Users with </a:t>
            </a:r>
            <a:r>
              <a:rPr lang="en-US" sz="1600" b="1" i="0" dirty="0" err="1">
                <a:solidFill>
                  <a:schemeClr val="bg1"/>
                </a:solidFill>
                <a:effectLst/>
                <a:latin typeface="-apple-system"/>
              </a:rPr>
              <a:t>atleast</a:t>
            </a:r>
            <a:r>
              <a:rPr lang="en-US" sz="1600" b="1" i="0" dirty="0">
                <a:solidFill>
                  <a:schemeClr val="bg1"/>
                </a:solidFill>
                <a:effectLst/>
                <a:latin typeface="-apple-system"/>
              </a:rPr>
              <a:t> 20 interaction</a:t>
            </a:r>
          </a:p>
          <a:p>
            <a:pPr marL="114300" indent="0" algn="l">
              <a:buNone/>
            </a:pPr>
            <a:r>
              <a:rPr lang="en-US" sz="1600" b="1" dirty="0">
                <a:solidFill>
                  <a:schemeClr val="bg1"/>
                </a:solidFill>
              </a:rPr>
              <a:t>● </a:t>
            </a:r>
            <a:r>
              <a:rPr lang="en-US" sz="1600" b="1" i="0" dirty="0">
                <a:solidFill>
                  <a:schemeClr val="bg1"/>
                </a:solidFill>
                <a:effectLst/>
                <a:latin typeface="-apple-system"/>
              </a:rPr>
              <a:t>Filter Books(ISBN) with </a:t>
            </a:r>
            <a:r>
              <a:rPr lang="en-US" sz="1600" b="1" i="0" dirty="0" err="1">
                <a:solidFill>
                  <a:schemeClr val="bg1"/>
                </a:solidFill>
                <a:effectLst/>
                <a:latin typeface="-apple-system"/>
              </a:rPr>
              <a:t>atleast</a:t>
            </a:r>
            <a:r>
              <a:rPr lang="en-US" sz="1600" b="1" i="0" dirty="0">
                <a:solidFill>
                  <a:schemeClr val="bg1"/>
                </a:solidFill>
                <a:effectLst/>
                <a:latin typeface="-apple-system"/>
              </a:rPr>
              <a:t> 10 Ratings</a:t>
            </a:r>
          </a:p>
          <a:p>
            <a:pPr marL="114300" indent="0" algn="l">
              <a:buNone/>
            </a:pPr>
            <a:endParaRPr lang="en-US" dirty="0">
              <a:solidFill>
                <a:schemeClr val="bg1"/>
              </a:solidFill>
              <a:latin typeface="-apple-system"/>
            </a:endParaRPr>
          </a:p>
          <a:p>
            <a:pPr marL="114300" indent="0" algn="l">
              <a:buNone/>
            </a:pPr>
            <a:r>
              <a:rPr lang="en-IN" sz="2400" b="1" dirty="0">
                <a:solidFill>
                  <a:schemeClr val="bg1"/>
                </a:solidFill>
              </a:rPr>
              <a:t>Observations:</a:t>
            </a:r>
            <a:endParaRPr lang="en-US" sz="2400" b="1" i="0" dirty="0">
              <a:solidFill>
                <a:schemeClr val="bg1"/>
              </a:solidFill>
              <a:effectLst/>
              <a:latin typeface="-apple-system"/>
            </a:endParaRPr>
          </a:p>
          <a:p>
            <a:pPr marL="114300" indent="0">
              <a:buNone/>
            </a:pPr>
            <a:r>
              <a:rPr lang="en-US" dirty="0">
                <a:solidFill>
                  <a:schemeClr val="bg1"/>
                </a:solidFill>
              </a:rPr>
              <a:t>● </a:t>
            </a:r>
            <a:r>
              <a:rPr lang="en-US" sz="1600" dirty="0">
                <a:solidFill>
                  <a:schemeClr val="bg1"/>
                </a:solidFill>
              </a:rPr>
              <a:t>After Dropping 0 Ratings, remaining rows are 433671. </a:t>
            </a:r>
          </a:p>
          <a:p>
            <a:pPr marL="114300" indent="0">
              <a:buNone/>
            </a:pPr>
            <a:r>
              <a:rPr lang="en-US" sz="1600" dirty="0">
                <a:solidFill>
                  <a:schemeClr val="bg1"/>
                </a:solidFill>
              </a:rPr>
              <a:t>● After Filtering out Users with at least 20 interaction &amp; Books(ISBN) with at least </a:t>
            </a:r>
          </a:p>
          <a:p>
            <a:pPr marL="114300" indent="0">
              <a:buNone/>
            </a:pPr>
            <a:r>
              <a:rPr lang="en-US" sz="1600" dirty="0">
                <a:solidFill>
                  <a:schemeClr val="bg1"/>
                </a:solidFill>
              </a:rPr>
              <a:t>   10 Ratings, remaining rows are 72385.</a:t>
            </a:r>
            <a:endParaRPr lang="en-IN" sz="1600" dirty="0">
              <a:solidFill>
                <a:schemeClr val="bg1"/>
              </a:solidFill>
            </a:endParaRPr>
          </a:p>
        </p:txBody>
      </p:sp>
    </p:spTree>
    <p:extLst>
      <p:ext uri="{BB962C8B-B14F-4D97-AF65-F5344CB8AC3E}">
        <p14:creationId xmlns:p14="http://schemas.microsoft.com/office/powerpoint/2010/main" val="3437927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C168-6D12-4889-BCB9-F75D71A01417}"/>
              </a:ext>
            </a:extLst>
          </p:cNvPr>
          <p:cNvSpPr>
            <a:spLocks noGrp="1"/>
          </p:cNvSpPr>
          <p:nvPr>
            <p:ph type="title"/>
          </p:nvPr>
        </p:nvSpPr>
        <p:spPr>
          <a:xfrm>
            <a:off x="311700" y="81232"/>
            <a:ext cx="8520600" cy="572700"/>
          </a:xfrm>
        </p:spPr>
        <p:txBody>
          <a:bodyPr/>
          <a:lstStyle/>
          <a:p>
            <a:r>
              <a:rPr lang="en-US" sz="3200" b="1" dirty="0"/>
              <a:t>Collaborative Filtering Using Singular Value Decomposition (SVD):</a:t>
            </a:r>
            <a:endParaRPr lang="en-IN" sz="3200" b="1" dirty="0"/>
          </a:p>
        </p:txBody>
      </p:sp>
      <p:sp>
        <p:nvSpPr>
          <p:cNvPr id="3" name="Text Placeholder 2">
            <a:extLst>
              <a:ext uri="{FF2B5EF4-FFF2-40B4-BE49-F238E27FC236}">
                <a16:creationId xmlns:a16="http://schemas.microsoft.com/office/drawing/2014/main" id="{323673E2-7DD0-4754-B079-1224EF934E26}"/>
              </a:ext>
            </a:extLst>
          </p:cNvPr>
          <p:cNvSpPr>
            <a:spLocks noGrp="1"/>
          </p:cNvSpPr>
          <p:nvPr>
            <p:ph type="body" idx="1"/>
          </p:nvPr>
        </p:nvSpPr>
        <p:spPr>
          <a:xfrm>
            <a:off x="-170081" y="1044320"/>
            <a:ext cx="9002381" cy="3416400"/>
          </a:xfrm>
        </p:spPr>
        <p:txBody>
          <a:bodyPr/>
          <a:lstStyle/>
          <a:p>
            <a:endParaRPr lang="en-US" b="1" dirty="0">
              <a:solidFill>
                <a:schemeClr val="bg1"/>
              </a:solidFill>
            </a:endParaRPr>
          </a:p>
          <a:p>
            <a:pPr marL="114300" indent="0">
              <a:buNone/>
            </a:pPr>
            <a:r>
              <a:rPr lang="en-US" sz="1800" dirty="0">
                <a:solidFill>
                  <a:schemeClr val="bg1"/>
                </a:solidFill>
              </a:rPr>
              <a:t>    ●</a:t>
            </a:r>
            <a:r>
              <a:rPr lang="en-US" b="1" dirty="0">
                <a:solidFill>
                  <a:schemeClr val="bg1"/>
                </a:solidFill>
              </a:rPr>
              <a:t>The Singular-Value Decomposition, is a matrix decomposition method for </a:t>
            </a:r>
          </a:p>
          <a:p>
            <a:r>
              <a:rPr lang="en-US" b="1" dirty="0">
                <a:solidFill>
                  <a:schemeClr val="bg1"/>
                </a:solidFill>
              </a:rPr>
              <a:t> reducing a matrix to its constituent parts in order to make certain </a:t>
            </a:r>
          </a:p>
          <a:p>
            <a:r>
              <a:rPr lang="en-US" b="1" dirty="0">
                <a:solidFill>
                  <a:schemeClr val="bg1"/>
                </a:solidFill>
              </a:rPr>
              <a:t> subsequent matrix calculations simpler. It provides another way to factorize </a:t>
            </a:r>
          </a:p>
          <a:p>
            <a:r>
              <a:rPr lang="en-US" b="1" dirty="0">
                <a:solidFill>
                  <a:schemeClr val="bg1"/>
                </a:solidFill>
              </a:rPr>
              <a:t> a matrix, into </a:t>
            </a:r>
            <a:r>
              <a:rPr lang="en-US" b="1" dirty="0" err="1">
                <a:solidFill>
                  <a:schemeClr val="bg1"/>
                </a:solidFill>
              </a:rPr>
              <a:t>singularvectors</a:t>
            </a:r>
            <a:r>
              <a:rPr lang="en-US" b="1" dirty="0">
                <a:solidFill>
                  <a:schemeClr val="bg1"/>
                </a:solidFill>
              </a:rPr>
              <a:t> and singular values.</a:t>
            </a:r>
            <a:endParaRPr lang="en-IN" b="1" dirty="0">
              <a:solidFill>
                <a:schemeClr val="bg1"/>
              </a:solidFill>
            </a:endParaRPr>
          </a:p>
        </p:txBody>
      </p:sp>
      <p:pic>
        <p:nvPicPr>
          <p:cNvPr id="5" name="Picture 4">
            <a:extLst>
              <a:ext uri="{FF2B5EF4-FFF2-40B4-BE49-F238E27FC236}">
                <a16:creationId xmlns:a16="http://schemas.microsoft.com/office/drawing/2014/main" id="{DC0F8435-EE11-46D3-972A-D60B42B66E23}"/>
              </a:ext>
            </a:extLst>
          </p:cNvPr>
          <p:cNvPicPr>
            <a:picLocks noChangeAspect="1"/>
          </p:cNvPicPr>
          <p:nvPr/>
        </p:nvPicPr>
        <p:blipFill>
          <a:blip r:embed="rId2"/>
          <a:stretch>
            <a:fillRect/>
          </a:stretch>
        </p:blipFill>
        <p:spPr>
          <a:xfrm>
            <a:off x="872459" y="2824177"/>
            <a:ext cx="6418615" cy="2026931"/>
          </a:xfrm>
          <a:prstGeom prst="rect">
            <a:avLst/>
          </a:prstGeom>
        </p:spPr>
      </p:pic>
    </p:spTree>
    <p:extLst>
      <p:ext uri="{BB962C8B-B14F-4D97-AF65-F5344CB8AC3E}">
        <p14:creationId xmlns:p14="http://schemas.microsoft.com/office/powerpoint/2010/main" val="176668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511F-A835-457D-AD3A-27561F5B111E}"/>
              </a:ext>
            </a:extLst>
          </p:cNvPr>
          <p:cNvSpPr>
            <a:spLocks noGrp="1"/>
          </p:cNvSpPr>
          <p:nvPr>
            <p:ph type="title"/>
          </p:nvPr>
        </p:nvSpPr>
        <p:spPr>
          <a:xfrm>
            <a:off x="311700" y="140225"/>
            <a:ext cx="8520600" cy="572700"/>
          </a:xfrm>
        </p:spPr>
        <p:txBody>
          <a:bodyPr/>
          <a:lstStyle/>
          <a:p>
            <a:r>
              <a:rPr lang="en-IN" sz="3200" b="1" dirty="0"/>
              <a:t>Evaluation:</a:t>
            </a:r>
          </a:p>
        </p:txBody>
      </p:sp>
      <p:sp>
        <p:nvSpPr>
          <p:cNvPr id="3" name="Text Placeholder 2">
            <a:extLst>
              <a:ext uri="{FF2B5EF4-FFF2-40B4-BE49-F238E27FC236}">
                <a16:creationId xmlns:a16="http://schemas.microsoft.com/office/drawing/2014/main" id="{51EAE68C-EB26-4EEB-8292-34F8F398A856}"/>
              </a:ext>
            </a:extLst>
          </p:cNvPr>
          <p:cNvSpPr>
            <a:spLocks noGrp="1"/>
          </p:cNvSpPr>
          <p:nvPr>
            <p:ph type="body" idx="1"/>
          </p:nvPr>
        </p:nvSpPr>
        <p:spPr>
          <a:xfrm>
            <a:off x="311700" y="1020866"/>
            <a:ext cx="8520600" cy="3416400"/>
          </a:xfrm>
        </p:spPr>
        <p:txBody>
          <a:bodyPr/>
          <a:lstStyle/>
          <a:p>
            <a:pPr marL="114300" indent="0">
              <a:buNone/>
            </a:pPr>
            <a:r>
              <a:rPr lang="en-US" sz="1600" b="1" dirty="0">
                <a:solidFill>
                  <a:schemeClr val="bg1"/>
                </a:solidFill>
              </a:rPr>
              <a:t>In Recommender Systems, there are a set metrics commonly used for evaluation. We choose to work with Top-N accuracy metrics, which evaluates the accuracy of the top recommendations provided to a user, comparing to the items the user has actually interacted in test set. This evaluation method works as follows: </a:t>
            </a:r>
          </a:p>
          <a:p>
            <a:pPr marL="114300" indent="0">
              <a:buNone/>
            </a:pPr>
            <a:endParaRPr lang="en-US" sz="1600" b="1" dirty="0">
              <a:solidFill>
                <a:schemeClr val="bg1"/>
              </a:solidFill>
            </a:endParaRPr>
          </a:p>
          <a:p>
            <a:pPr marL="114300" indent="0">
              <a:buNone/>
            </a:pPr>
            <a:r>
              <a:rPr lang="en-US" sz="1400" b="1" dirty="0">
                <a:solidFill>
                  <a:schemeClr val="bg1"/>
                </a:solidFill>
              </a:rPr>
              <a:t>1. For each user. </a:t>
            </a:r>
          </a:p>
          <a:p>
            <a:pPr marL="114300" indent="0">
              <a:buNone/>
            </a:pPr>
            <a:r>
              <a:rPr lang="en-US" sz="1400" b="1" dirty="0">
                <a:solidFill>
                  <a:schemeClr val="bg1"/>
                </a:solidFill>
              </a:rPr>
              <a:t>2. For each item the user has interacted in test set. </a:t>
            </a:r>
          </a:p>
          <a:p>
            <a:pPr marL="114300" indent="0">
              <a:buNone/>
            </a:pPr>
            <a:r>
              <a:rPr lang="en-US" sz="1400" b="1" dirty="0">
                <a:solidFill>
                  <a:schemeClr val="bg1"/>
                </a:solidFill>
              </a:rPr>
              <a:t>3. Sample 100 other items the user has never interacted. </a:t>
            </a:r>
          </a:p>
          <a:p>
            <a:pPr marL="114300" indent="0">
              <a:buNone/>
            </a:pPr>
            <a:r>
              <a:rPr lang="en-US" sz="1400" b="1" dirty="0">
                <a:solidFill>
                  <a:schemeClr val="bg1"/>
                </a:solidFill>
              </a:rPr>
              <a:t>4. Ask the recommender model to produce a ranked list of recommended items, </a:t>
            </a:r>
          </a:p>
          <a:p>
            <a:pPr marL="114300" indent="0">
              <a:buNone/>
            </a:pPr>
            <a:r>
              <a:rPr lang="en-US" sz="1400" b="1" dirty="0">
                <a:solidFill>
                  <a:schemeClr val="bg1"/>
                </a:solidFill>
              </a:rPr>
              <a:t>    from a set composed of one interacted item and the 100 non-interacted items. </a:t>
            </a:r>
          </a:p>
          <a:p>
            <a:pPr marL="114300" indent="0">
              <a:buNone/>
            </a:pPr>
            <a:r>
              <a:rPr lang="en-US" sz="1400" b="1" dirty="0">
                <a:solidFill>
                  <a:schemeClr val="bg1"/>
                </a:solidFill>
              </a:rPr>
              <a:t>5. Compute the Top-N accuracy metrics for this user and interacted item from the recommendations ranked list. </a:t>
            </a:r>
          </a:p>
          <a:p>
            <a:pPr marL="114300" indent="0">
              <a:buNone/>
            </a:pPr>
            <a:r>
              <a:rPr lang="en-US" sz="1400" b="1" dirty="0">
                <a:solidFill>
                  <a:schemeClr val="bg1"/>
                </a:solidFill>
              </a:rPr>
              <a:t>6. Aggregate the global Top-N accuracy metrics. </a:t>
            </a:r>
            <a:endParaRPr lang="en-IN" sz="1400" b="1" dirty="0">
              <a:solidFill>
                <a:schemeClr val="bg1"/>
              </a:solidFill>
            </a:endParaRPr>
          </a:p>
        </p:txBody>
      </p:sp>
    </p:spTree>
    <p:extLst>
      <p:ext uri="{BB962C8B-B14F-4D97-AF65-F5344CB8AC3E}">
        <p14:creationId xmlns:p14="http://schemas.microsoft.com/office/powerpoint/2010/main" val="134213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975C-07CC-4C22-92DE-C5DE8D8BD40D}"/>
              </a:ext>
            </a:extLst>
          </p:cNvPr>
          <p:cNvSpPr>
            <a:spLocks noGrp="1"/>
          </p:cNvSpPr>
          <p:nvPr>
            <p:ph type="title" idx="4294967295"/>
          </p:nvPr>
        </p:nvSpPr>
        <p:spPr>
          <a:xfrm>
            <a:off x="311150" y="239763"/>
            <a:ext cx="8521700" cy="571500"/>
          </a:xfrm>
        </p:spPr>
        <p:txBody>
          <a:bodyPr/>
          <a:lstStyle/>
          <a:p>
            <a:r>
              <a:rPr lang="en-IN" sz="3200" b="1" dirty="0"/>
              <a:t>Evaluation (Continued...)</a:t>
            </a:r>
          </a:p>
        </p:txBody>
      </p:sp>
      <p:pic>
        <p:nvPicPr>
          <p:cNvPr id="5" name="Picture 4">
            <a:extLst>
              <a:ext uri="{FF2B5EF4-FFF2-40B4-BE49-F238E27FC236}">
                <a16:creationId xmlns:a16="http://schemas.microsoft.com/office/drawing/2014/main" id="{36803A86-4C61-45BE-B09C-59ED5772B9BA}"/>
              </a:ext>
            </a:extLst>
          </p:cNvPr>
          <p:cNvPicPr>
            <a:picLocks noChangeAspect="1"/>
          </p:cNvPicPr>
          <p:nvPr/>
        </p:nvPicPr>
        <p:blipFill>
          <a:blip r:embed="rId2"/>
          <a:stretch>
            <a:fillRect/>
          </a:stretch>
        </p:blipFill>
        <p:spPr>
          <a:xfrm>
            <a:off x="320854" y="1142642"/>
            <a:ext cx="8511996" cy="3439190"/>
          </a:xfrm>
          <a:prstGeom prst="rect">
            <a:avLst/>
          </a:prstGeom>
        </p:spPr>
      </p:pic>
    </p:spTree>
    <p:extLst>
      <p:ext uri="{BB962C8B-B14F-4D97-AF65-F5344CB8AC3E}">
        <p14:creationId xmlns:p14="http://schemas.microsoft.com/office/powerpoint/2010/main" val="353494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3600" b="1" dirty="0"/>
              <a:t>Table of Contents:</a:t>
            </a:r>
            <a:endParaRPr sz="3600"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79D60A19-8A4F-4621-A204-2BF472FFDA1C}"/>
              </a:ext>
            </a:extLst>
          </p:cNvPr>
          <p:cNvSpPr>
            <a:spLocks noGrp="1"/>
          </p:cNvSpPr>
          <p:nvPr>
            <p:ph type="body" idx="1"/>
          </p:nvPr>
        </p:nvSpPr>
        <p:spPr>
          <a:xfrm>
            <a:off x="311700" y="1063984"/>
            <a:ext cx="8520600" cy="3881641"/>
          </a:xfrm>
        </p:spPr>
        <p:txBody>
          <a:bodyPr/>
          <a:lstStyle/>
          <a:p>
            <a:pPr marL="114300" indent="0">
              <a:buNone/>
            </a:pPr>
            <a:r>
              <a:rPr lang="en-IN" b="1" dirty="0">
                <a:solidFill>
                  <a:schemeClr val="bg1"/>
                </a:solidFill>
              </a:rPr>
              <a:t>● Introduction </a:t>
            </a:r>
          </a:p>
          <a:p>
            <a:pPr marL="114300" indent="0">
              <a:buNone/>
            </a:pPr>
            <a:r>
              <a:rPr lang="en-IN" b="1" dirty="0">
                <a:solidFill>
                  <a:schemeClr val="bg1"/>
                </a:solidFill>
              </a:rPr>
              <a:t>● Problem Statement </a:t>
            </a:r>
          </a:p>
          <a:p>
            <a:pPr marL="114300" indent="0">
              <a:buNone/>
            </a:pPr>
            <a:r>
              <a:rPr lang="en-IN" b="1" dirty="0">
                <a:solidFill>
                  <a:schemeClr val="bg1"/>
                </a:solidFill>
              </a:rPr>
              <a:t>● Data Overview </a:t>
            </a:r>
          </a:p>
          <a:p>
            <a:pPr marL="114300" indent="0">
              <a:buNone/>
            </a:pPr>
            <a:r>
              <a:rPr lang="en-IN" b="1" dirty="0">
                <a:solidFill>
                  <a:schemeClr val="bg1"/>
                </a:solidFill>
              </a:rPr>
              <a:t>● Data Preparation for k-Nearest </a:t>
            </a:r>
            <a:r>
              <a:rPr lang="en-IN" b="1" dirty="0" err="1">
                <a:solidFill>
                  <a:schemeClr val="bg1"/>
                </a:solidFill>
              </a:rPr>
              <a:t>Neighbors</a:t>
            </a:r>
            <a:r>
              <a:rPr lang="en-IN" b="1" dirty="0">
                <a:solidFill>
                  <a:schemeClr val="bg1"/>
                </a:solidFill>
              </a:rPr>
              <a:t> Model </a:t>
            </a:r>
          </a:p>
          <a:p>
            <a:pPr marL="114300" indent="0">
              <a:buNone/>
            </a:pPr>
            <a:r>
              <a:rPr lang="en-IN" b="1" dirty="0">
                <a:solidFill>
                  <a:schemeClr val="bg1"/>
                </a:solidFill>
              </a:rPr>
              <a:t>● Exploratory Data Analysis </a:t>
            </a:r>
          </a:p>
          <a:p>
            <a:pPr marL="114300" indent="0">
              <a:buNone/>
            </a:pPr>
            <a:r>
              <a:rPr lang="en-IN" b="1" dirty="0">
                <a:solidFill>
                  <a:schemeClr val="bg1"/>
                </a:solidFill>
              </a:rPr>
              <a:t>● Model Creation k-Nearest </a:t>
            </a:r>
            <a:r>
              <a:rPr lang="en-IN" b="1" dirty="0" err="1">
                <a:solidFill>
                  <a:schemeClr val="bg1"/>
                </a:solidFill>
              </a:rPr>
              <a:t>Neighbor</a:t>
            </a:r>
            <a:r>
              <a:rPr lang="en-IN" b="1" dirty="0">
                <a:solidFill>
                  <a:schemeClr val="bg1"/>
                </a:solidFill>
              </a:rPr>
              <a:t> </a:t>
            </a:r>
          </a:p>
          <a:p>
            <a:pPr marL="114300" indent="0">
              <a:buNone/>
            </a:pPr>
            <a:r>
              <a:rPr lang="en-IN" b="1" dirty="0">
                <a:solidFill>
                  <a:schemeClr val="bg1"/>
                </a:solidFill>
              </a:rPr>
              <a:t>● Data Preparation for SVD Model </a:t>
            </a:r>
          </a:p>
          <a:p>
            <a:pPr marL="114300" indent="0">
              <a:buNone/>
            </a:pPr>
            <a:r>
              <a:rPr lang="en-IN" b="1" dirty="0">
                <a:solidFill>
                  <a:schemeClr val="bg1"/>
                </a:solidFill>
              </a:rPr>
              <a:t>● Model Creation SVD </a:t>
            </a:r>
          </a:p>
          <a:p>
            <a:pPr marL="114300" indent="0">
              <a:buNone/>
            </a:pPr>
            <a:r>
              <a:rPr lang="en-IN" b="1" dirty="0">
                <a:solidFill>
                  <a:schemeClr val="bg1"/>
                </a:solidFill>
              </a:rPr>
              <a:t>● Model Evaluation </a:t>
            </a:r>
          </a:p>
          <a:p>
            <a:pPr marL="114300" indent="0">
              <a:buNone/>
            </a:pPr>
            <a:r>
              <a:rPr lang="en-IN" b="1" dirty="0">
                <a:solidFill>
                  <a:schemeClr val="bg1"/>
                </a:solidFill>
              </a:rPr>
              <a:t>● Conclusion</a:t>
            </a:r>
          </a:p>
          <a:p>
            <a:pPr marL="114300" indent="0">
              <a:buNone/>
            </a:pPr>
            <a:r>
              <a:rPr lang="en-IN" b="1" dirty="0">
                <a:solidFill>
                  <a:schemeClr val="bg1"/>
                </a:solidFill>
              </a:rPr>
              <a:t>● Challenges</a:t>
            </a:r>
          </a:p>
        </p:txBody>
      </p:sp>
      <p:pic>
        <p:nvPicPr>
          <p:cNvPr id="4" name="Picture 3">
            <a:extLst>
              <a:ext uri="{FF2B5EF4-FFF2-40B4-BE49-F238E27FC236}">
                <a16:creationId xmlns:a16="http://schemas.microsoft.com/office/drawing/2014/main" id="{79240B8E-48DE-4694-9E6D-F0D464F1218A}"/>
              </a:ext>
            </a:extLst>
          </p:cNvPr>
          <p:cNvPicPr>
            <a:picLocks noChangeAspect="1"/>
          </p:cNvPicPr>
          <p:nvPr/>
        </p:nvPicPr>
        <p:blipFill>
          <a:blip r:embed="rId3"/>
          <a:stretch>
            <a:fillRect/>
          </a:stretch>
        </p:blipFill>
        <p:spPr>
          <a:xfrm>
            <a:off x="5946980" y="2571750"/>
            <a:ext cx="2343150" cy="19526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4196-2749-461A-8CD0-75B6C2462CA7}"/>
              </a:ext>
            </a:extLst>
          </p:cNvPr>
          <p:cNvSpPr>
            <a:spLocks noGrp="1"/>
          </p:cNvSpPr>
          <p:nvPr>
            <p:ph type="title"/>
          </p:nvPr>
        </p:nvSpPr>
        <p:spPr>
          <a:xfrm>
            <a:off x="311700" y="288275"/>
            <a:ext cx="8520600" cy="572700"/>
          </a:xfrm>
        </p:spPr>
        <p:txBody>
          <a:bodyPr/>
          <a:lstStyle/>
          <a:p>
            <a:r>
              <a:rPr lang="en-IN" sz="3200" b="1" dirty="0"/>
              <a:t>Conclusion:</a:t>
            </a:r>
          </a:p>
        </p:txBody>
      </p:sp>
      <p:sp>
        <p:nvSpPr>
          <p:cNvPr id="3" name="Text Placeholder 2">
            <a:extLst>
              <a:ext uri="{FF2B5EF4-FFF2-40B4-BE49-F238E27FC236}">
                <a16:creationId xmlns:a16="http://schemas.microsoft.com/office/drawing/2014/main" id="{14EA6B8C-5B53-4903-B3DF-6F6CB3995547}"/>
              </a:ext>
            </a:extLst>
          </p:cNvPr>
          <p:cNvSpPr>
            <a:spLocks noGrp="1"/>
          </p:cNvSpPr>
          <p:nvPr>
            <p:ph type="body" idx="1"/>
          </p:nvPr>
        </p:nvSpPr>
        <p:spPr>
          <a:xfrm>
            <a:off x="311700" y="1152475"/>
            <a:ext cx="8520600" cy="3416400"/>
          </a:xfrm>
        </p:spPr>
        <p:txBody>
          <a:bodyPr/>
          <a:lstStyle/>
          <a:p>
            <a:pPr marL="114300" indent="0">
              <a:buNone/>
            </a:pPr>
            <a:r>
              <a:rPr lang="en-US" sz="1600" b="1" dirty="0">
                <a:solidFill>
                  <a:schemeClr val="bg1"/>
                </a:solidFill>
              </a:rPr>
              <a:t>● A recommendation system helps an organization to create loyal customers .</a:t>
            </a:r>
          </a:p>
          <a:p>
            <a:pPr marL="114300" indent="0">
              <a:buNone/>
            </a:pPr>
            <a:r>
              <a:rPr lang="en-US" sz="1600" b="1" dirty="0">
                <a:solidFill>
                  <a:schemeClr val="bg1"/>
                </a:solidFill>
              </a:rPr>
              <a:t>● The recommendation system today are very powerful that they can handle the new </a:t>
            </a:r>
          </a:p>
          <a:p>
            <a:pPr marL="114300" indent="0">
              <a:buNone/>
            </a:pPr>
            <a:r>
              <a:rPr lang="en-US" sz="1600" b="1" dirty="0">
                <a:solidFill>
                  <a:schemeClr val="bg1"/>
                </a:solidFill>
              </a:rPr>
              <a:t>   customer too who has visited the site for the first time. </a:t>
            </a:r>
          </a:p>
          <a:p>
            <a:pPr marL="114300" indent="0">
              <a:buNone/>
            </a:pPr>
            <a:r>
              <a:rPr lang="en-US" sz="1600" b="1" dirty="0">
                <a:solidFill>
                  <a:schemeClr val="bg1"/>
                </a:solidFill>
              </a:rPr>
              <a:t>● They recommend the products which are currently trending or highly rated and  </a:t>
            </a:r>
          </a:p>
          <a:p>
            <a:pPr marL="114300" indent="0">
              <a:buNone/>
            </a:pPr>
            <a:r>
              <a:rPr lang="en-US" sz="1600" b="1" dirty="0">
                <a:solidFill>
                  <a:schemeClr val="bg1"/>
                </a:solidFill>
              </a:rPr>
              <a:t>   they can also recommend the products which bring maximum profit to the </a:t>
            </a:r>
          </a:p>
          <a:p>
            <a:pPr marL="114300" indent="0">
              <a:buNone/>
            </a:pPr>
            <a:r>
              <a:rPr lang="en-US" sz="1600" b="1" dirty="0">
                <a:solidFill>
                  <a:schemeClr val="bg1"/>
                </a:solidFill>
              </a:rPr>
              <a:t>   company. </a:t>
            </a:r>
          </a:p>
          <a:p>
            <a:pPr marL="114300" indent="0">
              <a:buNone/>
            </a:pPr>
            <a:r>
              <a:rPr lang="en-US" sz="1600" b="1" dirty="0">
                <a:solidFill>
                  <a:schemeClr val="bg1"/>
                </a:solidFill>
              </a:rPr>
              <a:t>● A book recommendation system is a type of recommendation system where we </a:t>
            </a:r>
          </a:p>
          <a:p>
            <a:pPr marL="114300" indent="0">
              <a:buNone/>
            </a:pPr>
            <a:r>
              <a:rPr lang="en-US" sz="1600" b="1" dirty="0">
                <a:solidFill>
                  <a:schemeClr val="bg1"/>
                </a:solidFill>
              </a:rPr>
              <a:t>   have to recommend similar type of books to the reader based on his interest. The </a:t>
            </a:r>
          </a:p>
          <a:p>
            <a:pPr marL="114300" indent="0">
              <a:buNone/>
            </a:pPr>
            <a:r>
              <a:rPr lang="en-US" sz="1600" b="1" dirty="0">
                <a:solidFill>
                  <a:schemeClr val="bg1"/>
                </a:solidFill>
              </a:rPr>
              <a:t>   books recommendation system is used by online websites which provide </a:t>
            </a:r>
            <a:r>
              <a:rPr lang="en-US" sz="1600" b="1" dirty="0" err="1">
                <a:solidFill>
                  <a:schemeClr val="bg1"/>
                </a:solidFill>
              </a:rPr>
              <a:t>ebooks</a:t>
            </a:r>
            <a:r>
              <a:rPr lang="en-US" sz="1600" b="1" dirty="0">
                <a:solidFill>
                  <a:schemeClr val="bg1"/>
                </a:solidFill>
              </a:rPr>
              <a:t> </a:t>
            </a:r>
          </a:p>
          <a:p>
            <a:pPr marL="114300" indent="0">
              <a:buNone/>
            </a:pPr>
            <a:r>
              <a:rPr lang="en-US" sz="1600" b="1" dirty="0">
                <a:solidFill>
                  <a:schemeClr val="bg1"/>
                </a:solidFill>
              </a:rPr>
              <a:t>   like google play books, open library, good Read’s, etc. </a:t>
            </a:r>
          </a:p>
          <a:p>
            <a:pPr marL="114300" indent="0">
              <a:buNone/>
            </a:pPr>
            <a:r>
              <a:rPr lang="en-US" sz="1600" b="1" dirty="0">
                <a:solidFill>
                  <a:schemeClr val="bg1"/>
                </a:solidFill>
              </a:rPr>
              <a:t>● As we can see, after implementing Collaborative Filtering and evaluating it using </a:t>
            </a:r>
          </a:p>
          <a:p>
            <a:pPr marL="114300" indent="0">
              <a:buNone/>
            </a:pPr>
            <a:r>
              <a:rPr lang="en-US" sz="1600" b="1" dirty="0">
                <a:solidFill>
                  <a:schemeClr val="bg1"/>
                </a:solidFill>
              </a:rPr>
              <a:t>   SVD matrix , We got a recall rate of around 97 for hit@15 is pretty good. </a:t>
            </a:r>
            <a:endParaRPr lang="en-IN" sz="1600" b="1" dirty="0">
              <a:solidFill>
                <a:schemeClr val="bg1"/>
              </a:solidFill>
            </a:endParaRPr>
          </a:p>
        </p:txBody>
      </p:sp>
    </p:spTree>
    <p:extLst>
      <p:ext uri="{BB962C8B-B14F-4D97-AF65-F5344CB8AC3E}">
        <p14:creationId xmlns:p14="http://schemas.microsoft.com/office/powerpoint/2010/main" val="96171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E215-D22C-478E-A8CE-B09BB0E49AE5}"/>
              </a:ext>
            </a:extLst>
          </p:cNvPr>
          <p:cNvSpPr>
            <a:spLocks noGrp="1"/>
          </p:cNvSpPr>
          <p:nvPr>
            <p:ph type="title"/>
          </p:nvPr>
        </p:nvSpPr>
        <p:spPr>
          <a:xfrm>
            <a:off x="311700" y="288275"/>
            <a:ext cx="8520600" cy="572700"/>
          </a:xfrm>
        </p:spPr>
        <p:txBody>
          <a:bodyPr/>
          <a:lstStyle/>
          <a:p>
            <a:r>
              <a:rPr lang="en-IN" sz="3200" b="1" dirty="0"/>
              <a:t>Challenges:</a:t>
            </a:r>
          </a:p>
        </p:txBody>
      </p:sp>
      <p:sp>
        <p:nvSpPr>
          <p:cNvPr id="3" name="Text Placeholder 2">
            <a:extLst>
              <a:ext uri="{FF2B5EF4-FFF2-40B4-BE49-F238E27FC236}">
                <a16:creationId xmlns:a16="http://schemas.microsoft.com/office/drawing/2014/main" id="{B34408F0-86D1-4D65-904B-2CDFC442DD3F}"/>
              </a:ext>
            </a:extLst>
          </p:cNvPr>
          <p:cNvSpPr>
            <a:spLocks noGrp="1"/>
          </p:cNvSpPr>
          <p:nvPr>
            <p:ph type="body" idx="1"/>
          </p:nvPr>
        </p:nvSpPr>
        <p:spPr/>
        <p:txBody>
          <a:bodyPr/>
          <a:lstStyle/>
          <a:p>
            <a:pPr marL="114300" indent="0">
              <a:lnSpc>
                <a:spcPct val="150000"/>
              </a:lnSpc>
              <a:buNone/>
            </a:pPr>
            <a:endParaRPr lang="en-US" dirty="0">
              <a:solidFill>
                <a:schemeClr val="bg1"/>
              </a:solidFill>
            </a:endParaRPr>
          </a:p>
          <a:p>
            <a:pPr marL="114300" indent="0">
              <a:lnSpc>
                <a:spcPct val="150000"/>
              </a:lnSpc>
              <a:buNone/>
            </a:pPr>
            <a:r>
              <a:rPr lang="en-US" b="1" dirty="0">
                <a:solidFill>
                  <a:schemeClr val="bg1"/>
                </a:solidFill>
              </a:rPr>
              <a:t>➢High Volume of Data. </a:t>
            </a:r>
          </a:p>
          <a:p>
            <a:pPr marL="114300" indent="0">
              <a:lnSpc>
                <a:spcPct val="150000"/>
              </a:lnSpc>
              <a:buNone/>
            </a:pPr>
            <a:r>
              <a:rPr lang="en-US" b="1" dirty="0">
                <a:solidFill>
                  <a:schemeClr val="bg1"/>
                </a:solidFill>
              </a:rPr>
              <a:t>➢Elevating evaluation score for the models. </a:t>
            </a:r>
          </a:p>
          <a:p>
            <a:pPr marL="114300" indent="0">
              <a:lnSpc>
                <a:spcPct val="150000"/>
              </a:lnSpc>
              <a:buNone/>
            </a:pPr>
            <a:r>
              <a:rPr lang="en-US" b="1" dirty="0">
                <a:solidFill>
                  <a:schemeClr val="bg1"/>
                </a:solidFill>
              </a:rPr>
              <a:t>➢Choosing optimal number of books and ratings. </a:t>
            </a:r>
          </a:p>
          <a:p>
            <a:pPr marL="114300" indent="0">
              <a:lnSpc>
                <a:spcPct val="150000"/>
              </a:lnSpc>
              <a:buNone/>
            </a:pPr>
            <a:r>
              <a:rPr lang="en-US" b="1" dirty="0">
                <a:solidFill>
                  <a:schemeClr val="bg1"/>
                </a:solidFill>
              </a:rPr>
              <a:t>➢Crashing of session due to large pivot matrix. </a:t>
            </a:r>
          </a:p>
          <a:p>
            <a:pPr marL="114300" indent="0">
              <a:lnSpc>
                <a:spcPct val="150000"/>
              </a:lnSpc>
              <a:buNone/>
            </a:pPr>
            <a:r>
              <a:rPr lang="en-US" b="1" dirty="0">
                <a:solidFill>
                  <a:schemeClr val="bg1"/>
                </a:solidFill>
              </a:rPr>
              <a:t>➢Choosing optimal number of Factors in SVD.</a:t>
            </a:r>
            <a:endParaRPr lang="en-IN" b="1" dirty="0">
              <a:solidFill>
                <a:schemeClr val="bg1"/>
              </a:solidFill>
            </a:endParaRPr>
          </a:p>
        </p:txBody>
      </p:sp>
    </p:spTree>
    <p:extLst>
      <p:ext uri="{BB962C8B-B14F-4D97-AF65-F5344CB8AC3E}">
        <p14:creationId xmlns:p14="http://schemas.microsoft.com/office/powerpoint/2010/main" val="2102272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5F6C62-EC09-4222-966E-DA6779E5C53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42705" y="0"/>
            <a:ext cx="6658589" cy="5143500"/>
          </a:xfrm>
          <a:prstGeom prst="rect">
            <a:avLst/>
          </a:prstGeom>
        </p:spPr>
      </p:pic>
      <p:sp>
        <p:nvSpPr>
          <p:cNvPr id="6" name="TextBox 5">
            <a:extLst>
              <a:ext uri="{FF2B5EF4-FFF2-40B4-BE49-F238E27FC236}">
                <a16:creationId xmlns:a16="http://schemas.microsoft.com/office/drawing/2014/main" id="{F6DDB313-5F13-4C07-A2FD-8490A51F4E78}"/>
              </a:ext>
            </a:extLst>
          </p:cNvPr>
          <p:cNvSpPr txBox="1"/>
          <p:nvPr/>
        </p:nvSpPr>
        <p:spPr>
          <a:xfrm>
            <a:off x="1242705" y="5143500"/>
            <a:ext cx="6658589" cy="230832"/>
          </a:xfrm>
          <a:prstGeom prst="rect">
            <a:avLst/>
          </a:prstGeom>
          <a:noFill/>
        </p:spPr>
        <p:txBody>
          <a:bodyPr wrap="square" rtlCol="0">
            <a:spAutoFit/>
          </a:bodyPr>
          <a:lstStyle/>
          <a:p>
            <a:r>
              <a:rPr lang="en-IN" sz="900">
                <a:hlinkClick r:id="rId3" tooltip="http://evergreenleaf.blogspot.com/2013/04/my-first-blog-award-liebster.html"/>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417593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8184-3551-4B5C-BBC1-3EA9153FB73E}"/>
              </a:ext>
            </a:extLst>
          </p:cNvPr>
          <p:cNvSpPr>
            <a:spLocks noGrp="1"/>
          </p:cNvSpPr>
          <p:nvPr>
            <p:ph type="title"/>
          </p:nvPr>
        </p:nvSpPr>
        <p:spPr>
          <a:xfrm>
            <a:off x="311700" y="288275"/>
            <a:ext cx="8520600" cy="572700"/>
          </a:xfrm>
        </p:spPr>
        <p:txBody>
          <a:bodyPr/>
          <a:lstStyle/>
          <a:p>
            <a:r>
              <a:rPr lang="en-IN" sz="3600" b="1" dirty="0"/>
              <a:t>Introduction:</a:t>
            </a:r>
          </a:p>
        </p:txBody>
      </p:sp>
      <p:sp>
        <p:nvSpPr>
          <p:cNvPr id="3" name="Text Placeholder 2">
            <a:extLst>
              <a:ext uri="{FF2B5EF4-FFF2-40B4-BE49-F238E27FC236}">
                <a16:creationId xmlns:a16="http://schemas.microsoft.com/office/drawing/2014/main" id="{F869125A-8581-497A-8D85-47072766625A}"/>
              </a:ext>
            </a:extLst>
          </p:cNvPr>
          <p:cNvSpPr>
            <a:spLocks noGrp="1"/>
          </p:cNvSpPr>
          <p:nvPr>
            <p:ph type="body" idx="1"/>
          </p:nvPr>
        </p:nvSpPr>
        <p:spPr/>
        <p:txBody>
          <a:bodyPr/>
          <a:lstStyle/>
          <a:p>
            <a:pPr marL="114300" indent="0">
              <a:lnSpc>
                <a:spcPct val="150000"/>
              </a:lnSpc>
              <a:buNone/>
            </a:pPr>
            <a:r>
              <a:rPr lang="en-IN" sz="1600" b="1" dirty="0">
                <a:solidFill>
                  <a:schemeClr val="bg1"/>
                </a:solidFill>
              </a:rPr>
              <a:t>● </a:t>
            </a:r>
            <a:r>
              <a:rPr lang="en-US" sz="1600" b="1" dirty="0">
                <a:solidFill>
                  <a:schemeClr val="bg1"/>
                </a:solidFill>
              </a:rPr>
              <a:t>Recommender systems are machine learning systems that help users discover </a:t>
            </a:r>
          </a:p>
          <a:p>
            <a:pPr marL="114300" indent="0">
              <a:lnSpc>
                <a:spcPct val="150000"/>
              </a:lnSpc>
              <a:buNone/>
            </a:pPr>
            <a:r>
              <a:rPr lang="en-US" sz="1600" b="1" dirty="0">
                <a:solidFill>
                  <a:schemeClr val="bg1"/>
                </a:solidFill>
              </a:rPr>
              <a:t>   new product and services</a:t>
            </a:r>
            <a:endParaRPr lang="en-IN" sz="1600" b="1" dirty="0">
              <a:solidFill>
                <a:schemeClr val="bg1"/>
              </a:solidFill>
            </a:endParaRPr>
          </a:p>
          <a:p>
            <a:pPr marL="114300" indent="0">
              <a:lnSpc>
                <a:spcPct val="150000"/>
              </a:lnSpc>
              <a:buNone/>
            </a:pPr>
            <a:r>
              <a:rPr lang="en-IN" sz="1600" b="1" dirty="0">
                <a:solidFill>
                  <a:schemeClr val="bg1"/>
                </a:solidFill>
              </a:rPr>
              <a:t>● </a:t>
            </a:r>
            <a:r>
              <a:rPr lang="en-US" sz="1600" b="1" dirty="0">
                <a:solidFill>
                  <a:schemeClr val="bg1"/>
                </a:solidFill>
              </a:rPr>
              <a:t>A recommendation system helps an organization to create loyal customers and </a:t>
            </a:r>
          </a:p>
          <a:p>
            <a:pPr marL="114300" indent="0">
              <a:lnSpc>
                <a:spcPct val="150000"/>
              </a:lnSpc>
              <a:buNone/>
            </a:pPr>
            <a:r>
              <a:rPr lang="en-US" sz="1600" b="1" dirty="0">
                <a:solidFill>
                  <a:schemeClr val="bg1"/>
                </a:solidFill>
              </a:rPr>
              <a:t>   build trust by them desired products and services for which they came on your </a:t>
            </a:r>
          </a:p>
          <a:p>
            <a:pPr marL="114300" indent="0">
              <a:lnSpc>
                <a:spcPct val="150000"/>
              </a:lnSpc>
              <a:buNone/>
            </a:pPr>
            <a:r>
              <a:rPr lang="en-US" sz="1600" b="1" dirty="0">
                <a:solidFill>
                  <a:schemeClr val="bg1"/>
                </a:solidFill>
              </a:rPr>
              <a:t>   site.</a:t>
            </a:r>
            <a:endParaRPr lang="en-IN" sz="1600" b="1" dirty="0">
              <a:solidFill>
                <a:schemeClr val="bg1"/>
              </a:solidFill>
            </a:endParaRPr>
          </a:p>
          <a:p>
            <a:pPr marL="114300" indent="0">
              <a:lnSpc>
                <a:spcPct val="150000"/>
              </a:lnSpc>
              <a:buNone/>
            </a:pPr>
            <a:r>
              <a:rPr lang="en-IN" sz="1600" b="1" dirty="0">
                <a:solidFill>
                  <a:schemeClr val="bg1"/>
                </a:solidFill>
              </a:rPr>
              <a:t>● </a:t>
            </a:r>
            <a:r>
              <a:rPr lang="en-US" sz="1600" b="1" dirty="0">
                <a:solidFill>
                  <a:schemeClr val="bg1"/>
                </a:solidFill>
              </a:rPr>
              <a:t>A book recommendation system is a type of recommendation system where </a:t>
            </a:r>
          </a:p>
          <a:p>
            <a:pPr marL="114300" indent="0">
              <a:lnSpc>
                <a:spcPct val="150000"/>
              </a:lnSpc>
              <a:buNone/>
            </a:pPr>
            <a:r>
              <a:rPr lang="en-US" sz="1600" b="1" dirty="0">
                <a:solidFill>
                  <a:schemeClr val="bg1"/>
                </a:solidFill>
              </a:rPr>
              <a:t>   we have to recommend similar books to the reader based on his/her interest.</a:t>
            </a:r>
            <a:endParaRPr lang="en-IN" sz="1600" b="1" dirty="0">
              <a:solidFill>
                <a:schemeClr val="bg1"/>
              </a:solidFill>
            </a:endParaRPr>
          </a:p>
          <a:p>
            <a:pPr marL="114300" indent="0">
              <a:lnSpc>
                <a:spcPct val="150000"/>
              </a:lnSpc>
              <a:buNone/>
            </a:pPr>
            <a:r>
              <a:rPr lang="en-IN" sz="1600" b="1" dirty="0">
                <a:solidFill>
                  <a:schemeClr val="bg1"/>
                </a:solidFill>
              </a:rPr>
              <a:t>● </a:t>
            </a:r>
            <a:r>
              <a:rPr lang="en-US" sz="1600" b="1" dirty="0">
                <a:solidFill>
                  <a:schemeClr val="bg1"/>
                </a:solidFill>
              </a:rPr>
              <a:t>The books recommendation system is used by online websites which provide </a:t>
            </a:r>
          </a:p>
          <a:p>
            <a:pPr marL="114300" indent="0">
              <a:lnSpc>
                <a:spcPct val="150000"/>
              </a:lnSpc>
              <a:buNone/>
            </a:pPr>
            <a:r>
              <a:rPr lang="en-US" sz="1600" b="1" dirty="0">
                <a:solidFill>
                  <a:schemeClr val="bg1"/>
                </a:solidFill>
              </a:rPr>
              <a:t>   </a:t>
            </a:r>
            <a:r>
              <a:rPr lang="en-US" sz="1600" b="1" dirty="0" err="1">
                <a:solidFill>
                  <a:schemeClr val="bg1"/>
                </a:solidFill>
              </a:rPr>
              <a:t>ebooks</a:t>
            </a:r>
            <a:r>
              <a:rPr lang="en-US" sz="1600" b="1" dirty="0">
                <a:solidFill>
                  <a:schemeClr val="bg1"/>
                </a:solidFill>
              </a:rPr>
              <a:t> like google play books, open library, </a:t>
            </a:r>
            <a:r>
              <a:rPr lang="en-US" sz="1600" b="1" dirty="0" err="1">
                <a:solidFill>
                  <a:schemeClr val="bg1"/>
                </a:solidFill>
              </a:rPr>
              <a:t>goodReads</a:t>
            </a:r>
            <a:r>
              <a:rPr lang="en-US" sz="1600" b="1" dirty="0">
                <a:solidFill>
                  <a:schemeClr val="bg1"/>
                </a:solidFill>
              </a:rPr>
              <a:t>, etc. </a:t>
            </a:r>
            <a:endParaRPr lang="en-IN" sz="1600" b="1" dirty="0">
              <a:solidFill>
                <a:schemeClr val="bg1"/>
              </a:solidFill>
            </a:endParaRPr>
          </a:p>
        </p:txBody>
      </p:sp>
    </p:spTree>
    <p:extLst>
      <p:ext uri="{BB962C8B-B14F-4D97-AF65-F5344CB8AC3E}">
        <p14:creationId xmlns:p14="http://schemas.microsoft.com/office/powerpoint/2010/main" val="172097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E890-6AF6-4A39-9619-B5758C910089}"/>
              </a:ext>
            </a:extLst>
          </p:cNvPr>
          <p:cNvSpPr>
            <a:spLocks noGrp="1"/>
          </p:cNvSpPr>
          <p:nvPr>
            <p:ph type="title"/>
          </p:nvPr>
        </p:nvSpPr>
        <p:spPr>
          <a:xfrm>
            <a:off x="311700" y="288275"/>
            <a:ext cx="8520600" cy="572700"/>
          </a:xfrm>
        </p:spPr>
        <p:txBody>
          <a:bodyPr/>
          <a:lstStyle/>
          <a:p>
            <a:r>
              <a:rPr lang="en-IN" sz="3600" b="1" dirty="0"/>
              <a:t>Problem Statement:</a:t>
            </a:r>
          </a:p>
        </p:txBody>
      </p:sp>
      <p:sp>
        <p:nvSpPr>
          <p:cNvPr id="3" name="Text Placeholder 2">
            <a:extLst>
              <a:ext uri="{FF2B5EF4-FFF2-40B4-BE49-F238E27FC236}">
                <a16:creationId xmlns:a16="http://schemas.microsoft.com/office/drawing/2014/main" id="{B371FC62-D7F5-4832-AAD6-249DA813B401}"/>
              </a:ext>
            </a:extLst>
          </p:cNvPr>
          <p:cNvSpPr>
            <a:spLocks noGrp="1"/>
          </p:cNvSpPr>
          <p:nvPr>
            <p:ph type="body" idx="1"/>
          </p:nvPr>
        </p:nvSpPr>
        <p:spPr/>
        <p:txBody>
          <a:bodyPr/>
          <a:lstStyle/>
          <a:p>
            <a:pPr marL="114300" indent="0">
              <a:lnSpc>
                <a:spcPct val="100000"/>
              </a:lnSpc>
              <a:buNone/>
            </a:pPr>
            <a:r>
              <a:rPr lang="en-IN" sz="1600" b="1" dirty="0">
                <a:solidFill>
                  <a:schemeClr val="bg1"/>
                </a:solidFill>
              </a:rPr>
              <a:t>● </a:t>
            </a:r>
            <a:r>
              <a:rPr lang="en-US" sz="1600" b="1" dirty="0">
                <a:solidFill>
                  <a:schemeClr val="bg1"/>
                </a:solidFill>
              </a:rPr>
              <a:t>During the last few decades, with the rise of </a:t>
            </a:r>
            <a:r>
              <a:rPr lang="en-US" sz="1600" b="1" dirty="0" err="1">
                <a:solidFill>
                  <a:schemeClr val="bg1"/>
                </a:solidFill>
              </a:rPr>
              <a:t>Youtube</a:t>
            </a:r>
            <a:r>
              <a:rPr lang="en-US" sz="1600" b="1" dirty="0">
                <a:solidFill>
                  <a:schemeClr val="bg1"/>
                </a:solidFill>
              </a:rPr>
              <a:t>, Amazon, Netflix, and many </a:t>
            </a:r>
          </a:p>
          <a:p>
            <a:pPr marL="114300" indent="0">
              <a:lnSpc>
                <a:spcPct val="100000"/>
              </a:lnSpc>
              <a:buNone/>
            </a:pPr>
            <a:r>
              <a:rPr lang="en-US" sz="1600" b="1" dirty="0">
                <a:solidFill>
                  <a:schemeClr val="bg1"/>
                </a:solidFill>
              </a:rPr>
              <a:t>   other such web services, recommender systems have taken more and more place </a:t>
            </a:r>
          </a:p>
          <a:p>
            <a:pPr marL="114300" indent="0">
              <a:lnSpc>
                <a:spcPct val="100000"/>
              </a:lnSpc>
              <a:buNone/>
            </a:pPr>
            <a:r>
              <a:rPr lang="en-US" sz="1600" b="1" dirty="0">
                <a:solidFill>
                  <a:schemeClr val="bg1"/>
                </a:solidFill>
              </a:rPr>
              <a:t>   in our lives. From e-commerce (suggest to buyers articles that could interest them) </a:t>
            </a:r>
          </a:p>
          <a:p>
            <a:pPr marL="114300" indent="0">
              <a:lnSpc>
                <a:spcPct val="100000"/>
              </a:lnSpc>
              <a:buNone/>
            </a:pPr>
            <a:r>
              <a:rPr lang="en-US" sz="1600" b="1" dirty="0">
                <a:solidFill>
                  <a:schemeClr val="bg1"/>
                </a:solidFill>
              </a:rPr>
              <a:t>   to online advertisement (suggest to users the right contents, matching their </a:t>
            </a:r>
          </a:p>
          <a:p>
            <a:pPr marL="114300" indent="0">
              <a:lnSpc>
                <a:spcPct val="100000"/>
              </a:lnSpc>
              <a:buNone/>
            </a:pPr>
            <a:r>
              <a:rPr lang="en-US" sz="1600" b="1" dirty="0">
                <a:solidFill>
                  <a:schemeClr val="bg1"/>
                </a:solidFill>
              </a:rPr>
              <a:t>   preferences), recommender systems are today unavoidable in our daily online </a:t>
            </a:r>
          </a:p>
          <a:p>
            <a:pPr marL="114300" indent="0">
              <a:lnSpc>
                <a:spcPct val="100000"/>
              </a:lnSpc>
              <a:buNone/>
            </a:pPr>
            <a:r>
              <a:rPr lang="en-US" sz="1600" b="1" dirty="0">
                <a:solidFill>
                  <a:schemeClr val="bg1"/>
                </a:solidFill>
              </a:rPr>
              <a:t>   journeys.</a:t>
            </a:r>
            <a:endParaRPr lang="en-IN" sz="1600" b="1" dirty="0">
              <a:solidFill>
                <a:schemeClr val="bg1"/>
              </a:solidFill>
            </a:endParaRPr>
          </a:p>
          <a:p>
            <a:pPr marL="114300" indent="0">
              <a:lnSpc>
                <a:spcPct val="100000"/>
              </a:lnSpc>
              <a:buNone/>
            </a:pPr>
            <a:r>
              <a:rPr lang="en-IN" sz="1600" b="1" dirty="0">
                <a:solidFill>
                  <a:schemeClr val="bg1"/>
                </a:solidFill>
              </a:rPr>
              <a:t>● </a:t>
            </a:r>
            <a:r>
              <a:rPr lang="en-US" sz="1600" b="1" dirty="0">
                <a:solidFill>
                  <a:schemeClr val="bg1"/>
                </a:solidFill>
              </a:rPr>
              <a:t>In a very general way, recommender systems are algorithms aimed at suggesting </a:t>
            </a:r>
          </a:p>
          <a:p>
            <a:pPr marL="114300" indent="0">
              <a:lnSpc>
                <a:spcPct val="100000"/>
              </a:lnSpc>
              <a:buNone/>
            </a:pPr>
            <a:r>
              <a:rPr lang="en-US" sz="1600" b="1" dirty="0">
                <a:solidFill>
                  <a:schemeClr val="bg1"/>
                </a:solidFill>
              </a:rPr>
              <a:t>   relevant items to users (items being movies to watch, text to read, products to buy, </a:t>
            </a:r>
          </a:p>
          <a:p>
            <a:pPr marL="114300" indent="0">
              <a:lnSpc>
                <a:spcPct val="100000"/>
              </a:lnSpc>
              <a:buNone/>
            </a:pPr>
            <a:r>
              <a:rPr lang="en-US" sz="1600" b="1" dirty="0">
                <a:solidFill>
                  <a:schemeClr val="bg1"/>
                </a:solidFill>
              </a:rPr>
              <a:t>  or anything else depending on industries).</a:t>
            </a:r>
            <a:endParaRPr lang="en-IN" sz="1600" b="1" dirty="0">
              <a:solidFill>
                <a:schemeClr val="bg1"/>
              </a:solidFill>
            </a:endParaRPr>
          </a:p>
          <a:p>
            <a:pPr marL="114300" indent="0">
              <a:lnSpc>
                <a:spcPct val="100000"/>
              </a:lnSpc>
              <a:buNone/>
            </a:pPr>
            <a:r>
              <a:rPr lang="en-IN" sz="1600" b="1" dirty="0">
                <a:solidFill>
                  <a:schemeClr val="bg1"/>
                </a:solidFill>
              </a:rPr>
              <a:t>● </a:t>
            </a:r>
            <a:r>
              <a:rPr lang="en-US" sz="1600" b="1" dirty="0">
                <a:solidFill>
                  <a:schemeClr val="bg1"/>
                </a:solidFill>
              </a:rPr>
              <a:t>Recommender systems are really critical in some industries as they can generate a </a:t>
            </a:r>
          </a:p>
          <a:p>
            <a:pPr marL="114300" indent="0">
              <a:lnSpc>
                <a:spcPct val="100000"/>
              </a:lnSpc>
              <a:buNone/>
            </a:pPr>
            <a:r>
              <a:rPr lang="en-US" sz="1600" b="1" dirty="0">
                <a:solidFill>
                  <a:schemeClr val="bg1"/>
                </a:solidFill>
              </a:rPr>
              <a:t>   huge amount of income when they are efficient or also be a way to stand out </a:t>
            </a:r>
          </a:p>
          <a:p>
            <a:pPr marL="114300" indent="0">
              <a:lnSpc>
                <a:spcPct val="100000"/>
              </a:lnSpc>
              <a:buNone/>
            </a:pPr>
            <a:r>
              <a:rPr lang="en-US" sz="1600" b="1" dirty="0">
                <a:solidFill>
                  <a:schemeClr val="bg1"/>
                </a:solidFill>
              </a:rPr>
              <a:t>   significantly from competitors. The main objective is to create a book </a:t>
            </a:r>
          </a:p>
          <a:p>
            <a:pPr marL="114300" indent="0">
              <a:lnSpc>
                <a:spcPct val="100000"/>
              </a:lnSpc>
              <a:buNone/>
            </a:pPr>
            <a:r>
              <a:rPr lang="en-US" sz="1600" b="1" dirty="0">
                <a:solidFill>
                  <a:schemeClr val="bg1"/>
                </a:solidFill>
              </a:rPr>
              <a:t>   recommendation system for users.</a:t>
            </a:r>
            <a:endParaRPr lang="en-IN" sz="1600" b="1" dirty="0">
              <a:solidFill>
                <a:schemeClr val="bg1"/>
              </a:solidFill>
            </a:endParaRPr>
          </a:p>
          <a:p>
            <a:pPr marL="114300" indent="0">
              <a:buNone/>
            </a:pPr>
            <a:endParaRPr lang="en-IN" b="1" dirty="0">
              <a:solidFill>
                <a:schemeClr val="bg1"/>
              </a:solidFill>
            </a:endParaRPr>
          </a:p>
          <a:p>
            <a:pPr marL="114300" indent="0">
              <a:buNone/>
            </a:pPr>
            <a:endParaRPr lang="en-IN" sz="1800" b="1" dirty="0">
              <a:solidFill>
                <a:schemeClr val="bg1"/>
              </a:solidFill>
            </a:endParaRPr>
          </a:p>
          <a:p>
            <a:endParaRPr lang="en-IN" dirty="0"/>
          </a:p>
        </p:txBody>
      </p:sp>
    </p:spTree>
    <p:extLst>
      <p:ext uri="{BB962C8B-B14F-4D97-AF65-F5344CB8AC3E}">
        <p14:creationId xmlns:p14="http://schemas.microsoft.com/office/powerpoint/2010/main" val="3645002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7D00-7A63-4ED7-8C55-54B075271688}"/>
              </a:ext>
            </a:extLst>
          </p:cNvPr>
          <p:cNvSpPr>
            <a:spLocks noGrp="1"/>
          </p:cNvSpPr>
          <p:nvPr>
            <p:ph type="title"/>
          </p:nvPr>
        </p:nvSpPr>
        <p:spPr>
          <a:xfrm>
            <a:off x="311700" y="81232"/>
            <a:ext cx="8520600" cy="572700"/>
          </a:xfrm>
        </p:spPr>
        <p:txBody>
          <a:bodyPr/>
          <a:lstStyle/>
          <a:p>
            <a:r>
              <a:rPr lang="en-IN" sz="3600" b="1" dirty="0"/>
              <a:t>Data Overview:</a:t>
            </a:r>
          </a:p>
        </p:txBody>
      </p:sp>
      <p:sp>
        <p:nvSpPr>
          <p:cNvPr id="3" name="Text Placeholder 2">
            <a:extLst>
              <a:ext uri="{FF2B5EF4-FFF2-40B4-BE49-F238E27FC236}">
                <a16:creationId xmlns:a16="http://schemas.microsoft.com/office/drawing/2014/main" id="{01BCCAD7-05B3-4810-AD3C-302C03F2C5FD}"/>
              </a:ext>
            </a:extLst>
          </p:cNvPr>
          <p:cNvSpPr>
            <a:spLocks noGrp="1"/>
          </p:cNvSpPr>
          <p:nvPr>
            <p:ph type="body" idx="1"/>
          </p:nvPr>
        </p:nvSpPr>
        <p:spPr>
          <a:xfrm>
            <a:off x="311700" y="863550"/>
            <a:ext cx="8520600" cy="4198718"/>
          </a:xfrm>
        </p:spPr>
        <p:txBody>
          <a:bodyPr/>
          <a:lstStyle/>
          <a:p>
            <a:pPr marL="114300" indent="0">
              <a:buNone/>
            </a:pPr>
            <a:r>
              <a:rPr lang="en-US" sz="1600" b="1" dirty="0">
                <a:solidFill>
                  <a:schemeClr val="bg1"/>
                </a:solidFill>
              </a:rPr>
              <a:t>The Book-Crossing dataset comprises 3 files.</a:t>
            </a:r>
          </a:p>
          <a:p>
            <a:pPr marL="114300" indent="0">
              <a:buNone/>
            </a:pPr>
            <a:endParaRPr lang="en-US" sz="1600" b="1" dirty="0">
              <a:solidFill>
                <a:schemeClr val="bg1"/>
              </a:solidFill>
            </a:endParaRPr>
          </a:p>
          <a:p>
            <a:pPr marL="114300" indent="0">
              <a:buNone/>
            </a:pPr>
            <a:r>
              <a:rPr lang="en-US" sz="1600" b="1" dirty="0">
                <a:solidFill>
                  <a:schemeClr val="bg1"/>
                </a:solidFill>
              </a:rPr>
              <a:t>1. </a:t>
            </a:r>
            <a:r>
              <a:rPr lang="en-IN" sz="1600" b="1" dirty="0">
                <a:solidFill>
                  <a:schemeClr val="bg1"/>
                </a:solidFill>
              </a:rPr>
              <a:t>Users:</a:t>
            </a:r>
          </a:p>
          <a:p>
            <a:pPr marL="114300" indent="0">
              <a:buNone/>
            </a:pPr>
            <a:r>
              <a:rPr lang="en-IN" sz="1600" b="1" dirty="0">
                <a:solidFill>
                  <a:schemeClr val="bg1"/>
                </a:solidFill>
              </a:rPr>
              <a:t> </a:t>
            </a:r>
            <a:r>
              <a:rPr lang="en-US" sz="1400" dirty="0">
                <a:solidFill>
                  <a:schemeClr val="bg1"/>
                </a:solidFill>
              </a:rPr>
              <a:t>Contains the users. Note that user IDs (User-ID) have been anonymized and map to </a:t>
            </a:r>
          </a:p>
          <a:p>
            <a:pPr marL="114300" indent="0">
              <a:buNone/>
            </a:pPr>
            <a:r>
              <a:rPr lang="en-US" sz="1400" dirty="0">
                <a:solidFill>
                  <a:schemeClr val="bg1"/>
                </a:solidFill>
              </a:rPr>
              <a:t> integers. Demographic data is provided (Location, Age) if available. Otherwise, these fields </a:t>
            </a:r>
          </a:p>
          <a:p>
            <a:pPr marL="114300" indent="0">
              <a:buNone/>
            </a:pPr>
            <a:r>
              <a:rPr lang="en-US" sz="1400" dirty="0">
                <a:solidFill>
                  <a:schemeClr val="bg1"/>
                </a:solidFill>
              </a:rPr>
              <a:t> contain NULL values.</a:t>
            </a:r>
          </a:p>
          <a:p>
            <a:pPr marL="114300" indent="0">
              <a:buNone/>
            </a:pPr>
            <a:r>
              <a:rPr lang="en-US" sz="1400" b="1" dirty="0">
                <a:solidFill>
                  <a:schemeClr val="bg1"/>
                </a:solidFill>
              </a:rPr>
              <a:t>● Data set Contains ‘User-ID’ , ‘Location’, ‘Age’ information’s. </a:t>
            </a:r>
          </a:p>
          <a:p>
            <a:pPr marL="114300" indent="0">
              <a:buNone/>
            </a:pPr>
            <a:r>
              <a:rPr lang="en-US" sz="1400" b="1" dirty="0">
                <a:solidFill>
                  <a:schemeClr val="bg1"/>
                </a:solidFill>
              </a:rPr>
              <a:t>● The Data set Contains 278858 Rows</a:t>
            </a:r>
          </a:p>
          <a:p>
            <a:pPr marL="114300" indent="0">
              <a:buNone/>
            </a:pPr>
            <a:r>
              <a:rPr lang="en-US" sz="1400" b="1" dirty="0">
                <a:solidFill>
                  <a:schemeClr val="bg1"/>
                </a:solidFill>
              </a:rPr>
              <a:t> </a:t>
            </a:r>
          </a:p>
          <a:p>
            <a:pPr marL="114300" indent="0">
              <a:buNone/>
            </a:pPr>
            <a:r>
              <a:rPr lang="en-US" sz="1600" dirty="0">
                <a:solidFill>
                  <a:schemeClr val="bg1"/>
                </a:solidFill>
              </a:rPr>
              <a:t> </a:t>
            </a:r>
            <a:r>
              <a:rPr lang="en-US" sz="1600" b="1" dirty="0">
                <a:solidFill>
                  <a:schemeClr val="bg1"/>
                </a:solidFill>
              </a:rPr>
              <a:t>2. Ratings: </a:t>
            </a:r>
          </a:p>
          <a:p>
            <a:pPr marL="114300" indent="0">
              <a:buNone/>
            </a:pPr>
            <a:r>
              <a:rPr lang="en-US" sz="1400" dirty="0">
                <a:solidFill>
                  <a:schemeClr val="bg1"/>
                </a:solidFill>
              </a:rPr>
              <a:t>Contains the book rating information. Ratings (Book-Rating) are either explicit, expressed on a scale from 1-10 (higher values denoting higher appreciation), or implicit, expressed by 0.</a:t>
            </a:r>
            <a:endParaRPr lang="en-IN" sz="1400" b="1" dirty="0">
              <a:solidFill>
                <a:schemeClr val="bg1"/>
              </a:solidFill>
            </a:endParaRPr>
          </a:p>
          <a:p>
            <a:pPr marL="114300" indent="0">
              <a:buNone/>
            </a:pPr>
            <a:r>
              <a:rPr lang="en-US" sz="1400" b="1" dirty="0">
                <a:solidFill>
                  <a:schemeClr val="bg1"/>
                </a:solidFill>
              </a:rPr>
              <a:t>● Data set Contains ‘User-ID’ , ‘ISBN’, ‘Book-Ratings’ information’s. </a:t>
            </a:r>
          </a:p>
          <a:p>
            <a:pPr marL="114300" indent="0">
              <a:buNone/>
            </a:pPr>
            <a:r>
              <a:rPr lang="en-US" sz="1400" b="1" dirty="0">
                <a:solidFill>
                  <a:schemeClr val="bg1"/>
                </a:solidFill>
              </a:rPr>
              <a:t>● The Data set Contains 1149780 Rows</a:t>
            </a:r>
            <a:endParaRPr lang="en-IN" sz="1400" b="1" dirty="0">
              <a:solidFill>
                <a:schemeClr val="bg1"/>
              </a:solidFill>
            </a:endParaRPr>
          </a:p>
        </p:txBody>
      </p:sp>
    </p:spTree>
    <p:extLst>
      <p:ext uri="{BB962C8B-B14F-4D97-AF65-F5344CB8AC3E}">
        <p14:creationId xmlns:p14="http://schemas.microsoft.com/office/powerpoint/2010/main" val="119988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8B90-C2BE-4441-BEFA-C10CB35D3A94}"/>
              </a:ext>
            </a:extLst>
          </p:cNvPr>
          <p:cNvSpPr>
            <a:spLocks noGrp="1"/>
          </p:cNvSpPr>
          <p:nvPr>
            <p:ph type="title"/>
          </p:nvPr>
        </p:nvSpPr>
        <p:spPr/>
        <p:txBody>
          <a:bodyPr/>
          <a:lstStyle/>
          <a:p>
            <a:r>
              <a:rPr lang="en-IN" sz="2800" b="1" dirty="0"/>
              <a:t>Data Overview(</a:t>
            </a:r>
            <a:r>
              <a:rPr lang="en-IN" b="1" dirty="0"/>
              <a:t>Continued...</a:t>
            </a:r>
            <a:r>
              <a:rPr lang="en-IN" sz="2800" b="1" dirty="0"/>
              <a:t>):</a:t>
            </a:r>
            <a:endParaRPr lang="en-IN" b="1" dirty="0"/>
          </a:p>
        </p:txBody>
      </p:sp>
      <p:sp>
        <p:nvSpPr>
          <p:cNvPr id="3" name="Text Placeholder 2">
            <a:extLst>
              <a:ext uri="{FF2B5EF4-FFF2-40B4-BE49-F238E27FC236}">
                <a16:creationId xmlns:a16="http://schemas.microsoft.com/office/drawing/2014/main" id="{E92F816C-EABD-4142-8DE8-6E2D609817B8}"/>
              </a:ext>
            </a:extLst>
          </p:cNvPr>
          <p:cNvSpPr>
            <a:spLocks noGrp="1"/>
          </p:cNvSpPr>
          <p:nvPr>
            <p:ph type="body" idx="1"/>
          </p:nvPr>
        </p:nvSpPr>
        <p:spPr/>
        <p:txBody>
          <a:bodyPr/>
          <a:lstStyle/>
          <a:p>
            <a:pPr marL="114300" indent="0">
              <a:buNone/>
            </a:pPr>
            <a:r>
              <a:rPr lang="en-US" sz="1600" b="1" dirty="0">
                <a:solidFill>
                  <a:schemeClr val="bg1"/>
                </a:solidFill>
              </a:rPr>
              <a:t>3. Books:</a:t>
            </a:r>
          </a:p>
          <a:p>
            <a:pPr marL="114300" indent="0">
              <a:buNone/>
            </a:pPr>
            <a:endParaRPr lang="en-US" dirty="0">
              <a:solidFill>
                <a:schemeClr val="bg1"/>
              </a:solidFill>
            </a:endParaRPr>
          </a:p>
          <a:p>
            <a:pPr marL="114300" indent="0">
              <a:buNone/>
            </a:pPr>
            <a:r>
              <a:rPr lang="en-US" sz="1400" dirty="0">
                <a:solidFill>
                  <a:schemeClr val="bg1"/>
                </a:solidFill>
              </a:rPr>
              <a:t> Books are identified by their respective ISBN. Invalid ISBNs have already been removed from the dataset. Moreover, some content-based information is given (Book-</a:t>
            </a:r>
            <a:r>
              <a:rPr lang="en-US" sz="1400" dirty="0" err="1">
                <a:solidFill>
                  <a:schemeClr val="bg1"/>
                </a:solidFill>
              </a:rPr>
              <a:t>Title,Book</a:t>
            </a:r>
            <a:r>
              <a:rPr lang="en-US" sz="1400" dirty="0">
                <a:solidFill>
                  <a:schemeClr val="bg1"/>
                </a:solidFill>
              </a:rPr>
              <a:t>-Author, Year-Of-Publication, Publisher), obtained from Amazon Web Services. Note that in the case of several authors, only the first is provided. URLs linking to cover images are also given, appearing in three different flavors (Image-URL-S, Image-URL-M, Image-URL-L), i.e., small, medium, large. These URLs point to the Amazon website. </a:t>
            </a:r>
          </a:p>
          <a:p>
            <a:pPr marL="114300" indent="0">
              <a:buNone/>
            </a:pPr>
            <a:endParaRPr lang="en-US" sz="1400" dirty="0">
              <a:solidFill>
                <a:schemeClr val="bg1"/>
              </a:solidFill>
            </a:endParaRPr>
          </a:p>
          <a:p>
            <a:pPr marL="114300" indent="0">
              <a:buNone/>
            </a:pPr>
            <a:r>
              <a:rPr lang="en-US" sz="1400" b="1" dirty="0">
                <a:solidFill>
                  <a:schemeClr val="bg1"/>
                </a:solidFill>
              </a:rPr>
              <a:t>● Data set Contains 'ISBN', 'Book-Title', 'Book-Author', 'Year-Of-Publication', 'Publisher', 'Image-</a:t>
            </a:r>
          </a:p>
          <a:p>
            <a:pPr marL="114300" indent="0">
              <a:buNone/>
            </a:pPr>
            <a:r>
              <a:rPr lang="en-US" sz="1400" b="1" dirty="0">
                <a:solidFill>
                  <a:schemeClr val="bg1"/>
                </a:solidFill>
              </a:rPr>
              <a:t>   URL-S', 'Image-URL-M', 'Image-URL-L‘ information’s. </a:t>
            </a:r>
          </a:p>
          <a:p>
            <a:pPr marL="114300" indent="0">
              <a:buNone/>
            </a:pPr>
            <a:r>
              <a:rPr lang="en-US" sz="1400" b="1" dirty="0">
                <a:solidFill>
                  <a:schemeClr val="bg1"/>
                </a:solidFill>
              </a:rPr>
              <a:t>● The Data set Contains 271354 Rows.</a:t>
            </a:r>
            <a:endParaRPr lang="en-IN" sz="1400" b="1" dirty="0">
              <a:solidFill>
                <a:schemeClr val="bg1"/>
              </a:solidFill>
            </a:endParaRPr>
          </a:p>
        </p:txBody>
      </p:sp>
    </p:spTree>
    <p:extLst>
      <p:ext uri="{BB962C8B-B14F-4D97-AF65-F5344CB8AC3E}">
        <p14:creationId xmlns:p14="http://schemas.microsoft.com/office/powerpoint/2010/main" val="344606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E8FE-9E63-4597-A6F1-4295040C6B7B}"/>
              </a:ext>
            </a:extLst>
          </p:cNvPr>
          <p:cNvSpPr>
            <a:spLocks noGrp="1"/>
          </p:cNvSpPr>
          <p:nvPr>
            <p:ph type="title"/>
          </p:nvPr>
        </p:nvSpPr>
        <p:spPr>
          <a:xfrm>
            <a:off x="311700" y="209051"/>
            <a:ext cx="8520600" cy="572700"/>
          </a:xfrm>
        </p:spPr>
        <p:txBody>
          <a:bodyPr/>
          <a:lstStyle/>
          <a:p>
            <a:r>
              <a:rPr lang="en-US" b="1" dirty="0"/>
              <a:t>Data Preparation for k-Nearest Neighbor Model:</a:t>
            </a:r>
            <a:endParaRPr lang="en-IN" b="1" dirty="0"/>
          </a:p>
        </p:txBody>
      </p:sp>
      <p:sp>
        <p:nvSpPr>
          <p:cNvPr id="3" name="Text Placeholder 2">
            <a:extLst>
              <a:ext uri="{FF2B5EF4-FFF2-40B4-BE49-F238E27FC236}">
                <a16:creationId xmlns:a16="http://schemas.microsoft.com/office/drawing/2014/main" id="{0BFFEB3F-2851-4788-83F2-069089D456AD}"/>
              </a:ext>
            </a:extLst>
          </p:cNvPr>
          <p:cNvSpPr>
            <a:spLocks noGrp="1"/>
          </p:cNvSpPr>
          <p:nvPr>
            <p:ph type="body" idx="1"/>
          </p:nvPr>
        </p:nvSpPr>
        <p:spPr/>
        <p:txBody>
          <a:bodyPr/>
          <a:lstStyle/>
          <a:p>
            <a:pPr marL="114300" indent="0" algn="l">
              <a:buNone/>
            </a:pPr>
            <a:r>
              <a:rPr lang="en-US" sz="1800" b="1" dirty="0">
                <a:solidFill>
                  <a:schemeClr val="bg1"/>
                </a:solidFill>
              </a:rPr>
              <a:t>● </a:t>
            </a:r>
            <a:r>
              <a:rPr lang="en-US" b="1" i="0" dirty="0">
                <a:solidFill>
                  <a:schemeClr val="bg1"/>
                </a:solidFill>
                <a:effectLst/>
                <a:latin typeface="-apple-system"/>
              </a:rPr>
              <a:t>We will take only those users who rate on minimum 200 books.</a:t>
            </a:r>
          </a:p>
          <a:p>
            <a:pPr marL="114300" indent="0" algn="l">
              <a:buNone/>
            </a:pPr>
            <a:r>
              <a:rPr lang="en-US" sz="1800" b="1" dirty="0">
                <a:solidFill>
                  <a:schemeClr val="bg1"/>
                </a:solidFill>
              </a:rPr>
              <a:t>● </a:t>
            </a:r>
            <a:r>
              <a:rPr lang="en-US" b="1" i="0" dirty="0">
                <a:solidFill>
                  <a:schemeClr val="bg1"/>
                </a:solidFill>
                <a:effectLst/>
                <a:latin typeface="-apple-system"/>
              </a:rPr>
              <a:t>We will consider only those books which are rated by at least 50 users.</a:t>
            </a:r>
          </a:p>
          <a:p>
            <a:endParaRPr lang="en-IN" dirty="0"/>
          </a:p>
          <a:p>
            <a:pPr marL="114300" indent="0">
              <a:buNone/>
            </a:pPr>
            <a:r>
              <a:rPr lang="en-IN" b="1" dirty="0">
                <a:solidFill>
                  <a:schemeClr val="bg1"/>
                </a:solidFill>
              </a:rPr>
              <a:t>  </a:t>
            </a:r>
            <a:r>
              <a:rPr lang="en-IN" sz="2000" b="1" dirty="0">
                <a:solidFill>
                  <a:schemeClr val="bg1"/>
                </a:solidFill>
              </a:rPr>
              <a:t>Observations:</a:t>
            </a:r>
          </a:p>
          <a:p>
            <a:pPr marL="114300" indent="0">
              <a:buNone/>
            </a:pPr>
            <a:r>
              <a:rPr lang="en-US" sz="1800" b="1" dirty="0">
                <a:solidFill>
                  <a:schemeClr val="bg1"/>
                </a:solidFill>
              </a:rPr>
              <a:t>● </a:t>
            </a:r>
            <a:r>
              <a:rPr lang="en-US" dirty="0">
                <a:solidFill>
                  <a:schemeClr val="bg1"/>
                </a:solidFill>
              </a:rPr>
              <a:t>We are getting observation from here that 278858 people had rated on </a:t>
            </a:r>
          </a:p>
          <a:p>
            <a:pPr marL="114300" indent="0">
              <a:buNone/>
            </a:pPr>
            <a:r>
              <a:rPr lang="en-US" dirty="0">
                <a:solidFill>
                  <a:schemeClr val="bg1"/>
                </a:solidFill>
              </a:rPr>
              <a:t>   1149780 Books but out of this only 905 people have given rating on 527556 </a:t>
            </a:r>
          </a:p>
          <a:p>
            <a:pPr marL="114300" indent="0">
              <a:buNone/>
            </a:pPr>
            <a:r>
              <a:rPr lang="en-US" dirty="0">
                <a:solidFill>
                  <a:schemeClr val="bg1"/>
                </a:solidFill>
              </a:rPr>
              <a:t>   Books. </a:t>
            </a:r>
          </a:p>
          <a:p>
            <a:pPr marL="114300" indent="0">
              <a:buNone/>
            </a:pPr>
            <a:r>
              <a:rPr lang="en-US" sz="1800" b="1" dirty="0">
                <a:solidFill>
                  <a:schemeClr val="bg1"/>
                </a:solidFill>
              </a:rPr>
              <a:t>● </a:t>
            </a:r>
            <a:r>
              <a:rPr lang="en-US" dirty="0">
                <a:solidFill>
                  <a:schemeClr val="bg1"/>
                </a:solidFill>
              </a:rPr>
              <a:t>This tells us that most people do not rate.</a:t>
            </a:r>
          </a:p>
          <a:p>
            <a:pPr marL="114300" indent="0">
              <a:buNone/>
            </a:pPr>
            <a:r>
              <a:rPr lang="en-US" sz="1800" b="1" dirty="0">
                <a:solidFill>
                  <a:schemeClr val="bg1"/>
                </a:solidFill>
              </a:rPr>
              <a:t>● </a:t>
            </a:r>
            <a:r>
              <a:rPr lang="en-US" dirty="0">
                <a:solidFill>
                  <a:schemeClr val="bg1"/>
                </a:solidFill>
              </a:rPr>
              <a:t>That's why we removed them from the data.</a:t>
            </a:r>
          </a:p>
          <a:p>
            <a:pPr marL="114300" indent="0">
              <a:buNone/>
            </a:pPr>
            <a:r>
              <a:rPr lang="en-US" sz="1800" b="1" dirty="0">
                <a:solidFill>
                  <a:schemeClr val="bg1"/>
                </a:solidFill>
              </a:rPr>
              <a:t>● </a:t>
            </a:r>
            <a:r>
              <a:rPr lang="en-US" dirty="0">
                <a:solidFill>
                  <a:schemeClr val="bg1"/>
                </a:solidFill>
              </a:rPr>
              <a:t>Our final Data Frame contains only 194280 rows.</a:t>
            </a:r>
            <a:endParaRPr lang="en-IN" b="1" dirty="0">
              <a:solidFill>
                <a:schemeClr val="bg1"/>
              </a:solidFill>
            </a:endParaRPr>
          </a:p>
        </p:txBody>
      </p:sp>
    </p:spTree>
    <p:extLst>
      <p:ext uri="{BB962C8B-B14F-4D97-AF65-F5344CB8AC3E}">
        <p14:creationId xmlns:p14="http://schemas.microsoft.com/office/powerpoint/2010/main" val="373758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10B7-2ED2-4B5F-B313-7AECFA2D941F}"/>
              </a:ext>
            </a:extLst>
          </p:cNvPr>
          <p:cNvSpPr>
            <a:spLocks noGrp="1"/>
          </p:cNvSpPr>
          <p:nvPr>
            <p:ph type="title"/>
          </p:nvPr>
        </p:nvSpPr>
        <p:spPr>
          <a:xfrm>
            <a:off x="311700" y="288275"/>
            <a:ext cx="8520600" cy="572700"/>
          </a:xfrm>
        </p:spPr>
        <p:txBody>
          <a:bodyPr/>
          <a:lstStyle/>
          <a:p>
            <a:r>
              <a:rPr lang="en-IN" sz="3600" b="1" dirty="0"/>
              <a:t>Exploratory Data Analysis:</a:t>
            </a:r>
          </a:p>
        </p:txBody>
      </p:sp>
      <p:sp>
        <p:nvSpPr>
          <p:cNvPr id="3" name="Text Placeholder 2">
            <a:extLst>
              <a:ext uri="{FF2B5EF4-FFF2-40B4-BE49-F238E27FC236}">
                <a16:creationId xmlns:a16="http://schemas.microsoft.com/office/drawing/2014/main" id="{C14048D3-4559-4DFA-ABB5-8C9AD35D3FB7}"/>
              </a:ext>
            </a:extLst>
          </p:cNvPr>
          <p:cNvSpPr>
            <a:spLocks noGrp="1"/>
          </p:cNvSpPr>
          <p:nvPr>
            <p:ph type="body" idx="1"/>
          </p:nvPr>
        </p:nvSpPr>
        <p:spPr>
          <a:xfrm>
            <a:off x="164216" y="2299613"/>
            <a:ext cx="3984997" cy="2585776"/>
          </a:xfrm>
        </p:spPr>
        <p:txBody>
          <a:bodyPr/>
          <a:lstStyle/>
          <a:p>
            <a:pPr marL="114300" indent="0">
              <a:buNone/>
            </a:pPr>
            <a:r>
              <a:rPr lang="en-US" sz="2400" b="1" dirty="0">
                <a:solidFill>
                  <a:schemeClr val="bg1"/>
                </a:solidFill>
              </a:rPr>
              <a:t>Top 10 Books</a:t>
            </a:r>
            <a:r>
              <a:rPr lang="en-US" sz="2400" dirty="0">
                <a:solidFill>
                  <a:schemeClr val="bg1"/>
                </a:solidFill>
              </a:rPr>
              <a:t>: </a:t>
            </a:r>
          </a:p>
          <a:p>
            <a:pPr marL="114300" indent="0">
              <a:buNone/>
            </a:pPr>
            <a:endParaRPr lang="en-US" dirty="0">
              <a:solidFill>
                <a:schemeClr val="bg1"/>
              </a:solidFill>
            </a:endParaRPr>
          </a:p>
          <a:p>
            <a:pPr marL="114300" indent="0">
              <a:buNone/>
            </a:pPr>
            <a:r>
              <a:rPr lang="en-US" dirty="0">
                <a:solidFill>
                  <a:schemeClr val="bg1"/>
                </a:solidFill>
              </a:rPr>
              <a:t>● We have 8061 unique Book Title. </a:t>
            </a:r>
          </a:p>
          <a:p>
            <a:pPr marL="114300" indent="0">
              <a:buNone/>
            </a:pPr>
            <a:r>
              <a:rPr lang="en-US" dirty="0">
                <a:solidFill>
                  <a:schemeClr val="bg1"/>
                </a:solidFill>
              </a:rPr>
              <a:t>● The top most book title found is </a:t>
            </a:r>
          </a:p>
          <a:p>
            <a:pPr marL="114300" indent="0">
              <a:buNone/>
            </a:pPr>
            <a:r>
              <a:rPr lang="en-US" dirty="0">
                <a:solidFill>
                  <a:schemeClr val="bg1"/>
                </a:solidFill>
              </a:rPr>
              <a:t>   Wild Animus. </a:t>
            </a:r>
          </a:p>
          <a:p>
            <a:pPr marL="114300" indent="0">
              <a:buNone/>
            </a:pPr>
            <a:r>
              <a:rPr lang="en-US" dirty="0">
                <a:solidFill>
                  <a:schemeClr val="bg1"/>
                </a:solidFill>
              </a:rPr>
              <a:t>● Wild Animus is present in 365 </a:t>
            </a:r>
          </a:p>
          <a:p>
            <a:pPr marL="114300" indent="0">
              <a:buNone/>
            </a:pPr>
            <a:r>
              <a:rPr lang="en-US" dirty="0">
                <a:solidFill>
                  <a:schemeClr val="bg1"/>
                </a:solidFill>
              </a:rPr>
              <a:t>   rows.</a:t>
            </a:r>
            <a:endParaRPr lang="en-IN" dirty="0">
              <a:solidFill>
                <a:schemeClr val="bg1"/>
              </a:solidFill>
            </a:endParaRPr>
          </a:p>
        </p:txBody>
      </p:sp>
      <p:pic>
        <p:nvPicPr>
          <p:cNvPr id="5" name="Picture 4">
            <a:extLst>
              <a:ext uri="{FF2B5EF4-FFF2-40B4-BE49-F238E27FC236}">
                <a16:creationId xmlns:a16="http://schemas.microsoft.com/office/drawing/2014/main" id="{29D6D6E2-D5D8-46F7-982F-04FB46256157}"/>
              </a:ext>
            </a:extLst>
          </p:cNvPr>
          <p:cNvPicPr>
            <a:picLocks noChangeAspect="1"/>
          </p:cNvPicPr>
          <p:nvPr/>
        </p:nvPicPr>
        <p:blipFill>
          <a:blip r:embed="rId2"/>
          <a:stretch>
            <a:fillRect/>
          </a:stretch>
        </p:blipFill>
        <p:spPr>
          <a:xfrm>
            <a:off x="3254478" y="988794"/>
            <a:ext cx="5725306" cy="2914612"/>
          </a:xfrm>
          <a:prstGeom prst="rect">
            <a:avLst/>
          </a:prstGeom>
        </p:spPr>
      </p:pic>
    </p:spTree>
    <p:extLst>
      <p:ext uri="{BB962C8B-B14F-4D97-AF65-F5344CB8AC3E}">
        <p14:creationId xmlns:p14="http://schemas.microsoft.com/office/powerpoint/2010/main" val="160126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42DB-083F-4967-8058-FE4046A45B32}"/>
              </a:ext>
            </a:extLst>
          </p:cNvPr>
          <p:cNvSpPr>
            <a:spLocks noGrp="1"/>
          </p:cNvSpPr>
          <p:nvPr>
            <p:ph type="title"/>
          </p:nvPr>
        </p:nvSpPr>
        <p:spPr>
          <a:xfrm>
            <a:off x="311700" y="288275"/>
            <a:ext cx="8520600" cy="572700"/>
          </a:xfrm>
        </p:spPr>
        <p:txBody>
          <a:bodyPr/>
          <a:lstStyle/>
          <a:p>
            <a:r>
              <a:rPr lang="en-IN" sz="3600" b="1" dirty="0"/>
              <a:t>Exploratory Data Analysis:</a:t>
            </a:r>
            <a:endParaRPr lang="en-IN" sz="3600" dirty="0"/>
          </a:p>
        </p:txBody>
      </p:sp>
      <p:sp>
        <p:nvSpPr>
          <p:cNvPr id="4" name="Text Placeholder 2">
            <a:extLst>
              <a:ext uri="{FF2B5EF4-FFF2-40B4-BE49-F238E27FC236}">
                <a16:creationId xmlns:a16="http://schemas.microsoft.com/office/drawing/2014/main" id="{51DC91CE-84A3-4008-B908-AF38DC6B5918}"/>
              </a:ext>
            </a:extLst>
          </p:cNvPr>
          <p:cNvSpPr>
            <a:spLocks noGrp="1"/>
          </p:cNvSpPr>
          <p:nvPr>
            <p:ph type="body" idx="1"/>
          </p:nvPr>
        </p:nvSpPr>
        <p:spPr>
          <a:xfrm>
            <a:off x="13980" y="2299800"/>
            <a:ext cx="3906339" cy="2648255"/>
          </a:xfrm>
        </p:spPr>
        <p:txBody>
          <a:bodyPr/>
          <a:lstStyle/>
          <a:p>
            <a:pPr marL="114300" indent="0">
              <a:buNone/>
            </a:pPr>
            <a:r>
              <a:rPr lang="en-US" sz="2400" b="1" dirty="0">
                <a:solidFill>
                  <a:schemeClr val="bg1"/>
                </a:solidFill>
              </a:rPr>
              <a:t>Top 10 Book </a:t>
            </a:r>
            <a:r>
              <a:rPr lang="en-IN" sz="2400" b="1" dirty="0">
                <a:solidFill>
                  <a:schemeClr val="bg1"/>
                </a:solidFill>
              </a:rPr>
              <a:t>Authors</a:t>
            </a:r>
            <a:r>
              <a:rPr lang="en-US" sz="2400" b="1" dirty="0">
                <a:solidFill>
                  <a:schemeClr val="bg1"/>
                </a:solidFill>
              </a:rPr>
              <a:t>: </a:t>
            </a:r>
          </a:p>
          <a:p>
            <a:pPr marL="114300" indent="0">
              <a:buNone/>
            </a:pPr>
            <a:endParaRPr lang="en-US" dirty="0">
              <a:solidFill>
                <a:schemeClr val="bg1"/>
              </a:solidFill>
            </a:endParaRPr>
          </a:p>
          <a:p>
            <a:pPr marL="114300" indent="0">
              <a:buNone/>
            </a:pPr>
            <a:r>
              <a:rPr lang="en-US" dirty="0">
                <a:solidFill>
                  <a:schemeClr val="bg1"/>
                </a:solidFill>
              </a:rPr>
              <a:t>● </a:t>
            </a:r>
            <a:r>
              <a:rPr lang="en-IN" dirty="0">
                <a:solidFill>
                  <a:schemeClr val="bg1"/>
                </a:solidFill>
              </a:rPr>
              <a:t>We have 4249 unique Authors.</a:t>
            </a:r>
            <a:endParaRPr lang="en-US" dirty="0">
              <a:solidFill>
                <a:schemeClr val="bg1"/>
              </a:solidFill>
            </a:endParaRPr>
          </a:p>
          <a:p>
            <a:pPr marL="114300" indent="0">
              <a:buNone/>
            </a:pPr>
            <a:r>
              <a:rPr lang="en-US" dirty="0">
                <a:solidFill>
                  <a:schemeClr val="bg1"/>
                </a:solidFill>
              </a:rPr>
              <a:t>● The top most author found is </a:t>
            </a:r>
          </a:p>
          <a:p>
            <a:pPr marL="114300" indent="0">
              <a:buNone/>
            </a:pPr>
            <a:r>
              <a:rPr lang="en-US" dirty="0">
                <a:solidFill>
                  <a:schemeClr val="bg1"/>
                </a:solidFill>
              </a:rPr>
              <a:t>   Nora Roberts.</a:t>
            </a:r>
          </a:p>
          <a:p>
            <a:pPr marL="114300" indent="0">
              <a:buNone/>
            </a:pPr>
            <a:r>
              <a:rPr lang="en-US" dirty="0">
                <a:solidFill>
                  <a:schemeClr val="bg1"/>
                </a:solidFill>
              </a:rPr>
              <a:t>● 3958 Books written By Nora </a:t>
            </a:r>
          </a:p>
          <a:p>
            <a:pPr marL="114300" indent="0">
              <a:buNone/>
            </a:pPr>
            <a:r>
              <a:rPr lang="en-US" dirty="0">
                <a:solidFill>
                  <a:schemeClr val="bg1"/>
                </a:solidFill>
              </a:rPr>
              <a:t>   Roberts </a:t>
            </a:r>
            <a:endParaRPr lang="en-IN" dirty="0">
              <a:solidFill>
                <a:schemeClr val="bg1"/>
              </a:solidFill>
            </a:endParaRPr>
          </a:p>
        </p:txBody>
      </p:sp>
      <p:pic>
        <p:nvPicPr>
          <p:cNvPr id="6" name="Picture 5">
            <a:extLst>
              <a:ext uri="{FF2B5EF4-FFF2-40B4-BE49-F238E27FC236}">
                <a16:creationId xmlns:a16="http://schemas.microsoft.com/office/drawing/2014/main" id="{4A483F10-0265-41D8-A209-9F05AED592B6}"/>
              </a:ext>
            </a:extLst>
          </p:cNvPr>
          <p:cNvPicPr>
            <a:picLocks noChangeAspect="1"/>
          </p:cNvPicPr>
          <p:nvPr/>
        </p:nvPicPr>
        <p:blipFill>
          <a:blip r:embed="rId2"/>
          <a:stretch>
            <a:fillRect/>
          </a:stretch>
        </p:blipFill>
        <p:spPr>
          <a:xfrm>
            <a:off x="3691425" y="860975"/>
            <a:ext cx="5140875" cy="3524212"/>
          </a:xfrm>
          <a:prstGeom prst="rect">
            <a:avLst/>
          </a:prstGeom>
        </p:spPr>
      </p:pic>
    </p:spTree>
    <p:extLst>
      <p:ext uri="{BB962C8B-B14F-4D97-AF65-F5344CB8AC3E}">
        <p14:creationId xmlns:p14="http://schemas.microsoft.com/office/powerpoint/2010/main" val="314933183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1451</Words>
  <Application>Microsoft Office PowerPoint</Application>
  <PresentationFormat>On-screen Show (16:9)</PresentationFormat>
  <Paragraphs>172</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-apple-system</vt:lpstr>
      <vt:lpstr>Arial</vt:lpstr>
      <vt:lpstr>Montserrat</vt:lpstr>
      <vt:lpstr>Simple Light</vt:lpstr>
      <vt:lpstr>           Capstone Project Book-Recommendation System    Swen Fereira     </vt:lpstr>
      <vt:lpstr>   Table of Contents:</vt:lpstr>
      <vt:lpstr>Introduction:</vt:lpstr>
      <vt:lpstr>Problem Statement:</vt:lpstr>
      <vt:lpstr>Data Overview:</vt:lpstr>
      <vt:lpstr>Data Overview(Continued...):</vt:lpstr>
      <vt:lpstr>Data Preparation for k-Nearest Neighbor Model:</vt:lpstr>
      <vt:lpstr>Exploratory Data Analysis:</vt:lpstr>
      <vt:lpstr>Exploratory Data Analysis:</vt:lpstr>
      <vt:lpstr>Exploratory Data Analysis:</vt:lpstr>
      <vt:lpstr>Exploratory Data Analysis:</vt:lpstr>
      <vt:lpstr>Exploratory Data Analysis:</vt:lpstr>
      <vt:lpstr>Model Creation:</vt:lpstr>
      <vt:lpstr>Collaborative Filtering Using k-Nearest Neighbors (kNN)</vt:lpstr>
      <vt:lpstr>Result of K-Nearest Neighbour:</vt:lpstr>
      <vt:lpstr>Data Preparation for SVD Model:</vt:lpstr>
      <vt:lpstr>Collaborative Filtering Using Singular Value Decomposition (SVD):</vt:lpstr>
      <vt:lpstr>Evaluation:</vt:lpstr>
      <vt:lpstr>Evaluation (Continued...)</vt:lpstr>
      <vt:lpstr>Conclusion:</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Team Members :- Swen Fereira  Nikhil</dc:title>
  <dc:creator>Swen</dc:creator>
  <cp:lastModifiedBy>Swen</cp:lastModifiedBy>
  <cp:revision>23</cp:revision>
  <dcterms:modified xsi:type="dcterms:W3CDTF">2022-05-27T11:17:16Z</dcterms:modified>
</cp:coreProperties>
</file>