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69" r:id="rId16"/>
    <p:sldId id="272" r:id="rId17"/>
    <p:sldId id="273" r:id="rId18"/>
    <p:sldId id="274" r:id="rId19"/>
    <p:sldId id="275" r:id="rId20"/>
    <p:sldId id="276" r:id="rId21"/>
    <p:sldId id="277"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4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4" autoAdjust="0"/>
  </p:normalViewPr>
  <p:slideViewPr>
    <p:cSldViewPr snapToGrid="0">
      <p:cViewPr varScale="1">
        <p:scale>
          <a:sx n="103" d="100"/>
          <a:sy n="103" d="100"/>
        </p:scale>
        <p:origin x="4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mpillsblog.com/non-risponde-alla-chiamata/"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nofaq.org/posts/2016/09/five-common-challenges-and-solutions-for-every-business/"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vergreenleaf.blogspot.com/2013/04/my-first-blog-award-liebster.html"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eepngimg.com/png/33163-taxi-driver-transparen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NYC Taxi Trip Time Prediction</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3600" b="1" dirty="0">
                <a:solidFill>
                  <a:schemeClr val="lt1"/>
                </a:solidFill>
                <a:latin typeface="Montserrat"/>
                <a:ea typeface="Montserrat"/>
                <a:cs typeface="Montserrat"/>
                <a:sym typeface="Montserrat"/>
              </a:rPr>
              <a:t>-</a:t>
            </a:r>
            <a:r>
              <a:rPr lang="en-IN" sz="2800" b="1" dirty="0">
                <a:solidFill>
                  <a:schemeClr val="lt1"/>
                </a:solidFill>
                <a:latin typeface="Montserrat"/>
                <a:ea typeface="Montserrat"/>
                <a:cs typeface="Montserrat"/>
                <a:sym typeface="Montserrat"/>
              </a:rPr>
              <a:t> Swen </a:t>
            </a:r>
            <a:r>
              <a:rPr lang="en-IN" sz="2800" b="1" dirty="0" err="1">
                <a:solidFill>
                  <a:schemeClr val="lt1"/>
                </a:solidFill>
                <a:latin typeface="Montserrat"/>
                <a:ea typeface="Montserrat"/>
                <a:cs typeface="Montserrat"/>
                <a:sym typeface="Montserrat"/>
              </a:rPr>
              <a:t>Fereira</a:t>
            </a:r>
            <a:r>
              <a:rPr lang="en-IN" sz="2800" b="1" dirty="0">
                <a:solidFill>
                  <a:schemeClr val="lt1"/>
                </a:solidFill>
                <a:latin typeface="Montserrat"/>
                <a:ea typeface="Montserrat"/>
                <a:cs typeface="Montserrat"/>
                <a:sym typeface="Montserrat"/>
              </a:rPr>
              <a:t> </a:t>
            </a:r>
            <a:br>
              <a:rPr lang="en-IN" sz="2400" b="1" dirty="0">
                <a:solidFill>
                  <a:srgbClr val="F7A449"/>
                </a:solidFill>
                <a:latin typeface="Montserrat"/>
                <a:ea typeface="Montserrat"/>
                <a:cs typeface="Montserrat"/>
                <a:sym typeface="Montserrat"/>
              </a:rPr>
            </a:br>
            <a:br>
              <a:rPr lang="en-IN" sz="2000" b="1" dirty="0">
                <a:solidFill>
                  <a:srgbClr val="F7A449"/>
                </a:solidFill>
                <a:latin typeface="Montserrat"/>
                <a:ea typeface="Montserrat"/>
                <a:cs typeface="Montserrat"/>
                <a:sym typeface="Montserrat"/>
              </a:rPr>
            </a:br>
            <a:endParaRPr sz="2400" b="1" dirty="0">
              <a:solidFill>
                <a:schemeClr val="accent1"/>
              </a:solidFill>
              <a:latin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84A9-A71F-4985-A7DF-5C6F61707203}"/>
              </a:ext>
            </a:extLst>
          </p:cNvPr>
          <p:cNvSpPr>
            <a:spLocks noGrp="1"/>
          </p:cNvSpPr>
          <p:nvPr>
            <p:ph type="title"/>
          </p:nvPr>
        </p:nvSpPr>
        <p:spPr>
          <a:xfrm>
            <a:off x="311700" y="157315"/>
            <a:ext cx="8520600" cy="860409"/>
          </a:xfrm>
        </p:spPr>
        <p:txBody>
          <a:bodyPr/>
          <a:lstStyle/>
          <a:p>
            <a:r>
              <a:rPr lang="en-IN" b="1" dirty="0"/>
              <a:t>EDA Bivariate Analysis:</a:t>
            </a:r>
          </a:p>
        </p:txBody>
      </p:sp>
      <p:sp>
        <p:nvSpPr>
          <p:cNvPr id="3" name="Text Placeholder 2">
            <a:extLst>
              <a:ext uri="{FF2B5EF4-FFF2-40B4-BE49-F238E27FC236}">
                <a16:creationId xmlns:a16="http://schemas.microsoft.com/office/drawing/2014/main" id="{5C72D9BC-D687-4AB7-8887-EE3DC66668B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4C5E02F-7CA6-4A57-A0F8-CF98B687D5D1}"/>
              </a:ext>
            </a:extLst>
          </p:cNvPr>
          <p:cNvPicPr>
            <a:picLocks noChangeAspect="1"/>
          </p:cNvPicPr>
          <p:nvPr/>
        </p:nvPicPr>
        <p:blipFill>
          <a:blip r:embed="rId2"/>
          <a:stretch>
            <a:fillRect/>
          </a:stretch>
        </p:blipFill>
        <p:spPr>
          <a:xfrm>
            <a:off x="325169" y="2860675"/>
            <a:ext cx="4409416" cy="2104390"/>
          </a:xfrm>
          <a:prstGeom prst="rect">
            <a:avLst/>
          </a:prstGeom>
        </p:spPr>
      </p:pic>
      <p:pic>
        <p:nvPicPr>
          <p:cNvPr id="7" name="Picture 6">
            <a:extLst>
              <a:ext uri="{FF2B5EF4-FFF2-40B4-BE49-F238E27FC236}">
                <a16:creationId xmlns:a16="http://schemas.microsoft.com/office/drawing/2014/main" id="{DBBED71E-62A5-4E3E-8243-CE8A5EF8DC18}"/>
              </a:ext>
            </a:extLst>
          </p:cNvPr>
          <p:cNvPicPr>
            <a:picLocks noChangeAspect="1"/>
          </p:cNvPicPr>
          <p:nvPr/>
        </p:nvPicPr>
        <p:blipFill>
          <a:blip r:embed="rId3"/>
          <a:stretch>
            <a:fillRect/>
          </a:stretch>
        </p:blipFill>
        <p:spPr>
          <a:xfrm>
            <a:off x="4721116" y="2860675"/>
            <a:ext cx="4097715" cy="2104390"/>
          </a:xfrm>
          <a:prstGeom prst="rect">
            <a:avLst/>
          </a:prstGeom>
        </p:spPr>
      </p:pic>
      <p:pic>
        <p:nvPicPr>
          <p:cNvPr id="9" name="Picture 8">
            <a:extLst>
              <a:ext uri="{FF2B5EF4-FFF2-40B4-BE49-F238E27FC236}">
                <a16:creationId xmlns:a16="http://schemas.microsoft.com/office/drawing/2014/main" id="{BA333209-42E5-4F49-AE3B-E9557FD473F9}"/>
              </a:ext>
            </a:extLst>
          </p:cNvPr>
          <p:cNvPicPr>
            <a:picLocks noChangeAspect="1"/>
          </p:cNvPicPr>
          <p:nvPr/>
        </p:nvPicPr>
        <p:blipFill>
          <a:blip r:embed="rId4"/>
          <a:stretch>
            <a:fillRect/>
          </a:stretch>
        </p:blipFill>
        <p:spPr>
          <a:xfrm>
            <a:off x="4734585" y="533982"/>
            <a:ext cx="3812238" cy="2259318"/>
          </a:xfrm>
          <a:prstGeom prst="rect">
            <a:avLst/>
          </a:prstGeom>
        </p:spPr>
      </p:pic>
      <p:pic>
        <p:nvPicPr>
          <p:cNvPr id="11" name="Picture 10">
            <a:extLst>
              <a:ext uri="{FF2B5EF4-FFF2-40B4-BE49-F238E27FC236}">
                <a16:creationId xmlns:a16="http://schemas.microsoft.com/office/drawing/2014/main" id="{ABDCE825-691A-4685-8F29-C4E71E21F9E8}"/>
              </a:ext>
            </a:extLst>
          </p:cNvPr>
          <p:cNvPicPr>
            <a:picLocks noChangeAspect="1"/>
          </p:cNvPicPr>
          <p:nvPr/>
        </p:nvPicPr>
        <p:blipFill>
          <a:blip r:embed="rId5"/>
          <a:stretch>
            <a:fillRect/>
          </a:stretch>
        </p:blipFill>
        <p:spPr>
          <a:xfrm>
            <a:off x="116762" y="813571"/>
            <a:ext cx="4024811" cy="1963067"/>
          </a:xfrm>
          <a:prstGeom prst="rect">
            <a:avLst/>
          </a:prstGeom>
        </p:spPr>
      </p:pic>
    </p:spTree>
    <p:extLst>
      <p:ext uri="{BB962C8B-B14F-4D97-AF65-F5344CB8AC3E}">
        <p14:creationId xmlns:p14="http://schemas.microsoft.com/office/powerpoint/2010/main" val="276699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7231-3DA0-479A-BC07-836C2D3CA452}"/>
              </a:ext>
            </a:extLst>
          </p:cNvPr>
          <p:cNvSpPr>
            <a:spLocks noGrp="1"/>
          </p:cNvSpPr>
          <p:nvPr>
            <p:ph type="title"/>
          </p:nvPr>
        </p:nvSpPr>
        <p:spPr>
          <a:xfrm>
            <a:off x="311700" y="102637"/>
            <a:ext cx="8520600" cy="915088"/>
          </a:xfrm>
        </p:spPr>
        <p:txBody>
          <a:bodyPr/>
          <a:lstStyle/>
          <a:p>
            <a:r>
              <a:rPr lang="en-IN" b="1" dirty="0"/>
              <a:t>Insights from Bivariate Analysis:</a:t>
            </a:r>
          </a:p>
        </p:txBody>
      </p:sp>
      <p:sp>
        <p:nvSpPr>
          <p:cNvPr id="3" name="Text Placeholder 2">
            <a:extLst>
              <a:ext uri="{FF2B5EF4-FFF2-40B4-BE49-F238E27FC236}">
                <a16:creationId xmlns:a16="http://schemas.microsoft.com/office/drawing/2014/main" id="{AF5701DD-2AF7-436D-A447-B0A5E2742A12}"/>
              </a:ext>
            </a:extLst>
          </p:cNvPr>
          <p:cNvSpPr>
            <a:spLocks noGrp="1"/>
          </p:cNvSpPr>
          <p:nvPr>
            <p:ph type="body" idx="1"/>
          </p:nvPr>
        </p:nvSpPr>
        <p:spPr>
          <a:xfrm>
            <a:off x="311700" y="886408"/>
            <a:ext cx="8520600" cy="3682467"/>
          </a:xfrm>
        </p:spPr>
        <p:txBody>
          <a:bodyPr/>
          <a:lstStyle/>
          <a:p>
            <a:pPr marL="114300" indent="0">
              <a:lnSpc>
                <a:spcPct val="150000"/>
              </a:lnSpc>
              <a:buNone/>
            </a:pPr>
            <a:r>
              <a:rPr lang="en-US" sz="1400" dirty="0">
                <a:solidFill>
                  <a:schemeClr val="bg1"/>
                </a:solidFill>
              </a:rPr>
              <a:t>● Trip duration v/s Flag : Trip durations scale is less for the trips where the flag is set i.e. the trip details are stored before sending it to the server. Trip duration is longer for the trips where the flag is not set. </a:t>
            </a:r>
          </a:p>
          <a:p>
            <a:pPr marL="114300" indent="0">
              <a:lnSpc>
                <a:spcPct val="150000"/>
              </a:lnSpc>
              <a:buNone/>
            </a:pPr>
            <a:r>
              <a:rPr lang="en-US" sz="1400" dirty="0">
                <a:solidFill>
                  <a:schemeClr val="bg1"/>
                </a:solidFill>
              </a:rPr>
              <a:t>● Trip distance per hour : It is highest during early morning hours which can account for some things such as outstation trips taken during the weekends. Also because of longer trips towards the city airport which is located in the outskirts of the city. </a:t>
            </a:r>
          </a:p>
          <a:p>
            <a:pPr marL="114300" indent="0">
              <a:lnSpc>
                <a:spcPct val="150000"/>
              </a:lnSpc>
              <a:buNone/>
            </a:pPr>
            <a:r>
              <a:rPr lang="en-US" sz="1400" dirty="0">
                <a:solidFill>
                  <a:schemeClr val="bg1"/>
                </a:solidFill>
              </a:rPr>
              <a:t>● Trip duration per hour : Trip duration on an average is similar during early morning hours i.e. before 6 AM and late evening hours i.e. after 6 PM. </a:t>
            </a:r>
          </a:p>
          <a:p>
            <a:pPr marL="114300" indent="0">
              <a:lnSpc>
                <a:spcPct val="150000"/>
              </a:lnSpc>
              <a:buNone/>
            </a:pPr>
            <a:r>
              <a:rPr lang="en-US" sz="1400" dirty="0">
                <a:solidFill>
                  <a:schemeClr val="bg1"/>
                </a:solidFill>
              </a:rPr>
              <a:t>● Distance v/s Trip duration : There should have been a linear relationship between the distance covered and trip duration on an average but we can see dense collection of the trips in the lower right corner which showcase many trips with the inconsistent readings.</a:t>
            </a:r>
            <a:endParaRPr lang="en-IN" sz="1400" dirty="0">
              <a:solidFill>
                <a:schemeClr val="bg1"/>
              </a:solidFill>
            </a:endParaRPr>
          </a:p>
        </p:txBody>
      </p:sp>
    </p:spTree>
    <p:extLst>
      <p:ext uri="{BB962C8B-B14F-4D97-AF65-F5344CB8AC3E}">
        <p14:creationId xmlns:p14="http://schemas.microsoft.com/office/powerpoint/2010/main" val="93626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4FE4-0B5C-46FB-8B29-55DBF35F88C1}"/>
              </a:ext>
            </a:extLst>
          </p:cNvPr>
          <p:cNvSpPr>
            <a:spLocks noGrp="1"/>
          </p:cNvSpPr>
          <p:nvPr>
            <p:ph type="title"/>
          </p:nvPr>
        </p:nvSpPr>
        <p:spPr>
          <a:xfrm>
            <a:off x="311700" y="65314"/>
            <a:ext cx="7255427" cy="952411"/>
          </a:xfrm>
        </p:spPr>
        <p:txBody>
          <a:bodyPr/>
          <a:lstStyle/>
          <a:p>
            <a:r>
              <a:rPr lang="en-IN" b="1" dirty="0"/>
              <a:t>Feature Engineering:</a:t>
            </a:r>
          </a:p>
        </p:txBody>
      </p:sp>
      <p:sp>
        <p:nvSpPr>
          <p:cNvPr id="3" name="Text Placeholder 2">
            <a:extLst>
              <a:ext uri="{FF2B5EF4-FFF2-40B4-BE49-F238E27FC236}">
                <a16:creationId xmlns:a16="http://schemas.microsoft.com/office/drawing/2014/main" id="{6663DA98-2AAA-4DE7-82BA-DB29E2B14868}"/>
              </a:ext>
            </a:extLst>
          </p:cNvPr>
          <p:cNvSpPr>
            <a:spLocks noGrp="1"/>
          </p:cNvSpPr>
          <p:nvPr>
            <p:ph type="body" idx="1"/>
          </p:nvPr>
        </p:nvSpPr>
        <p:spPr>
          <a:xfrm>
            <a:off x="311700" y="774441"/>
            <a:ext cx="4344276" cy="4180114"/>
          </a:xfrm>
        </p:spPr>
        <p:txBody>
          <a:bodyPr/>
          <a:lstStyle/>
          <a:p>
            <a:pPr marL="114300" indent="0">
              <a:buNone/>
            </a:pPr>
            <a:r>
              <a:rPr lang="en-US" sz="1400" b="1" dirty="0">
                <a:solidFill>
                  <a:schemeClr val="bg1"/>
                </a:solidFill>
              </a:rPr>
              <a:t>One Hot Encoding : </a:t>
            </a:r>
          </a:p>
          <a:p>
            <a:pPr marL="114300" indent="0">
              <a:buNone/>
            </a:pPr>
            <a:endParaRPr lang="en-US" sz="1400" b="1" dirty="0">
              <a:solidFill>
                <a:schemeClr val="bg1"/>
              </a:solidFill>
            </a:endParaRPr>
          </a:p>
          <a:p>
            <a:pPr marL="114300" indent="0">
              <a:lnSpc>
                <a:spcPct val="150000"/>
              </a:lnSpc>
              <a:buNone/>
            </a:pPr>
            <a:r>
              <a:rPr lang="en-US" sz="1200" b="1" dirty="0" err="1">
                <a:solidFill>
                  <a:schemeClr val="bg1"/>
                </a:solidFill>
              </a:rPr>
              <a:t>Dummify</a:t>
            </a:r>
            <a:r>
              <a:rPr lang="en-US" sz="1200" b="1" dirty="0">
                <a:solidFill>
                  <a:schemeClr val="bg1"/>
                </a:solidFill>
              </a:rPr>
              <a:t> features </a:t>
            </a:r>
            <a:r>
              <a:rPr lang="en-US" sz="1200" dirty="0">
                <a:solidFill>
                  <a:schemeClr val="bg1"/>
                </a:solidFill>
              </a:rPr>
              <a:t>like </a:t>
            </a:r>
            <a:r>
              <a:rPr lang="en-US" sz="1200" dirty="0" err="1">
                <a:solidFill>
                  <a:schemeClr val="bg1"/>
                </a:solidFill>
              </a:rPr>
              <a:t>store_and_fwd_flag</a:t>
            </a:r>
            <a:r>
              <a:rPr lang="en-US" sz="1200" dirty="0">
                <a:solidFill>
                  <a:schemeClr val="bg1"/>
                </a:solidFill>
              </a:rPr>
              <a:t> and </a:t>
            </a:r>
            <a:r>
              <a:rPr lang="en-US" sz="1200" dirty="0" err="1">
                <a:solidFill>
                  <a:schemeClr val="bg1"/>
                </a:solidFill>
              </a:rPr>
              <a:t>pickup_weekday</a:t>
            </a:r>
            <a:r>
              <a:rPr lang="en-US" sz="1200" dirty="0">
                <a:solidFill>
                  <a:schemeClr val="bg1"/>
                </a:solidFill>
              </a:rPr>
              <a:t>. </a:t>
            </a:r>
          </a:p>
          <a:p>
            <a:pPr marL="114300" indent="0">
              <a:lnSpc>
                <a:spcPct val="150000"/>
              </a:lnSpc>
              <a:buNone/>
            </a:pPr>
            <a:r>
              <a:rPr lang="en-US" sz="1200" b="1" dirty="0">
                <a:solidFill>
                  <a:schemeClr val="bg1"/>
                </a:solidFill>
              </a:rPr>
              <a:t>Feature Selection: </a:t>
            </a:r>
            <a:r>
              <a:rPr lang="en-US" sz="1200" dirty="0">
                <a:solidFill>
                  <a:schemeClr val="bg1"/>
                </a:solidFill>
              </a:rPr>
              <a:t>We remove columns which are not important for further analysis such as id, </a:t>
            </a:r>
            <a:r>
              <a:rPr lang="en-US" sz="1200" dirty="0" err="1">
                <a:solidFill>
                  <a:schemeClr val="bg1"/>
                </a:solidFill>
              </a:rPr>
              <a:t>pickup_datetime,dropoff_datetime</a:t>
            </a:r>
            <a:r>
              <a:rPr lang="en-US" sz="1200" dirty="0">
                <a:solidFill>
                  <a:schemeClr val="bg1"/>
                </a:solidFill>
              </a:rPr>
              <a:t>, </a:t>
            </a:r>
            <a:r>
              <a:rPr lang="en-US" sz="1200" dirty="0" err="1">
                <a:solidFill>
                  <a:schemeClr val="bg1"/>
                </a:solidFill>
              </a:rPr>
              <a:t>store_and_fwd_flag</a:t>
            </a:r>
            <a:r>
              <a:rPr lang="en-US" sz="1200" dirty="0">
                <a:solidFill>
                  <a:schemeClr val="bg1"/>
                </a:solidFill>
              </a:rPr>
              <a:t>, </a:t>
            </a:r>
            <a:r>
              <a:rPr lang="en-US" sz="1200" dirty="0" err="1">
                <a:solidFill>
                  <a:schemeClr val="bg1"/>
                </a:solidFill>
              </a:rPr>
              <a:t>pickup_weekday</a:t>
            </a:r>
            <a:r>
              <a:rPr lang="en-US" sz="1200" dirty="0">
                <a:solidFill>
                  <a:schemeClr val="bg1"/>
                </a:solidFill>
              </a:rPr>
              <a:t>, </a:t>
            </a:r>
            <a:r>
              <a:rPr lang="en-US" sz="1200" dirty="0" err="1">
                <a:solidFill>
                  <a:schemeClr val="bg1"/>
                </a:solidFill>
              </a:rPr>
              <a:t>dropoff_weekday,pickup_weekday_num</a:t>
            </a:r>
            <a:r>
              <a:rPr lang="en-US" sz="1200" dirty="0">
                <a:solidFill>
                  <a:schemeClr val="bg1"/>
                </a:solidFill>
              </a:rPr>
              <a:t>, </a:t>
            </a:r>
            <a:r>
              <a:rPr lang="en-US" sz="1200" dirty="0" err="1">
                <a:solidFill>
                  <a:schemeClr val="bg1"/>
                </a:solidFill>
              </a:rPr>
              <a:t>pickup_timeofday</a:t>
            </a:r>
            <a:r>
              <a:rPr lang="en-US" sz="1200" dirty="0">
                <a:solidFill>
                  <a:schemeClr val="bg1"/>
                </a:solidFill>
              </a:rPr>
              <a:t>, </a:t>
            </a:r>
            <a:r>
              <a:rPr lang="en-US" sz="1200" dirty="0" err="1">
                <a:solidFill>
                  <a:schemeClr val="bg1"/>
                </a:solidFill>
              </a:rPr>
              <a:t>trip_duration,speed</a:t>
            </a:r>
            <a:r>
              <a:rPr lang="en-US" sz="1200" dirty="0">
                <a:solidFill>
                  <a:schemeClr val="bg1"/>
                </a:solidFill>
              </a:rPr>
              <a:t>.</a:t>
            </a:r>
          </a:p>
          <a:p>
            <a:pPr marL="114300" indent="0">
              <a:lnSpc>
                <a:spcPct val="150000"/>
              </a:lnSpc>
              <a:buNone/>
            </a:pPr>
            <a:r>
              <a:rPr lang="en-US" sz="1200" dirty="0">
                <a:solidFill>
                  <a:schemeClr val="bg1"/>
                </a:solidFill>
              </a:rPr>
              <a:t> </a:t>
            </a:r>
            <a:r>
              <a:rPr lang="en-US" sz="1200" b="1" dirty="0">
                <a:solidFill>
                  <a:schemeClr val="bg1"/>
                </a:solidFill>
              </a:rPr>
              <a:t>Correlation Analysis: </a:t>
            </a:r>
            <a:r>
              <a:rPr lang="en-US" sz="1200" dirty="0">
                <a:solidFill>
                  <a:schemeClr val="bg1"/>
                </a:solidFill>
              </a:rPr>
              <a:t>We draw heatmap to find correlation between different independent features and dependent feature. If correlation between independent features are high and has very less relation with dependent feature, remove them.</a:t>
            </a:r>
            <a:endParaRPr lang="en-IN" sz="1200" dirty="0">
              <a:solidFill>
                <a:schemeClr val="bg1"/>
              </a:solidFill>
            </a:endParaRPr>
          </a:p>
        </p:txBody>
      </p:sp>
      <p:pic>
        <p:nvPicPr>
          <p:cNvPr id="5" name="Picture 4">
            <a:extLst>
              <a:ext uri="{FF2B5EF4-FFF2-40B4-BE49-F238E27FC236}">
                <a16:creationId xmlns:a16="http://schemas.microsoft.com/office/drawing/2014/main" id="{20705CA2-8FE8-4FEC-93F6-383EECBC3E01}"/>
              </a:ext>
            </a:extLst>
          </p:cNvPr>
          <p:cNvPicPr>
            <a:picLocks noChangeAspect="1"/>
          </p:cNvPicPr>
          <p:nvPr/>
        </p:nvPicPr>
        <p:blipFill>
          <a:blip r:embed="rId2"/>
          <a:stretch>
            <a:fillRect/>
          </a:stretch>
        </p:blipFill>
        <p:spPr>
          <a:xfrm>
            <a:off x="4571999" y="1017726"/>
            <a:ext cx="4469363" cy="3563605"/>
          </a:xfrm>
          <a:prstGeom prst="rect">
            <a:avLst/>
          </a:prstGeom>
        </p:spPr>
      </p:pic>
    </p:spTree>
    <p:extLst>
      <p:ext uri="{BB962C8B-B14F-4D97-AF65-F5344CB8AC3E}">
        <p14:creationId xmlns:p14="http://schemas.microsoft.com/office/powerpoint/2010/main" val="330422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A816-A309-4FF9-924A-00FB459D0340}"/>
              </a:ext>
            </a:extLst>
          </p:cNvPr>
          <p:cNvSpPr>
            <a:spLocks noGrp="1"/>
          </p:cNvSpPr>
          <p:nvPr>
            <p:ph type="title"/>
          </p:nvPr>
        </p:nvSpPr>
        <p:spPr>
          <a:xfrm>
            <a:off x="311700" y="158620"/>
            <a:ext cx="8520600" cy="859105"/>
          </a:xfrm>
        </p:spPr>
        <p:txBody>
          <a:bodyPr/>
          <a:lstStyle/>
          <a:p>
            <a:r>
              <a:rPr lang="en-IN" b="1" dirty="0"/>
              <a:t>Model Creation:</a:t>
            </a:r>
          </a:p>
        </p:txBody>
      </p:sp>
      <p:sp>
        <p:nvSpPr>
          <p:cNvPr id="3" name="Text Placeholder 2">
            <a:extLst>
              <a:ext uri="{FF2B5EF4-FFF2-40B4-BE49-F238E27FC236}">
                <a16:creationId xmlns:a16="http://schemas.microsoft.com/office/drawing/2014/main" id="{67D90A4F-833C-4DBF-B0BB-FC13FA1B0659}"/>
              </a:ext>
            </a:extLst>
          </p:cNvPr>
          <p:cNvSpPr>
            <a:spLocks noGrp="1"/>
          </p:cNvSpPr>
          <p:nvPr>
            <p:ph type="body" idx="1"/>
          </p:nvPr>
        </p:nvSpPr>
        <p:spPr/>
        <p:txBody>
          <a:bodyPr/>
          <a:lstStyle/>
          <a:p>
            <a:pPr marL="114300" indent="0">
              <a:buNone/>
            </a:pPr>
            <a:r>
              <a:rPr lang="en-US" sz="1600" dirty="0">
                <a:solidFill>
                  <a:schemeClr val="bg1"/>
                </a:solidFill>
              </a:rPr>
              <a:t>● </a:t>
            </a:r>
            <a:r>
              <a:rPr lang="en-US" sz="1600" b="1" dirty="0">
                <a:solidFill>
                  <a:schemeClr val="bg1"/>
                </a:solidFill>
              </a:rPr>
              <a:t>Linear Regression : </a:t>
            </a:r>
            <a:r>
              <a:rPr lang="en-US" sz="1600" dirty="0">
                <a:solidFill>
                  <a:schemeClr val="bg1"/>
                </a:solidFill>
              </a:rPr>
              <a:t>The linear regression model finds the set of θ coefficients that minimize the sum of squared errors. </a:t>
            </a:r>
          </a:p>
          <a:p>
            <a:pPr marL="114300" indent="0">
              <a:buNone/>
            </a:pPr>
            <a:endParaRPr lang="en-US" sz="1600" dirty="0">
              <a:solidFill>
                <a:schemeClr val="bg1"/>
              </a:solidFill>
            </a:endParaRPr>
          </a:p>
          <a:p>
            <a:pPr marL="114300" indent="0">
              <a:buNone/>
            </a:pPr>
            <a:r>
              <a:rPr lang="en-US" sz="1600" dirty="0">
                <a:solidFill>
                  <a:schemeClr val="bg1"/>
                </a:solidFill>
              </a:rPr>
              <a:t>● </a:t>
            </a:r>
            <a:r>
              <a:rPr lang="en-US" sz="1600" b="1" dirty="0">
                <a:solidFill>
                  <a:schemeClr val="bg1"/>
                </a:solidFill>
              </a:rPr>
              <a:t>Lasso Regression : </a:t>
            </a:r>
            <a:r>
              <a:rPr lang="en-US" sz="1600" dirty="0">
                <a:solidFill>
                  <a:schemeClr val="bg1"/>
                </a:solidFill>
              </a:rPr>
              <a:t>The lasso method was used to shrink coefficients. For duration prediction models, lasso was run using a range of values for the penalizing parameter, λ . Grid Search was used to find the lasso model with the lowest error and select the value of λ to use. </a:t>
            </a:r>
          </a:p>
          <a:p>
            <a:pPr marL="114300" indent="0">
              <a:buNone/>
            </a:pPr>
            <a:endParaRPr lang="en-US" sz="1600" dirty="0">
              <a:solidFill>
                <a:schemeClr val="bg1"/>
              </a:solidFill>
            </a:endParaRPr>
          </a:p>
          <a:p>
            <a:pPr marL="114300" indent="0">
              <a:buNone/>
            </a:pPr>
            <a:r>
              <a:rPr lang="en-US" sz="1600" dirty="0">
                <a:solidFill>
                  <a:schemeClr val="bg1"/>
                </a:solidFill>
              </a:rPr>
              <a:t>● </a:t>
            </a:r>
            <a:r>
              <a:rPr lang="en-US" sz="1600" b="1" dirty="0">
                <a:solidFill>
                  <a:schemeClr val="bg1"/>
                </a:solidFill>
              </a:rPr>
              <a:t>Ridge Regression </a:t>
            </a:r>
            <a:r>
              <a:rPr lang="en-US" sz="1600" dirty="0">
                <a:solidFill>
                  <a:schemeClr val="bg1"/>
                </a:solidFill>
              </a:rPr>
              <a:t>: To further confirm the best set of covariates to use, the regression method was used. It performs L2 regularization, i.e. adds penalty equivalent to square of the magnitude of coefficients.</a:t>
            </a:r>
            <a:endParaRPr lang="en-IN" sz="1600" dirty="0">
              <a:solidFill>
                <a:schemeClr val="bg1"/>
              </a:solidFill>
            </a:endParaRPr>
          </a:p>
        </p:txBody>
      </p:sp>
    </p:spTree>
    <p:extLst>
      <p:ext uri="{BB962C8B-B14F-4D97-AF65-F5344CB8AC3E}">
        <p14:creationId xmlns:p14="http://schemas.microsoft.com/office/powerpoint/2010/main" val="134385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2825-ED71-4AE5-BE28-BDB467768D10}"/>
              </a:ext>
            </a:extLst>
          </p:cNvPr>
          <p:cNvSpPr>
            <a:spLocks noGrp="1"/>
          </p:cNvSpPr>
          <p:nvPr>
            <p:ph type="title"/>
          </p:nvPr>
        </p:nvSpPr>
        <p:spPr/>
        <p:txBody>
          <a:bodyPr/>
          <a:lstStyle/>
          <a:p>
            <a:r>
              <a:rPr lang="en-IN" b="1" dirty="0"/>
              <a:t>Model Creation(continued)..</a:t>
            </a:r>
          </a:p>
        </p:txBody>
      </p:sp>
      <p:sp>
        <p:nvSpPr>
          <p:cNvPr id="3" name="Text Placeholder 2">
            <a:extLst>
              <a:ext uri="{FF2B5EF4-FFF2-40B4-BE49-F238E27FC236}">
                <a16:creationId xmlns:a16="http://schemas.microsoft.com/office/drawing/2014/main" id="{C9F5FBC1-D7D7-4FA5-A35F-F279D67EAC91}"/>
              </a:ext>
            </a:extLst>
          </p:cNvPr>
          <p:cNvSpPr>
            <a:spLocks noGrp="1"/>
          </p:cNvSpPr>
          <p:nvPr>
            <p:ph type="body" idx="1"/>
          </p:nvPr>
        </p:nvSpPr>
        <p:spPr/>
        <p:txBody>
          <a:bodyPr/>
          <a:lstStyle/>
          <a:p>
            <a:pPr marL="114300" indent="0">
              <a:buNone/>
            </a:pPr>
            <a:endParaRPr lang="en-US" sz="1600" dirty="0">
              <a:solidFill>
                <a:schemeClr val="bg1"/>
              </a:solidFill>
            </a:endParaRPr>
          </a:p>
          <a:p>
            <a:pPr marL="114300" indent="0">
              <a:buNone/>
            </a:pPr>
            <a:r>
              <a:rPr lang="en-US" sz="1600" dirty="0">
                <a:solidFill>
                  <a:schemeClr val="bg1"/>
                </a:solidFill>
              </a:rPr>
              <a:t>● </a:t>
            </a:r>
            <a:r>
              <a:rPr lang="en-US" sz="1600" b="1" dirty="0">
                <a:solidFill>
                  <a:schemeClr val="bg1"/>
                </a:solidFill>
              </a:rPr>
              <a:t>Decision Tree </a:t>
            </a:r>
            <a:r>
              <a:rPr lang="en-US" sz="1600" dirty="0">
                <a:solidFill>
                  <a:schemeClr val="bg1"/>
                </a:solidFill>
              </a:rPr>
              <a:t>:The decision trees was also built on the training data in order to improve prediction accuracy .We used </a:t>
            </a:r>
            <a:r>
              <a:rPr lang="en-US" sz="1600" dirty="0" err="1">
                <a:solidFill>
                  <a:schemeClr val="bg1"/>
                </a:solidFill>
              </a:rPr>
              <a:t>GridSearch</a:t>
            </a:r>
            <a:r>
              <a:rPr lang="en-US" sz="1600" dirty="0">
                <a:solidFill>
                  <a:schemeClr val="bg1"/>
                </a:solidFill>
              </a:rPr>
              <a:t> to tune the hyperparameters of Decision Tree to get the best possible test score.</a:t>
            </a:r>
          </a:p>
          <a:p>
            <a:pPr marL="114300" indent="0">
              <a:buNone/>
            </a:pPr>
            <a:endParaRPr lang="en-US" sz="1600" dirty="0">
              <a:solidFill>
                <a:schemeClr val="bg1"/>
              </a:solidFill>
            </a:endParaRPr>
          </a:p>
          <a:p>
            <a:pPr marL="114300" indent="0">
              <a:buNone/>
            </a:pPr>
            <a:r>
              <a:rPr lang="en-US" sz="1600" dirty="0">
                <a:solidFill>
                  <a:schemeClr val="bg1"/>
                </a:solidFill>
              </a:rPr>
              <a:t> ● </a:t>
            </a:r>
            <a:r>
              <a:rPr lang="en-US" sz="1600" b="1" dirty="0" err="1">
                <a:solidFill>
                  <a:schemeClr val="bg1"/>
                </a:solidFill>
              </a:rPr>
              <a:t>XGBoost</a:t>
            </a:r>
            <a:r>
              <a:rPr lang="en-US" sz="1600" b="1" dirty="0">
                <a:solidFill>
                  <a:schemeClr val="bg1"/>
                </a:solidFill>
              </a:rPr>
              <a:t> </a:t>
            </a:r>
            <a:r>
              <a:rPr lang="en-US" sz="1600" dirty="0">
                <a:solidFill>
                  <a:schemeClr val="bg1"/>
                </a:solidFill>
              </a:rPr>
              <a:t>was used for final prediction of the trip duration in the test dataset. The dataset was very large, as a result for this type of problem </a:t>
            </a:r>
            <a:r>
              <a:rPr lang="en-US" sz="1600" dirty="0" err="1">
                <a:solidFill>
                  <a:schemeClr val="bg1"/>
                </a:solidFill>
              </a:rPr>
              <a:t>XGBoost</a:t>
            </a:r>
            <a:r>
              <a:rPr lang="en-US" sz="1600" dirty="0">
                <a:solidFill>
                  <a:schemeClr val="bg1"/>
                </a:solidFill>
              </a:rPr>
              <a:t> was applied in which all the attributes were taken and parallel processing of boosting trees executed. Another aspect of </a:t>
            </a:r>
            <a:r>
              <a:rPr lang="en-US" sz="1600" dirty="0" err="1">
                <a:solidFill>
                  <a:schemeClr val="bg1"/>
                </a:solidFill>
              </a:rPr>
              <a:t>XGBoost</a:t>
            </a:r>
            <a:r>
              <a:rPr lang="en-US" sz="1600" dirty="0">
                <a:solidFill>
                  <a:schemeClr val="bg1"/>
                </a:solidFill>
              </a:rPr>
              <a:t> is that it keeps a nice check between bias and variance which helps in better prediction. The results were interpreted by using </a:t>
            </a:r>
            <a:r>
              <a:rPr lang="en-US" sz="1600" dirty="0" err="1">
                <a:solidFill>
                  <a:schemeClr val="bg1"/>
                </a:solidFill>
              </a:rPr>
              <a:t>GridSearch</a:t>
            </a:r>
            <a:r>
              <a:rPr lang="en-US" sz="1600" dirty="0">
                <a:solidFill>
                  <a:schemeClr val="bg1"/>
                </a:solidFill>
              </a:rPr>
              <a:t>, the </a:t>
            </a:r>
            <a:r>
              <a:rPr lang="en-US" sz="1600" dirty="0" err="1">
                <a:solidFill>
                  <a:schemeClr val="bg1"/>
                </a:solidFill>
              </a:rPr>
              <a:t>XGBoost</a:t>
            </a:r>
            <a:r>
              <a:rPr lang="en-US" sz="1600" dirty="0">
                <a:solidFill>
                  <a:schemeClr val="bg1"/>
                </a:solidFill>
              </a:rPr>
              <a:t> hyperparameters.</a:t>
            </a:r>
            <a:endParaRPr lang="en-IN" sz="1600" dirty="0">
              <a:solidFill>
                <a:schemeClr val="bg1"/>
              </a:solidFill>
            </a:endParaRPr>
          </a:p>
        </p:txBody>
      </p:sp>
    </p:spTree>
    <p:extLst>
      <p:ext uri="{BB962C8B-B14F-4D97-AF65-F5344CB8AC3E}">
        <p14:creationId xmlns:p14="http://schemas.microsoft.com/office/powerpoint/2010/main" val="376948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2CAA-7BB8-4147-876E-BAC2E4B5B5B2}"/>
              </a:ext>
            </a:extLst>
          </p:cNvPr>
          <p:cNvSpPr>
            <a:spLocks noGrp="1"/>
          </p:cNvSpPr>
          <p:nvPr>
            <p:ph type="title"/>
          </p:nvPr>
        </p:nvSpPr>
        <p:spPr>
          <a:xfrm>
            <a:off x="311700" y="417033"/>
            <a:ext cx="8520600" cy="572700"/>
          </a:xfrm>
        </p:spPr>
        <p:txBody>
          <a:bodyPr/>
          <a:lstStyle/>
          <a:p>
            <a:r>
              <a:rPr lang="en-IN" b="1" dirty="0"/>
              <a:t>Model Evaluation:</a:t>
            </a:r>
          </a:p>
        </p:txBody>
      </p:sp>
      <p:sp>
        <p:nvSpPr>
          <p:cNvPr id="3" name="Text Placeholder 2">
            <a:extLst>
              <a:ext uri="{FF2B5EF4-FFF2-40B4-BE49-F238E27FC236}">
                <a16:creationId xmlns:a16="http://schemas.microsoft.com/office/drawing/2014/main" id="{AF26A777-818D-4BAC-B4C3-57B9BCA7B753}"/>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7C1750B8-3F45-4E14-9C80-132631E13B3B}"/>
              </a:ext>
            </a:extLst>
          </p:cNvPr>
          <p:cNvGraphicFramePr>
            <a:graphicFrameLocks noGrp="1"/>
          </p:cNvGraphicFramePr>
          <p:nvPr>
            <p:extLst>
              <p:ext uri="{D42A27DB-BD31-4B8C-83A1-F6EECF244321}">
                <p14:modId xmlns:p14="http://schemas.microsoft.com/office/powerpoint/2010/main" val="3257901525"/>
              </p:ext>
            </p:extLst>
          </p:nvPr>
        </p:nvGraphicFramePr>
        <p:xfrm>
          <a:off x="311700" y="1595535"/>
          <a:ext cx="8520597" cy="2711943"/>
        </p:xfrm>
        <a:graphic>
          <a:graphicData uri="http://schemas.openxmlformats.org/drawingml/2006/table">
            <a:tbl>
              <a:tblPr firstRow="1" bandRow="1">
                <a:tableStyleId>{5C22544A-7EE6-4342-B048-85BDC9FD1C3A}</a:tableStyleId>
              </a:tblPr>
              <a:tblGrid>
                <a:gridCol w="946733">
                  <a:extLst>
                    <a:ext uri="{9D8B030D-6E8A-4147-A177-3AD203B41FA5}">
                      <a16:colId xmlns:a16="http://schemas.microsoft.com/office/drawing/2014/main" val="2599534252"/>
                    </a:ext>
                  </a:extLst>
                </a:gridCol>
                <a:gridCol w="946733">
                  <a:extLst>
                    <a:ext uri="{9D8B030D-6E8A-4147-A177-3AD203B41FA5}">
                      <a16:colId xmlns:a16="http://schemas.microsoft.com/office/drawing/2014/main" val="4088554176"/>
                    </a:ext>
                  </a:extLst>
                </a:gridCol>
                <a:gridCol w="946733">
                  <a:extLst>
                    <a:ext uri="{9D8B030D-6E8A-4147-A177-3AD203B41FA5}">
                      <a16:colId xmlns:a16="http://schemas.microsoft.com/office/drawing/2014/main" val="2139434430"/>
                    </a:ext>
                  </a:extLst>
                </a:gridCol>
                <a:gridCol w="946733">
                  <a:extLst>
                    <a:ext uri="{9D8B030D-6E8A-4147-A177-3AD203B41FA5}">
                      <a16:colId xmlns:a16="http://schemas.microsoft.com/office/drawing/2014/main" val="2500919063"/>
                    </a:ext>
                  </a:extLst>
                </a:gridCol>
                <a:gridCol w="946733">
                  <a:extLst>
                    <a:ext uri="{9D8B030D-6E8A-4147-A177-3AD203B41FA5}">
                      <a16:colId xmlns:a16="http://schemas.microsoft.com/office/drawing/2014/main" val="3066103711"/>
                    </a:ext>
                  </a:extLst>
                </a:gridCol>
                <a:gridCol w="946733">
                  <a:extLst>
                    <a:ext uri="{9D8B030D-6E8A-4147-A177-3AD203B41FA5}">
                      <a16:colId xmlns:a16="http://schemas.microsoft.com/office/drawing/2014/main" val="2870954161"/>
                    </a:ext>
                  </a:extLst>
                </a:gridCol>
                <a:gridCol w="946733">
                  <a:extLst>
                    <a:ext uri="{9D8B030D-6E8A-4147-A177-3AD203B41FA5}">
                      <a16:colId xmlns:a16="http://schemas.microsoft.com/office/drawing/2014/main" val="232307349"/>
                    </a:ext>
                  </a:extLst>
                </a:gridCol>
                <a:gridCol w="946733">
                  <a:extLst>
                    <a:ext uri="{9D8B030D-6E8A-4147-A177-3AD203B41FA5}">
                      <a16:colId xmlns:a16="http://schemas.microsoft.com/office/drawing/2014/main" val="3796766973"/>
                    </a:ext>
                  </a:extLst>
                </a:gridCol>
                <a:gridCol w="946733">
                  <a:extLst>
                    <a:ext uri="{9D8B030D-6E8A-4147-A177-3AD203B41FA5}">
                      <a16:colId xmlns:a16="http://schemas.microsoft.com/office/drawing/2014/main" val="2245504099"/>
                    </a:ext>
                  </a:extLst>
                </a:gridCol>
              </a:tblGrid>
              <a:tr h="660141">
                <a:tc>
                  <a:txBody>
                    <a:bodyPr/>
                    <a:lstStyle/>
                    <a:p>
                      <a:r>
                        <a:rPr lang="en-IN" dirty="0"/>
                        <a:t>Training Model </a:t>
                      </a:r>
                    </a:p>
                  </a:txBody>
                  <a:tcPr/>
                </a:tc>
                <a:tc>
                  <a:txBody>
                    <a:bodyPr/>
                    <a:lstStyle/>
                    <a:p>
                      <a:r>
                        <a:rPr lang="en-IN" dirty="0"/>
                        <a:t>Train MSE </a:t>
                      </a:r>
                    </a:p>
                  </a:txBody>
                  <a:tcPr/>
                </a:tc>
                <a:tc>
                  <a:txBody>
                    <a:bodyPr/>
                    <a:lstStyle/>
                    <a:p>
                      <a:r>
                        <a:rPr lang="en-IN" dirty="0"/>
                        <a:t>Test MSE</a:t>
                      </a:r>
                    </a:p>
                  </a:txBody>
                  <a:tcPr/>
                </a:tc>
                <a:tc>
                  <a:txBody>
                    <a:bodyPr/>
                    <a:lstStyle/>
                    <a:p>
                      <a:r>
                        <a:rPr lang="en-IN" dirty="0"/>
                        <a:t>Train RMSE</a:t>
                      </a:r>
                    </a:p>
                  </a:txBody>
                  <a:tcPr/>
                </a:tc>
                <a:tc>
                  <a:txBody>
                    <a:bodyPr/>
                    <a:lstStyle/>
                    <a:p>
                      <a:r>
                        <a:rPr lang="en-IN" dirty="0"/>
                        <a:t>Test RMSE</a:t>
                      </a:r>
                    </a:p>
                  </a:txBody>
                  <a:tcPr/>
                </a:tc>
                <a:tc>
                  <a:txBody>
                    <a:bodyPr/>
                    <a:lstStyle/>
                    <a:p>
                      <a:r>
                        <a:rPr lang="en-IN" dirty="0"/>
                        <a:t>Train R2</a:t>
                      </a:r>
                    </a:p>
                  </a:txBody>
                  <a:tcPr/>
                </a:tc>
                <a:tc>
                  <a:txBody>
                    <a:bodyPr/>
                    <a:lstStyle/>
                    <a:p>
                      <a:r>
                        <a:rPr lang="en-IN" dirty="0"/>
                        <a:t>Test R2</a:t>
                      </a:r>
                    </a:p>
                  </a:txBody>
                  <a:tcPr/>
                </a:tc>
                <a:tc>
                  <a:txBody>
                    <a:bodyPr/>
                    <a:lstStyle/>
                    <a:p>
                      <a:r>
                        <a:rPr lang="en-IN" dirty="0"/>
                        <a:t>Train Adjusted R2</a:t>
                      </a:r>
                    </a:p>
                  </a:txBody>
                  <a:tcPr/>
                </a:tc>
                <a:tc>
                  <a:txBody>
                    <a:bodyPr/>
                    <a:lstStyle/>
                    <a:p>
                      <a:r>
                        <a:rPr lang="en-IN" dirty="0"/>
                        <a:t>Test Adjusted R2</a:t>
                      </a:r>
                    </a:p>
                  </a:txBody>
                  <a:tcPr/>
                </a:tc>
                <a:extLst>
                  <a:ext uri="{0D108BD9-81ED-4DB2-BD59-A6C34878D82A}">
                    <a16:rowId xmlns:a16="http://schemas.microsoft.com/office/drawing/2014/main" val="4021374589"/>
                  </a:ext>
                </a:extLst>
              </a:tr>
              <a:tr h="660141">
                <a:tc>
                  <a:txBody>
                    <a:bodyPr/>
                    <a:lstStyle/>
                    <a:p>
                      <a:r>
                        <a:rPr lang="en-IN" sz="1100" dirty="0"/>
                        <a:t>Linear Regression</a:t>
                      </a:r>
                    </a:p>
                  </a:txBody>
                  <a:tcPr/>
                </a:tc>
                <a:tc>
                  <a:txBody>
                    <a:bodyPr/>
                    <a:lstStyle/>
                    <a:p>
                      <a:r>
                        <a:rPr lang="en-US" dirty="0"/>
                        <a:t>0.0389</a:t>
                      </a:r>
                      <a:endParaRPr lang="en-IN" dirty="0"/>
                    </a:p>
                  </a:txBody>
                  <a:tcPr/>
                </a:tc>
                <a:tc>
                  <a:txBody>
                    <a:bodyPr/>
                    <a:lstStyle/>
                    <a:p>
                      <a:r>
                        <a:rPr lang="en-US" dirty="0"/>
                        <a:t>0.0390</a:t>
                      </a:r>
                      <a:endParaRPr lang="en-IN" dirty="0"/>
                    </a:p>
                  </a:txBody>
                  <a:tcPr/>
                </a:tc>
                <a:tc>
                  <a:txBody>
                    <a:bodyPr/>
                    <a:lstStyle/>
                    <a:p>
                      <a:r>
                        <a:rPr lang="en-US" dirty="0"/>
                        <a:t>0.1973</a:t>
                      </a:r>
                      <a:endParaRPr lang="en-IN" dirty="0"/>
                    </a:p>
                  </a:txBody>
                  <a:tcPr/>
                </a:tc>
                <a:tc>
                  <a:txBody>
                    <a:bodyPr/>
                    <a:lstStyle/>
                    <a:p>
                      <a:r>
                        <a:rPr lang="en-US" dirty="0"/>
                        <a:t>0.1975</a:t>
                      </a:r>
                      <a:endParaRPr lang="en-IN" dirty="0"/>
                    </a:p>
                  </a:txBody>
                  <a:tcPr/>
                </a:tc>
                <a:tc>
                  <a:txBody>
                    <a:bodyPr/>
                    <a:lstStyle/>
                    <a:p>
                      <a:r>
                        <a:rPr lang="en-US" dirty="0"/>
                        <a:t>0.4754</a:t>
                      </a:r>
                      <a:endParaRPr lang="en-IN" dirty="0"/>
                    </a:p>
                  </a:txBody>
                  <a:tcPr/>
                </a:tc>
                <a:tc>
                  <a:txBody>
                    <a:bodyPr/>
                    <a:lstStyle/>
                    <a:p>
                      <a:r>
                        <a:rPr lang="en-US" dirty="0"/>
                        <a:t>0.4750</a:t>
                      </a:r>
                      <a:endParaRPr lang="en-IN" dirty="0"/>
                    </a:p>
                  </a:txBody>
                  <a:tcPr/>
                </a:tc>
                <a:tc>
                  <a:txBody>
                    <a:bodyPr/>
                    <a:lstStyle/>
                    <a:p>
                      <a:r>
                        <a:rPr lang="en-US" dirty="0"/>
                        <a:t>0.4754</a:t>
                      </a:r>
                      <a:endParaRPr lang="en-IN" dirty="0"/>
                    </a:p>
                  </a:txBody>
                  <a:tcPr/>
                </a:tc>
                <a:tc>
                  <a:txBody>
                    <a:bodyPr/>
                    <a:lstStyle/>
                    <a:p>
                      <a:r>
                        <a:rPr lang="en-US" dirty="0"/>
                        <a:t>0.4749</a:t>
                      </a:r>
                      <a:endParaRPr lang="en-IN" dirty="0"/>
                    </a:p>
                  </a:txBody>
                  <a:tcPr/>
                </a:tc>
                <a:extLst>
                  <a:ext uri="{0D108BD9-81ED-4DB2-BD59-A6C34878D82A}">
                    <a16:rowId xmlns:a16="http://schemas.microsoft.com/office/drawing/2014/main" val="1250200366"/>
                  </a:ext>
                </a:extLst>
              </a:tr>
              <a:tr h="660141">
                <a:tc>
                  <a:txBody>
                    <a:bodyPr/>
                    <a:lstStyle/>
                    <a:p>
                      <a:r>
                        <a:rPr lang="en-IN" sz="1100" dirty="0"/>
                        <a:t>Lasso Regression</a:t>
                      </a:r>
                    </a:p>
                  </a:txBody>
                  <a:tcPr/>
                </a:tc>
                <a:tc>
                  <a:txBody>
                    <a:bodyPr/>
                    <a:lstStyle/>
                    <a:p>
                      <a:r>
                        <a:rPr lang="en-US" dirty="0"/>
                        <a:t>0.0389</a:t>
                      </a:r>
                      <a:endParaRPr lang="en-IN" dirty="0"/>
                    </a:p>
                  </a:txBody>
                  <a:tcPr/>
                </a:tc>
                <a:tc>
                  <a:txBody>
                    <a:bodyPr/>
                    <a:lstStyle/>
                    <a:p>
                      <a:r>
                        <a:rPr lang="en-IN" dirty="0"/>
                        <a:t>0.0390</a:t>
                      </a:r>
                    </a:p>
                  </a:txBody>
                  <a:tcPr/>
                </a:tc>
                <a:tc>
                  <a:txBody>
                    <a:bodyPr/>
                    <a:lstStyle/>
                    <a:p>
                      <a:r>
                        <a:rPr lang="en-IN" dirty="0"/>
                        <a:t>0.1973</a:t>
                      </a:r>
                    </a:p>
                  </a:txBody>
                  <a:tcPr/>
                </a:tc>
                <a:tc>
                  <a:txBody>
                    <a:bodyPr/>
                    <a:lstStyle/>
                    <a:p>
                      <a:r>
                        <a:rPr lang="en-IN" dirty="0"/>
                        <a:t>0.1974</a:t>
                      </a:r>
                    </a:p>
                  </a:txBody>
                  <a:tcPr/>
                </a:tc>
                <a:tc>
                  <a:txBody>
                    <a:bodyPr/>
                    <a:lstStyle/>
                    <a:p>
                      <a:r>
                        <a:rPr lang="en-IN" dirty="0"/>
                        <a:t>0.4755</a:t>
                      </a:r>
                    </a:p>
                  </a:txBody>
                  <a:tcPr/>
                </a:tc>
                <a:tc>
                  <a:txBody>
                    <a:bodyPr/>
                    <a:lstStyle/>
                    <a:p>
                      <a:r>
                        <a:rPr lang="en-IN" dirty="0"/>
                        <a:t>0.4750</a:t>
                      </a:r>
                    </a:p>
                  </a:txBody>
                  <a:tcPr/>
                </a:tc>
                <a:tc>
                  <a:txBody>
                    <a:bodyPr/>
                    <a:lstStyle/>
                    <a:p>
                      <a:r>
                        <a:rPr lang="en-IN" dirty="0"/>
                        <a:t>0.4755</a:t>
                      </a:r>
                    </a:p>
                  </a:txBody>
                  <a:tcPr/>
                </a:tc>
                <a:tc>
                  <a:txBody>
                    <a:bodyPr/>
                    <a:lstStyle/>
                    <a:p>
                      <a:r>
                        <a:rPr lang="en-IN" dirty="0"/>
                        <a:t>0.4750</a:t>
                      </a:r>
                    </a:p>
                  </a:txBody>
                  <a:tcPr/>
                </a:tc>
                <a:extLst>
                  <a:ext uri="{0D108BD9-81ED-4DB2-BD59-A6C34878D82A}">
                    <a16:rowId xmlns:a16="http://schemas.microsoft.com/office/drawing/2014/main" val="2814985479"/>
                  </a:ext>
                </a:extLst>
              </a:tr>
              <a:tr h="660141">
                <a:tc>
                  <a:txBody>
                    <a:bodyPr/>
                    <a:lstStyle/>
                    <a:p>
                      <a:r>
                        <a:rPr lang="en-IN" sz="1100" dirty="0"/>
                        <a:t>Ridge Regression</a:t>
                      </a:r>
                    </a:p>
                  </a:txBody>
                  <a:tcPr/>
                </a:tc>
                <a:tc>
                  <a:txBody>
                    <a:bodyPr/>
                    <a:lstStyle/>
                    <a:p>
                      <a:r>
                        <a:rPr lang="en-IN" dirty="0"/>
                        <a:t>0.0389</a:t>
                      </a:r>
                    </a:p>
                  </a:txBody>
                  <a:tcPr/>
                </a:tc>
                <a:tc>
                  <a:txBody>
                    <a:bodyPr/>
                    <a:lstStyle/>
                    <a:p>
                      <a:r>
                        <a:rPr lang="en-IN" dirty="0"/>
                        <a:t>0.0390</a:t>
                      </a:r>
                    </a:p>
                  </a:txBody>
                  <a:tcPr/>
                </a:tc>
                <a:tc>
                  <a:txBody>
                    <a:bodyPr/>
                    <a:lstStyle/>
                    <a:p>
                      <a:r>
                        <a:rPr lang="en-IN" dirty="0"/>
                        <a:t>0.1973</a:t>
                      </a:r>
                    </a:p>
                  </a:txBody>
                  <a:tcPr/>
                </a:tc>
                <a:tc>
                  <a:txBody>
                    <a:bodyPr/>
                    <a:lstStyle/>
                    <a:p>
                      <a:r>
                        <a:rPr lang="en-IN" dirty="0"/>
                        <a:t>0.1974</a:t>
                      </a:r>
                    </a:p>
                  </a:txBody>
                  <a:tcPr/>
                </a:tc>
                <a:tc>
                  <a:txBody>
                    <a:bodyPr/>
                    <a:lstStyle/>
                    <a:p>
                      <a:r>
                        <a:rPr lang="en-IN" dirty="0"/>
                        <a:t>0.4755</a:t>
                      </a:r>
                    </a:p>
                  </a:txBody>
                  <a:tcPr/>
                </a:tc>
                <a:tc>
                  <a:txBody>
                    <a:bodyPr/>
                    <a:lstStyle/>
                    <a:p>
                      <a:r>
                        <a:rPr lang="en-IN" dirty="0"/>
                        <a:t>0.4750</a:t>
                      </a:r>
                    </a:p>
                  </a:txBody>
                  <a:tcPr/>
                </a:tc>
                <a:tc>
                  <a:txBody>
                    <a:bodyPr/>
                    <a:lstStyle/>
                    <a:p>
                      <a:r>
                        <a:rPr lang="en-IN" dirty="0"/>
                        <a:t>0.4755</a:t>
                      </a:r>
                    </a:p>
                  </a:txBody>
                  <a:tcPr/>
                </a:tc>
                <a:tc>
                  <a:txBody>
                    <a:bodyPr/>
                    <a:lstStyle/>
                    <a:p>
                      <a:r>
                        <a:rPr lang="en-IN" dirty="0"/>
                        <a:t>0.4750</a:t>
                      </a:r>
                    </a:p>
                  </a:txBody>
                  <a:tcPr/>
                </a:tc>
                <a:extLst>
                  <a:ext uri="{0D108BD9-81ED-4DB2-BD59-A6C34878D82A}">
                    <a16:rowId xmlns:a16="http://schemas.microsoft.com/office/drawing/2014/main" val="3779902517"/>
                  </a:ext>
                </a:extLst>
              </a:tr>
            </a:tbl>
          </a:graphicData>
        </a:graphic>
      </p:graphicFrame>
    </p:spTree>
    <p:extLst>
      <p:ext uri="{BB962C8B-B14F-4D97-AF65-F5344CB8AC3E}">
        <p14:creationId xmlns:p14="http://schemas.microsoft.com/office/powerpoint/2010/main" val="103556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6529-D375-435E-87B3-8B9D46F82603}"/>
              </a:ext>
            </a:extLst>
          </p:cNvPr>
          <p:cNvSpPr>
            <a:spLocks noGrp="1"/>
          </p:cNvSpPr>
          <p:nvPr>
            <p:ph type="title"/>
          </p:nvPr>
        </p:nvSpPr>
        <p:spPr/>
        <p:txBody>
          <a:bodyPr/>
          <a:lstStyle/>
          <a:p>
            <a:r>
              <a:rPr lang="en-IN" b="1" dirty="0"/>
              <a:t>Model Evaluation (continued)…</a:t>
            </a:r>
          </a:p>
        </p:txBody>
      </p:sp>
      <p:sp>
        <p:nvSpPr>
          <p:cNvPr id="3" name="Text Placeholder 2">
            <a:extLst>
              <a:ext uri="{FF2B5EF4-FFF2-40B4-BE49-F238E27FC236}">
                <a16:creationId xmlns:a16="http://schemas.microsoft.com/office/drawing/2014/main" id="{C1A5118F-90F1-4448-90EF-A056DD636DC9}"/>
              </a:ext>
            </a:extLst>
          </p:cNvPr>
          <p:cNvSpPr>
            <a:spLocks noGrp="1"/>
          </p:cNvSpPr>
          <p:nvPr>
            <p:ph type="body" idx="1"/>
          </p:nvPr>
        </p:nvSpPr>
        <p:spPr/>
        <p:txBody>
          <a:bodyPr/>
          <a:lstStyle/>
          <a:p>
            <a:endParaRPr lang="en-IN" dirty="0"/>
          </a:p>
        </p:txBody>
      </p:sp>
      <p:graphicFrame>
        <p:nvGraphicFramePr>
          <p:cNvPr id="5" name="Table 5">
            <a:extLst>
              <a:ext uri="{FF2B5EF4-FFF2-40B4-BE49-F238E27FC236}">
                <a16:creationId xmlns:a16="http://schemas.microsoft.com/office/drawing/2014/main" id="{747595B7-CFD8-480C-A0EC-60A56143FE6B}"/>
              </a:ext>
            </a:extLst>
          </p:cNvPr>
          <p:cNvGraphicFramePr>
            <a:graphicFrameLocks noGrp="1"/>
          </p:cNvGraphicFramePr>
          <p:nvPr>
            <p:extLst>
              <p:ext uri="{D42A27DB-BD31-4B8C-83A1-F6EECF244321}">
                <p14:modId xmlns:p14="http://schemas.microsoft.com/office/powerpoint/2010/main" val="2710905282"/>
              </p:ext>
            </p:extLst>
          </p:nvPr>
        </p:nvGraphicFramePr>
        <p:xfrm>
          <a:off x="311701" y="1810138"/>
          <a:ext cx="8520597" cy="2025364"/>
        </p:xfrm>
        <a:graphic>
          <a:graphicData uri="http://schemas.openxmlformats.org/drawingml/2006/table">
            <a:tbl>
              <a:tblPr firstRow="1" bandRow="1">
                <a:tableStyleId>{5C22544A-7EE6-4342-B048-85BDC9FD1C3A}</a:tableStyleId>
              </a:tblPr>
              <a:tblGrid>
                <a:gridCol w="946733">
                  <a:extLst>
                    <a:ext uri="{9D8B030D-6E8A-4147-A177-3AD203B41FA5}">
                      <a16:colId xmlns:a16="http://schemas.microsoft.com/office/drawing/2014/main" val="2403896040"/>
                    </a:ext>
                  </a:extLst>
                </a:gridCol>
                <a:gridCol w="946733">
                  <a:extLst>
                    <a:ext uri="{9D8B030D-6E8A-4147-A177-3AD203B41FA5}">
                      <a16:colId xmlns:a16="http://schemas.microsoft.com/office/drawing/2014/main" val="4122677208"/>
                    </a:ext>
                  </a:extLst>
                </a:gridCol>
                <a:gridCol w="946733">
                  <a:extLst>
                    <a:ext uri="{9D8B030D-6E8A-4147-A177-3AD203B41FA5}">
                      <a16:colId xmlns:a16="http://schemas.microsoft.com/office/drawing/2014/main" val="2686443079"/>
                    </a:ext>
                  </a:extLst>
                </a:gridCol>
                <a:gridCol w="946733">
                  <a:extLst>
                    <a:ext uri="{9D8B030D-6E8A-4147-A177-3AD203B41FA5}">
                      <a16:colId xmlns:a16="http://schemas.microsoft.com/office/drawing/2014/main" val="597241645"/>
                    </a:ext>
                  </a:extLst>
                </a:gridCol>
                <a:gridCol w="946733">
                  <a:extLst>
                    <a:ext uri="{9D8B030D-6E8A-4147-A177-3AD203B41FA5}">
                      <a16:colId xmlns:a16="http://schemas.microsoft.com/office/drawing/2014/main" val="1188621538"/>
                    </a:ext>
                  </a:extLst>
                </a:gridCol>
                <a:gridCol w="946733">
                  <a:extLst>
                    <a:ext uri="{9D8B030D-6E8A-4147-A177-3AD203B41FA5}">
                      <a16:colId xmlns:a16="http://schemas.microsoft.com/office/drawing/2014/main" val="33873612"/>
                    </a:ext>
                  </a:extLst>
                </a:gridCol>
                <a:gridCol w="946733">
                  <a:extLst>
                    <a:ext uri="{9D8B030D-6E8A-4147-A177-3AD203B41FA5}">
                      <a16:colId xmlns:a16="http://schemas.microsoft.com/office/drawing/2014/main" val="1243447831"/>
                    </a:ext>
                  </a:extLst>
                </a:gridCol>
                <a:gridCol w="946733">
                  <a:extLst>
                    <a:ext uri="{9D8B030D-6E8A-4147-A177-3AD203B41FA5}">
                      <a16:colId xmlns:a16="http://schemas.microsoft.com/office/drawing/2014/main" val="2079331026"/>
                    </a:ext>
                  </a:extLst>
                </a:gridCol>
                <a:gridCol w="946733">
                  <a:extLst>
                    <a:ext uri="{9D8B030D-6E8A-4147-A177-3AD203B41FA5}">
                      <a16:colId xmlns:a16="http://schemas.microsoft.com/office/drawing/2014/main" val="588714058"/>
                    </a:ext>
                  </a:extLst>
                </a:gridCol>
              </a:tblGrid>
              <a:tr h="646922">
                <a:tc>
                  <a:txBody>
                    <a:bodyPr/>
                    <a:lstStyle/>
                    <a:p>
                      <a:r>
                        <a:rPr lang="en-IN" dirty="0"/>
                        <a:t>Training Model </a:t>
                      </a:r>
                    </a:p>
                  </a:txBody>
                  <a:tcPr/>
                </a:tc>
                <a:tc>
                  <a:txBody>
                    <a:bodyPr/>
                    <a:lstStyle/>
                    <a:p>
                      <a:r>
                        <a:rPr lang="en-IN" dirty="0"/>
                        <a:t>Train MSE</a:t>
                      </a:r>
                    </a:p>
                  </a:txBody>
                  <a:tcPr/>
                </a:tc>
                <a:tc>
                  <a:txBody>
                    <a:bodyPr/>
                    <a:lstStyle/>
                    <a:p>
                      <a:r>
                        <a:rPr lang="en-IN" dirty="0"/>
                        <a:t>Test MSE</a:t>
                      </a:r>
                    </a:p>
                  </a:txBody>
                  <a:tcPr/>
                </a:tc>
                <a:tc>
                  <a:txBody>
                    <a:bodyPr/>
                    <a:lstStyle/>
                    <a:p>
                      <a:r>
                        <a:rPr lang="en-IN" dirty="0"/>
                        <a:t>Train RMSE</a:t>
                      </a:r>
                    </a:p>
                  </a:txBody>
                  <a:tcPr/>
                </a:tc>
                <a:tc>
                  <a:txBody>
                    <a:bodyPr/>
                    <a:lstStyle/>
                    <a:p>
                      <a:r>
                        <a:rPr lang="en-IN" dirty="0"/>
                        <a:t>Test RMSE</a:t>
                      </a:r>
                    </a:p>
                  </a:txBody>
                  <a:tcPr/>
                </a:tc>
                <a:tc>
                  <a:txBody>
                    <a:bodyPr/>
                    <a:lstStyle/>
                    <a:p>
                      <a:r>
                        <a:rPr lang="en-IN" dirty="0"/>
                        <a:t>Train R2</a:t>
                      </a:r>
                    </a:p>
                  </a:txBody>
                  <a:tcPr/>
                </a:tc>
                <a:tc>
                  <a:txBody>
                    <a:bodyPr/>
                    <a:lstStyle/>
                    <a:p>
                      <a:r>
                        <a:rPr lang="en-IN" dirty="0"/>
                        <a:t>Test R2 </a:t>
                      </a:r>
                    </a:p>
                  </a:txBody>
                  <a:tcPr/>
                </a:tc>
                <a:tc>
                  <a:txBody>
                    <a:bodyPr/>
                    <a:lstStyle/>
                    <a:p>
                      <a:r>
                        <a:rPr lang="en-IN" dirty="0"/>
                        <a:t>Train Adjusted R2</a:t>
                      </a:r>
                    </a:p>
                  </a:txBody>
                  <a:tcPr/>
                </a:tc>
                <a:tc>
                  <a:txBody>
                    <a:bodyPr/>
                    <a:lstStyle/>
                    <a:p>
                      <a:r>
                        <a:rPr lang="en-IN" dirty="0"/>
                        <a:t>Test Adjusted R2</a:t>
                      </a:r>
                    </a:p>
                  </a:txBody>
                  <a:tcPr/>
                </a:tc>
                <a:extLst>
                  <a:ext uri="{0D108BD9-81ED-4DB2-BD59-A6C34878D82A}">
                    <a16:rowId xmlns:a16="http://schemas.microsoft.com/office/drawing/2014/main" val="4192748115"/>
                  </a:ext>
                </a:extLst>
              </a:tr>
              <a:tr h="646922">
                <a:tc>
                  <a:txBody>
                    <a:bodyPr/>
                    <a:lstStyle/>
                    <a:p>
                      <a:r>
                        <a:rPr lang="en-IN" dirty="0"/>
                        <a:t>Decision Tree</a:t>
                      </a:r>
                    </a:p>
                  </a:txBody>
                  <a:tcPr/>
                </a:tc>
                <a:tc>
                  <a:txBody>
                    <a:bodyPr/>
                    <a:lstStyle/>
                    <a:p>
                      <a:r>
                        <a:rPr lang="en-IN" dirty="0"/>
                        <a:t>0.0221</a:t>
                      </a:r>
                    </a:p>
                  </a:txBody>
                  <a:tcPr/>
                </a:tc>
                <a:tc>
                  <a:txBody>
                    <a:bodyPr/>
                    <a:lstStyle/>
                    <a:p>
                      <a:r>
                        <a:rPr lang="en-IN" dirty="0"/>
                        <a:t>0.0224</a:t>
                      </a:r>
                    </a:p>
                  </a:txBody>
                  <a:tcPr/>
                </a:tc>
                <a:tc>
                  <a:txBody>
                    <a:bodyPr/>
                    <a:lstStyle/>
                    <a:p>
                      <a:r>
                        <a:rPr lang="en-IN" dirty="0"/>
                        <a:t>0.1488</a:t>
                      </a:r>
                    </a:p>
                  </a:txBody>
                  <a:tcPr/>
                </a:tc>
                <a:tc>
                  <a:txBody>
                    <a:bodyPr/>
                    <a:lstStyle/>
                    <a:p>
                      <a:r>
                        <a:rPr lang="en-IN" dirty="0"/>
                        <a:t>0.1498</a:t>
                      </a:r>
                    </a:p>
                  </a:txBody>
                  <a:tcPr/>
                </a:tc>
                <a:tc>
                  <a:txBody>
                    <a:bodyPr/>
                    <a:lstStyle/>
                    <a:p>
                      <a:r>
                        <a:rPr lang="en-IN" dirty="0"/>
                        <a:t>0.7017</a:t>
                      </a:r>
                    </a:p>
                  </a:txBody>
                  <a:tcPr/>
                </a:tc>
                <a:tc>
                  <a:txBody>
                    <a:bodyPr/>
                    <a:lstStyle/>
                    <a:p>
                      <a:r>
                        <a:rPr lang="en-IN" dirty="0"/>
                        <a:t>0.6977</a:t>
                      </a:r>
                    </a:p>
                  </a:txBody>
                  <a:tcPr/>
                </a:tc>
                <a:tc>
                  <a:txBody>
                    <a:bodyPr/>
                    <a:lstStyle/>
                    <a:p>
                      <a:r>
                        <a:rPr lang="en-IN" dirty="0"/>
                        <a:t>0.7017</a:t>
                      </a:r>
                    </a:p>
                  </a:txBody>
                  <a:tcPr/>
                </a:tc>
                <a:tc>
                  <a:txBody>
                    <a:bodyPr/>
                    <a:lstStyle/>
                    <a:p>
                      <a:r>
                        <a:rPr lang="en-IN" dirty="0"/>
                        <a:t>0.6977</a:t>
                      </a:r>
                    </a:p>
                  </a:txBody>
                  <a:tcPr/>
                </a:tc>
                <a:extLst>
                  <a:ext uri="{0D108BD9-81ED-4DB2-BD59-A6C34878D82A}">
                    <a16:rowId xmlns:a16="http://schemas.microsoft.com/office/drawing/2014/main" val="2003277277"/>
                  </a:ext>
                </a:extLst>
              </a:tr>
              <a:tr h="646922">
                <a:tc>
                  <a:txBody>
                    <a:bodyPr/>
                    <a:lstStyle/>
                    <a:p>
                      <a:r>
                        <a:rPr lang="en-IN" dirty="0" err="1"/>
                        <a:t>XGBoost</a:t>
                      </a:r>
                      <a:endParaRPr lang="en-IN" dirty="0"/>
                    </a:p>
                  </a:txBody>
                  <a:tcPr/>
                </a:tc>
                <a:tc>
                  <a:txBody>
                    <a:bodyPr/>
                    <a:lstStyle/>
                    <a:p>
                      <a:r>
                        <a:rPr lang="en-IN" dirty="0"/>
                        <a:t>0.0125</a:t>
                      </a:r>
                    </a:p>
                  </a:txBody>
                  <a:tcPr/>
                </a:tc>
                <a:tc>
                  <a:txBody>
                    <a:bodyPr/>
                    <a:lstStyle/>
                    <a:p>
                      <a:r>
                        <a:rPr lang="en-IN" dirty="0"/>
                        <a:t>0.0138</a:t>
                      </a:r>
                    </a:p>
                  </a:txBody>
                  <a:tcPr/>
                </a:tc>
                <a:tc>
                  <a:txBody>
                    <a:bodyPr/>
                    <a:lstStyle/>
                    <a:p>
                      <a:r>
                        <a:rPr lang="en-IN" dirty="0"/>
                        <a:t>0.1119</a:t>
                      </a:r>
                    </a:p>
                  </a:txBody>
                  <a:tcPr/>
                </a:tc>
                <a:tc>
                  <a:txBody>
                    <a:bodyPr/>
                    <a:lstStyle/>
                    <a:p>
                      <a:r>
                        <a:rPr lang="en-IN" dirty="0"/>
                        <a:t>0.1178</a:t>
                      </a:r>
                    </a:p>
                  </a:txBody>
                  <a:tcPr/>
                </a:tc>
                <a:tc>
                  <a:txBody>
                    <a:bodyPr/>
                    <a:lstStyle/>
                    <a:p>
                      <a:r>
                        <a:rPr lang="en-IN" dirty="0"/>
                        <a:t>0.8312</a:t>
                      </a:r>
                    </a:p>
                  </a:txBody>
                  <a:tcPr/>
                </a:tc>
                <a:tc>
                  <a:txBody>
                    <a:bodyPr/>
                    <a:lstStyle/>
                    <a:p>
                      <a:r>
                        <a:rPr lang="en-IN" dirty="0"/>
                        <a:t>0.8132</a:t>
                      </a:r>
                    </a:p>
                  </a:txBody>
                  <a:tcPr/>
                </a:tc>
                <a:tc>
                  <a:txBody>
                    <a:bodyPr/>
                    <a:lstStyle/>
                    <a:p>
                      <a:r>
                        <a:rPr lang="en-IN" dirty="0"/>
                        <a:t>0.8312</a:t>
                      </a:r>
                    </a:p>
                  </a:txBody>
                  <a:tcPr/>
                </a:tc>
                <a:tc>
                  <a:txBody>
                    <a:bodyPr/>
                    <a:lstStyle/>
                    <a:p>
                      <a:r>
                        <a:rPr lang="en-IN" dirty="0"/>
                        <a:t>0.8132</a:t>
                      </a:r>
                    </a:p>
                  </a:txBody>
                  <a:tcPr/>
                </a:tc>
                <a:extLst>
                  <a:ext uri="{0D108BD9-81ED-4DB2-BD59-A6C34878D82A}">
                    <a16:rowId xmlns:a16="http://schemas.microsoft.com/office/drawing/2014/main" val="125599619"/>
                  </a:ext>
                </a:extLst>
              </a:tr>
            </a:tbl>
          </a:graphicData>
        </a:graphic>
      </p:graphicFrame>
    </p:spTree>
    <p:extLst>
      <p:ext uri="{BB962C8B-B14F-4D97-AF65-F5344CB8AC3E}">
        <p14:creationId xmlns:p14="http://schemas.microsoft.com/office/powerpoint/2010/main" val="10828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2DB0-E115-4C0F-8B4C-0F522030573C}"/>
              </a:ext>
            </a:extLst>
          </p:cNvPr>
          <p:cNvSpPr>
            <a:spLocks noGrp="1"/>
          </p:cNvSpPr>
          <p:nvPr>
            <p:ph type="title"/>
          </p:nvPr>
        </p:nvSpPr>
        <p:spPr>
          <a:xfrm>
            <a:off x="311700" y="167951"/>
            <a:ext cx="8520600" cy="849774"/>
          </a:xfrm>
        </p:spPr>
        <p:txBody>
          <a:bodyPr/>
          <a:lstStyle/>
          <a:p>
            <a:r>
              <a:rPr lang="en-IN" b="1" dirty="0"/>
              <a:t>Actual v/s Predicted:</a:t>
            </a:r>
          </a:p>
        </p:txBody>
      </p:sp>
      <p:sp>
        <p:nvSpPr>
          <p:cNvPr id="3" name="Text Placeholder 2">
            <a:extLst>
              <a:ext uri="{FF2B5EF4-FFF2-40B4-BE49-F238E27FC236}">
                <a16:creationId xmlns:a16="http://schemas.microsoft.com/office/drawing/2014/main" id="{84172F8C-6AFB-4100-B43E-79F325B3A20B}"/>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r>
              <a:rPr lang="en-IN" dirty="0">
                <a:solidFill>
                  <a:schemeClr val="bg1"/>
                </a:solidFill>
              </a:rPr>
              <a:t>         </a:t>
            </a:r>
          </a:p>
          <a:p>
            <a:r>
              <a:rPr lang="en-IN" dirty="0">
                <a:solidFill>
                  <a:schemeClr val="bg1"/>
                </a:solidFill>
              </a:rPr>
              <a:t>       </a:t>
            </a:r>
          </a:p>
          <a:p>
            <a:r>
              <a:rPr lang="en-IN" dirty="0">
                <a:solidFill>
                  <a:schemeClr val="bg1"/>
                </a:solidFill>
              </a:rPr>
              <a:t>          </a:t>
            </a:r>
            <a:r>
              <a:rPr lang="en-IN" b="1" dirty="0">
                <a:solidFill>
                  <a:schemeClr val="bg1"/>
                </a:solidFill>
              </a:rPr>
              <a:t>Decision Tree                                                 </a:t>
            </a:r>
            <a:r>
              <a:rPr lang="en-IN" dirty="0">
                <a:solidFill>
                  <a:schemeClr val="bg1"/>
                </a:solidFill>
              </a:rPr>
              <a:t>        </a:t>
            </a:r>
            <a:r>
              <a:rPr lang="en-IN" b="1" dirty="0">
                <a:solidFill>
                  <a:schemeClr val="bg1"/>
                </a:solidFill>
              </a:rPr>
              <a:t>XG Boost </a:t>
            </a:r>
          </a:p>
        </p:txBody>
      </p:sp>
      <p:pic>
        <p:nvPicPr>
          <p:cNvPr id="5" name="Picture 4">
            <a:extLst>
              <a:ext uri="{FF2B5EF4-FFF2-40B4-BE49-F238E27FC236}">
                <a16:creationId xmlns:a16="http://schemas.microsoft.com/office/drawing/2014/main" id="{71CC4299-E12B-4DAF-901F-C9C2A28A94FA}"/>
              </a:ext>
            </a:extLst>
          </p:cNvPr>
          <p:cNvPicPr>
            <a:picLocks noChangeAspect="1"/>
          </p:cNvPicPr>
          <p:nvPr/>
        </p:nvPicPr>
        <p:blipFill>
          <a:blip r:embed="rId2"/>
          <a:stretch>
            <a:fillRect/>
          </a:stretch>
        </p:blipFill>
        <p:spPr>
          <a:xfrm>
            <a:off x="0" y="1152476"/>
            <a:ext cx="4572000" cy="2537237"/>
          </a:xfrm>
          <a:prstGeom prst="rect">
            <a:avLst/>
          </a:prstGeom>
        </p:spPr>
      </p:pic>
      <p:pic>
        <p:nvPicPr>
          <p:cNvPr id="7" name="Picture 6">
            <a:extLst>
              <a:ext uri="{FF2B5EF4-FFF2-40B4-BE49-F238E27FC236}">
                <a16:creationId xmlns:a16="http://schemas.microsoft.com/office/drawing/2014/main" id="{DE73C3C9-9860-4EA9-9B92-F87F5B53FE80}"/>
              </a:ext>
            </a:extLst>
          </p:cNvPr>
          <p:cNvPicPr>
            <a:picLocks noChangeAspect="1"/>
          </p:cNvPicPr>
          <p:nvPr/>
        </p:nvPicPr>
        <p:blipFill>
          <a:blip r:embed="rId3"/>
          <a:stretch>
            <a:fillRect/>
          </a:stretch>
        </p:blipFill>
        <p:spPr>
          <a:xfrm>
            <a:off x="4809054" y="1152475"/>
            <a:ext cx="4209663" cy="2537236"/>
          </a:xfrm>
          <a:prstGeom prst="rect">
            <a:avLst/>
          </a:prstGeom>
        </p:spPr>
      </p:pic>
    </p:spTree>
    <p:extLst>
      <p:ext uri="{BB962C8B-B14F-4D97-AF65-F5344CB8AC3E}">
        <p14:creationId xmlns:p14="http://schemas.microsoft.com/office/powerpoint/2010/main" val="420929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9137-E627-45B1-88EB-69FE8B1D704C}"/>
              </a:ext>
            </a:extLst>
          </p:cNvPr>
          <p:cNvSpPr>
            <a:spLocks noGrp="1"/>
          </p:cNvSpPr>
          <p:nvPr>
            <p:ph type="title"/>
          </p:nvPr>
        </p:nvSpPr>
        <p:spPr>
          <a:xfrm>
            <a:off x="311700" y="226578"/>
            <a:ext cx="8520600" cy="572700"/>
          </a:xfrm>
        </p:spPr>
        <p:txBody>
          <a:bodyPr/>
          <a:lstStyle/>
          <a:p>
            <a:r>
              <a:rPr lang="en-US" b="1" dirty="0"/>
              <a:t>Let us look at some feature importance!</a:t>
            </a:r>
            <a:endParaRPr lang="en-IN" b="1" dirty="0"/>
          </a:p>
        </p:txBody>
      </p:sp>
      <p:sp>
        <p:nvSpPr>
          <p:cNvPr id="3" name="Text Placeholder 2">
            <a:extLst>
              <a:ext uri="{FF2B5EF4-FFF2-40B4-BE49-F238E27FC236}">
                <a16:creationId xmlns:a16="http://schemas.microsoft.com/office/drawing/2014/main" id="{93B9DFC6-8DA5-4C5D-BBB6-FE806AAF9A4A}"/>
              </a:ext>
            </a:extLst>
          </p:cNvPr>
          <p:cNvSpPr>
            <a:spLocks noGrp="1"/>
          </p:cNvSpPr>
          <p:nvPr>
            <p:ph type="body" idx="1"/>
          </p:nvPr>
        </p:nvSpPr>
        <p:spPr>
          <a:xfrm>
            <a:off x="311700" y="1153531"/>
            <a:ext cx="8520600" cy="3416400"/>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bg1"/>
              </a:solidFill>
            </a:endParaRPr>
          </a:p>
          <a:p>
            <a:pPr marL="114300" indent="0">
              <a:buNone/>
            </a:pPr>
            <a:r>
              <a:rPr lang="en-US" dirty="0">
                <a:solidFill>
                  <a:schemeClr val="bg1"/>
                </a:solidFill>
              </a:rPr>
              <a:t>Clearly, we can see distance is the top contributor to trip duration followed by different days of the weeks.</a:t>
            </a:r>
            <a:endParaRPr lang="en-IN" dirty="0">
              <a:solidFill>
                <a:schemeClr val="bg1"/>
              </a:solidFill>
            </a:endParaRPr>
          </a:p>
        </p:txBody>
      </p:sp>
      <p:pic>
        <p:nvPicPr>
          <p:cNvPr id="5" name="Picture 4">
            <a:extLst>
              <a:ext uri="{FF2B5EF4-FFF2-40B4-BE49-F238E27FC236}">
                <a16:creationId xmlns:a16="http://schemas.microsoft.com/office/drawing/2014/main" id="{894F1856-F351-4865-8E50-11EF2B7ED238}"/>
              </a:ext>
            </a:extLst>
          </p:cNvPr>
          <p:cNvPicPr>
            <a:picLocks noChangeAspect="1"/>
          </p:cNvPicPr>
          <p:nvPr/>
        </p:nvPicPr>
        <p:blipFill>
          <a:blip r:embed="rId2"/>
          <a:stretch>
            <a:fillRect/>
          </a:stretch>
        </p:blipFill>
        <p:spPr>
          <a:xfrm>
            <a:off x="311700" y="1017725"/>
            <a:ext cx="8281794" cy="2939042"/>
          </a:xfrm>
          <a:prstGeom prst="rect">
            <a:avLst/>
          </a:prstGeom>
        </p:spPr>
      </p:pic>
    </p:spTree>
    <p:extLst>
      <p:ext uri="{BB962C8B-B14F-4D97-AF65-F5344CB8AC3E}">
        <p14:creationId xmlns:p14="http://schemas.microsoft.com/office/powerpoint/2010/main" val="36971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6322-1AF8-4722-92F2-13076C75FD4B}"/>
              </a:ext>
            </a:extLst>
          </p:cNvPr>
          <p:cNvSpPr>
            <a:spLocks noGrp="1"/>
          </p:cNvSpPr>
          <p:nvPr>
            <p:ph type="title"/>
          </p:nvPr>
        </p:nvSpPr>
        <p:spPr/>
        <p:txBody>
          <a:bodyPr/>
          <a:lstStyle/>
          <a:p>
            <a:r>
              <a:rPr lang="en-IN" b="1" dirty="0"/>
              <a:t>Conclusion:</a:t>
            </a:r>
          </a:p>
        </p:txBody>
      </p:sp>
      <p:sp>
        <p:nvSpPr>
          <p:cNvPr id="3" name="Text Placeholder 2">
            <a:extLst>
              <a:ext uri="{FF2B5EF4-FFF2-40B4-BE49-F238E27FC236}">
                <a16:creationId xmlns:a16="http://schemas.microsoft.com/office/drawing/2014/main" id="{D2BE5BCF-782D-4BB9-B1CC-57683D2B1A78}"/>
              </a:ext>
            </a:extLst>
          </p:cNvPr>
          <p:cNvSpPr>
            <a:spLocks noGrp="1"/>
          </p:cNvSpPr>
          <p:nvPr>
            <p:ph type="body" idx="1"/>
          </p:nvPr>
        </p:nvSpPr>
        <p:spPr>
          <a:xfrm>
            <a:off x="143749" y="1736192"/>
            <a:ext cx="8520600" cy="3407308"/>
          </a:xfrm>
        </p:spPr>
        <p:txBody>
          <a:bodyPr/>
          <a:lstStyle/>
          <a:p>
            <a:pPr marL="114300" indent="0">
              <a:lnSpc>
                <a:spcPct val="200000"/>
              </a:lnSpc>
              <a:buNone/>
            </a:pPr>
            <a:r>
              <a:rPr lang="en-US" sz="1400" dirty="0">
                <a:solidFill>
                  <a:schemeClr val="bg1"/>
                </a:solidFill>
              </a:rPr>
              <a:t>● For </a:t>
            </a:r>
            <a:r>
              <a:rPr lang="en-US" sz="1400" b="1" dirty="0">
                <a:solidFill>
                  <a:schemeClr val="bg1"/>
                </a:solidFill>
              </a:rPr>
              <a:t>Linear regression model</a:t>
            </a:r>
            <a:r>
              <a:rPr lang="en-US" sz="1400" dirty="0">
                <a:solidFill>
                  <a:schemeClr val="bg1"/>
                </a:solidFill>
              </a:rPr>
              <a:t>, MSE and RMSE for training and testing are similar but has </a:t>
            </a:r>
          </a:p>
          <a:p>
            <a:pPr marL="114300" indent="0">
              <a:lnSpc>
                <a:spcPct val="200000"/>
              </a:lnSpc>
              <a:buNone/>
            </a:pPr>
            <a:r>
              <a:rPr lang="en-US" sz="1400" dirty="0">
                <a:solidFill>
                  <a:schemeClr val="bg1"/>
                </a:solidFill>
              </a:rPr>
              <a:t>   very poor R2 for training and testing data.</a:t>
            </a:r>
          </a:p>
          <a:p>
            <a:pPr marL="114300" indent="0">
              <a:lnSpc>
                <a:spcPct val="200000"/>
              </a:lnSpc>
              <a:buNone/>
            </a:pPr>
            <a:r>
              <a:rPr lang="en-US" sz="1400" dirty="0">
                <a:solidFill>
                  <a:schemeClr val="bg1"/>
                </a:solidFill>
              </a:rPr>
              <a:t>● </a:t>
            </a:r>
            <a:r>
              <a:rPr lang="en-US" sz="1400" b="1" dirty="0">
                <a:solidFill>
                  <a:schemeClr val="bg1"/>
                </a:solidFill>
              </a:rPr>
              <a:t>Lasso regression </a:t>
            </a:r>
            <a:r>
              <a:rPr lang="en-US" sz="1400" dirty="0">
                <a:solidFill>
                  <a:schemeClr val="bg1"/>
                </a:solidFill>
              </a:rPr>
              <a:t>and </a:t>
            </a:r>
            <a:r>
              <a:rPr lang="en-US" sz="1400" b="1" dirty="0">
                <a:solidFill>
                  <a:schemeClr val="bg1"/>
                </a:solidFill>
              </a:rPr>
              <a:t>Ridge regression </a:t>
            </a:r>
            <a:r>
              <a:rPr lang="en-US" sz="1400" dirty="0">
                <a:solidFill>
                  <a:schemeClr val="bg1"/>
                </a:solidFill>
              </a:rPr>
              <a:t>R2 increases , but not with significant amount. </a:t>
            </a:r>
          </a:p>
          <a:p>
            <a:pPr marL="114300" indent="0">
              <a:lnSpc>
                <a:spcPct val="200000"/>
              </a:lnSpc>
              <a:buNone/>
            </a:pPr>
            <a:r>
              <a:rPr lang="en-US" sz="1400" dirty="0">
                <a:solidFill>
                  <a:schemeClr val="bg1"/>
                </a:solidFill>
              </a:rPr>
              <a:t>● We can see that MSE and RMSE of </a:t>
            </a:r>
            <a:r>
              <a:rPr lang="en-US" sz="1400" b="1" dirty="0">
                <a:solidFill>
                  <a:schemeClr val="bg1"/>
                </a:solidFill>
              </a:rPr>
              <a:t>Decision Tree model </a:t>
            </a:r>
            <a:r>
              <a:rPr lang="en-US" sz="1400" dirty="0">
                <a:solidFill>
                  <a:schemeClr val="bg1"/>
                </a:solidFill>
              </a:rPr>
              <a:t>are not varying much during </a:t>
            </a:r>
          </a:p>
          <a:p>
            <a:pPr marL="114300" indent="0">
              <a:lnSpc>
                <a:spcPct val="200000"/>
              </a:lnSpc>
              <a:buNone/>
            </a:pPr>
            <a:r>
              <a:rPr lang="en-US" sz="1400" dirty="0">
                <a:solidFill>
                  <a:schemeClr val="bg1"/>
                </a:solidFill>
              </a:rPr>
              <a:t>   training and testing time. Also the R2 is almost same for training and testing time. </a:t>
            </a:r>
          </a:p>
          <a:p>
            <a:pPr marL="114300" indent="0">
              <a:lnSpc>
                <a:spcPct val="200000"/>
              </a:lnSpc>
              <a:buNone/>
            </a:pPr>
            <a:r>
              <a:rPr lang="en-US" sz="1400" dirty="0">
                <a:solidFill>
                  <a:schemeClr val="bg1"/>
                </a:solidFill>
              </a:rPr>
              <a:t>● MSE and RMSE of </a:t>
            </a:r>
            <a:r>
              <a:rPr lang="en-US" sz="1400" b="1" dirty="0" err="1">
                <a:solidFill>
                  <a:schemeClr val="bg1"/>
                </a:solidFill>
              </a:rPr>
              <a:t>XGBoost</a:t>
            </a:r>
            <a:r>
              <a:rPr lang="en-US" sz="1400" b="1" dirty="0">
                <a:solidFill>
                  <a:schemeClr val="bg1"/>
                </a:solidFill>
              </a:rPr>
              <a:t> model </a:t>
            </a:r>
            <a:r>
              <a:rPr lang="en-US" sz="1400" dirty="0">
                <a:solidFill>
                  <a:schemeClr val="bg1"/>
                </a:solidFill>
              </a:rPr>
              <a:t>are very similar and their R2 is 80. </a:t>
            </a:r>
          </a:p>
          <a:p>
            <a:pPr marL="114300" indent="0">
              <a:lnSpc>
                <a:spcPct val="200000"/>
              </a:lnSpc>
              <a:buNone/>
            </a:pPr>
            <a:r>
              <a:rPr lang="en-US" sz="1400" dirty="0">
                <a:solidFill>
                  <a:schemeClr val="bg1"/>
                </a:solidFill>
              </a:rPr>
              <a:t>● From above table, </a:t>
            </a:r>
            <a:r>
              <a:rPr lang="en-US" sz="1400" b="1" dirty="0">
                <a:solidFill>
                  <a:schemeClr val="bg1"/>
                </a:solidFill>
              </a:rPr>
              <a:t>we can conclude </a:t>
            </a:r>
            <a:r>
              <a:rPr lang="en-US" sz="1400" b="1" dirty="0" err="1">
                <a:solidFill>
                  <a:schemeClr val="bg1"/>
                </a:solidFill>
              </a:rPr>
              <a:t>XGBoost</a:t>
            </a:r>
            <a:r>
              <a:rPr lang="en-US" sz="1400" b="1" dirty="0">
                <a:solidFill>
                  <a:schemeClr val="bg1"/>
                </a:solidFill>
              </a:rPr>
              <a:t> is best model for our dataset.</a:t>
            </a:r>
            <a:endParaRPr lang="en-IN" sz="1400" b="1" dirty="0">
              <a:solidFill>
                <a:schemeClr val="bg1"/>
              </a:solidFill>
            </a:endParaRPr>
          </a:p>
        </p:txBody>
      </p:sp>
      <p:pic>
        <p:nvPicPr>
          <p:cNvPr id="5" name="Picture 4">
            <a:extLst>
              <a:ext uri="{FF2B5EF4-FFF2-40B4-BE49-F238E27FC236}">
                <a16:creationId xmlns:a16="http://schemas.microsoft.com/office/drawing/2014/main" id="{763F5DEF-18E9-4F23-B2B1-88EB972B8F9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40489" y="1"/>
            <a:ext cx="2511489" cy="1736192"/>
          </a:xfrm>
          <a:prstGeom prst="rect">
            <a:avLst/>
          </a:prstGeom>
        </p:spPr>
      </p:pic>
    </p:spTree>
    <p:extLst>
      <p:ext uri="{BB962C8B-B14F-4D97-AF65-F5344CB8AC3E}">
        <p14:creationId xmlns:p14="http://schemas.microsoft.com/office/powerpoint/2010/main" val="294685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4"/>
            <a:ext cx="8520600" cy="75385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600" b="1" dirty="0"/>
              <a:t>Table of content:</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E5F63C03-D082-4871-923A-E46433E1F334}"/>
              </a:ext>
            </a:extLst>
          </p:cNvPr>
          <p:cNvSpPr>
            <a:spLocks noGrp="1"/>
          </p:cNvSpPr>
          <p:nvPr>
            <p:ph type="body" idx="1"/>
          </p:nvPr>
        </p:nvSpPr>
        <p:spPr>
          <a:xfrm>
            <a:off x="311700" y="1017726"/>
            <a:ext cx="8520600" cy="3869234"/>
          </a:xfrm>
        </p:spPr>
        <p:txBody>
          <a:bodyPr/>
          <a:lstStyle/>
          <a:p>
            <a:pPr marL="114300" indent="0">
              <a:lnSpc>
                <a:spcPct val="150000"/>
              </a:lnSpc>
              <a:buNone/>
            </a:pPr>
            <a:r>
              <a:rPr lang="en-IN" sz="2000" dirty="0">
                <a:solidFill>
                  <a:schemeClr val="bg1"/>
                </a:solidFill>
              </a:rPr>
              <a:t>● Introduction</a:t>
            </a:r>
          </a:p>
          <a:p>
            <a:pPr marL="114300" indent="0">
              <a:lnSpc>
                <a:spcPct val="150000"/>
              </a:lnSpc>
              <a:buNone/>
            </a:pPr>
            <a:r>
              <a:rPr lang="en-IN" sz="2000" dirty="0">
                <a:solidFill>
                  <a:schemeClr val="bg1"/>
                </a:solidFill>
              </a:rPr>
              <a:t>● Defining Problem Statement </a:t>
            </a:r>
          </a:p>
          <a:p>
            <a:pPr marL="114300" indent="0">
              <a:lnSpc>
                <a:spcPct val="150000"/>
              </a:lnSpc>
              <a:buNone/>
            </a:pPr>
            <a:r>
              <a:rPr lang="en-IN" sz="2000" dirty="0">
                <a:solidFill>
                  <a:schemeClr val="bg1"/>
                </a:solidFill>
              </a:rPr>
              <a:t>● Data Overview </a:t>
            </a:r>
          </a:p>
          <a:p>
            <a:pPr marL="114300" indent="0">
              <a:lnSpc>
                <a:spcPct val="150000"/>
              </a:lnSpc>
              <a:buNone/>
            </a:pPr>
            <a:r>
              <a:rPr lang="en-IN" sz="2000" dirty="0">
                <a:solidFill>
                  <a:schemeClr val="bg1"/>
                </a:solidFill>
              </a:rPr>
              <a:t>● Feature creation </a:t>
            </a:r>
          </a:p>
          <a:p>
            <a:pPr marL="114300" indent="0">
              <a:lnSpc>
                <a:spcPct val="150000"/>
              </a:lnSpc>
              <a:buNone/>
            </a:pPr>
            <a:r>
              <a:rPr lang="en-IN" sz="2000" dirty="0">
                <a:solidFill>
                  <a:schemeClr val="bg1"/>
                </a:solidFill>
              </a:rPr>
              <a:t>● Exploratory Data Analysis </a:t>
            </a:r>
          </a:p>
          <a:p>
            <a:pPr marL="114300" indent="0">
              <a:lnSpc>
                <a:spcPct val="150000"/>
              </a:lnSpc>
              <a:buNone/>
            </a:pPr>
            <a:r>
              <a:rPr lang="en-IN" sz="2000" dirty="0">
                <a:solidFill>
                  <a:schemeClr val="bg1"/>
                </a:solidFill>
              </a:rPr>
              <a:t>● Feature Engineering </a:t>
            </a:r>
          </a:p>
          <a:p>
            <a:pPr marL="114300" indent="0">
              <a:lnSpc>
                <a:spcPct val="150000"/>
              </a:lnSpc>
              <a:buNone/>
            </a:pPr>
            <a:r>
              <a:rPr lang="en-IN" sz="2000" dirty="0">
                <a:solidFill>
                  <a:schemeClr val="bg1"/>
                </a:solidFill>
              </a:rPr>
              <a:t>● Model Creation </a:t>
            </a:r>
          </a:p>
          <a:p>
            <a:pPr marL="114300" indent="0">
              <a:lnSpc>
                <a:spcPct val="150000"/>
              </a:lnSpc>
              <a:buNone/>
            </a:pPr>
            <a:r>
              <a:rPr lang="en-IN" sz="2000" dirty="0">
                <a:solidFill>
                  <a:schemeClr val="bg1"/>
                </a:solidFill>
              </a:rPr>
              <a:t>● Model Evaluation </a:t>
            </a:r>
          </a:p>
        </p:txBody>
      </p:sp>
      <p:pic>
        <p:nvPicPr>
          <p:cNvPr id="6" name="Picture 5">
            <a:extLst>
              <a:ext uri="{FF2B5EF4-FFF2-40B4-BE49-F238E27FC236}">
                <a16:creationId xmlns:a16="http://schemas.microsoft.com/office/drawing/2014/main" id="{5CCA8F4C-86D8-4D39-B5BD-2115AA88134B}"/>
              </a:ext>
            </a:extLst>
          </p:cNvPr>
          <p:cNvPicPr>
            <a:picLocks noChangeAspect="1"/>
          </p:cNvPicPr>
          <p:nvPr/>
        </p:nvPicPr>
        <p:blipFill>
          <a:blip r:embed="rId3"/>
          <a:stretch>
            <a:fillRect/>
          </a:stretch>
        </p:blipFill>
        <p:spPr>
          <a:xfrm>
            <a:off x="5412105" y="924877"/>
            <a:ext cx="2767204" cy="23060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78C8-BBC0-42CD-B2DF-D1F305FAF660}"/>
              </a:ext>
            </a:extLst>
          </p:cNvPr>
          <p:cNvSpPr>
            <a:spLocks noGrp="1"/>
          </p:cNvSpPr>
          <p:nvPr>
            <p:ph type="title"/>
          </p:nvPr>
        </p:nvSpPr>
        <p:spPr/>
        <p:txBody>
          <a:bodyPr/>
          <a:lstStyle/>
          <a:p>
            <a:r>
              <a:rPr lang="en-IN" b="1" dirty="0"/>
              <a:t>Challenges: </a:t>
            </a:r>
          </a:p>
        </p:txBody>
      </p:sp>
      <p:sp>
        <p:nvSpPr>
          <p:cNvPr id="3" name="Text Placeholder 2">
            <a:extLst>
              <a:ext uri="{FF2B5EF4-FFF2-40B4-BE49-F238E27FC236}">
                <a16:creationId xmlns:a16="http://schemas.microsoft.com/office/drawing/2014/main" id="{35A6F8FA-0B9A-4004-9C3E-EAB2C5D2F942}"/>
              </a:ext>
            </a:extLst>
          </p:cNvPr>
          <p:cNvSpPr>
            <a:spLocks noGrp="1"/>
          </p:cNvSpPr>
          <p:nvPr>
            <p:ph type="body" idx="1"/>
          </p:nvPr>
        </p:nvSpPr>
        <p:spPr>
          <a:xfrm>
            <a:off x="0" y="3205209"/>
            <a:ext cx="8520600" cy="3416400"/>
          </a:xfrm>
        </p:spPr>
        <p:txBody>
          <a:bodyPr/>
          <a:lstStyle/>
          <a:p>
            <a:pPr marL="114300" indent="0">
              <a:buNone/>
            </a:pPr>
            <a:r>
              <a:rPr lang="en-US" dirty="0">
                <a:solidFill>
                  <a:schemeClr val="bg1"/>
                </a:solidFill>
              </a:rPr>
              <a:t>● Large dataset to handle. </a:t>
            </a:r>
          </a:p>
          <a:p>
            <a:pPr marL="114300" indent="0">
              <a:buNone/>
            </a:pPr>
            <a:r>
              <a:rPr lang="en-US" dirty="0">
                <a:solidFill>
                  <a:schemeClr val="bg1"/>
                </a:solidFill>
              </a:rPr>
              <a:t>● Need to Remove outliers </a:t>
            </a:r>
          </a:p>
          <a:p>
            <a:pPr marL="114300" indent="0">
              <a:buNone/>
            </a:pPr>
            <a:r>
              <a:rPr lang="en-US" dirty="0">
                <a:solidFill>
                  <a:schemeClr val="bg1"/>
                </a:solidFill>
              </a:rPr>
              <a:t>● Carefully handled feature selection part as it affects the R2 score. </a:t>
            </a:r>
          </a:p>
          <a:p>
            <a:pPr marL="114300" indent="0">
              <a:buNone/>
            </a:pPr>
            <a:r>
              <a:rPr lang="en-US" dirty="0">
                <a:solidFill>
                  <a:schemeClr val="bg1"/>
                </a:solidFill>
              </a:rPr>
              <a:t>● Carefully tuned Hyperparameters as it affects the R2 score.</a:t>
            </a:r>
            <a:endParaRPr lang="en-IN" dirty="0">
              <a:solidFill>
                <a:schemeClr val="bg1"/>
              </a:solidFill>
            </a:endParaRPr>
          </a:p>
        </p:txBody>
      </p:sp>
      <p:pic>
        <p:nvPicPr>
          <p:cNvPr id="5" name="Picture 4">
            <a:extLst>
              <a:ext uri="{FF2B5EF4-FFF2-40B4-BE49-F238E27FC236}">
                <a16:creationId xmlns:a16="http://schemas.microsoft.com/office/drawing/2014/main" id="{E4874344-4ABA-4E98-B942-B2BF87338DF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68350" y="634314"/>
            <a:ext cx="4914395" cy="2954306"/>
          </a:xfrm>
          <a:prstGeom prst="rect">
            <a:avLst/>
          </a:prstGeom>
        </p:spPr>
      </p:pic>
    </p:spTree>
    <p:extLst>
      <p:ext uri="{BB962C8B-B14F-4D97-AF65-F5344CB8AC3E}">
        <p14:creationId xmlns:p14="http://schemas.microsoft.com/office/powerpoint/2010/main" val="2944330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4E28-4A38-453C-92E9-C46C7A592FD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07259AC-566F-4154-B68B-B370250DD02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ADBA9AC-B6D0-4426-9FD1-37EDE5F7D55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5119" y="469518"/>
            <a:ext cx="8393760" cy="4450702"/>
          </a:xfrm>
          <a:prstGeom prst="rect">
            <a:avLst/>
          </a:prstGeom>
        </p:spPr>
      </p:pic>
    </p:spTree>
    <p:extLst>
      <p:ext uri="{BB962C8B-B14F-4D97-AF65-F5344CB8AC3E}">
        <p14:creationId xmlns:p14="http://schemas.microsoft.com/office/powerpoint/2010/main" val="160670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988D-D961-4F52-9ADF-65268909A111}"/>
              </a:ext>
            </a:extLst>
          </p:cNvPr>
          <p:cNvSpPr>
            <a:spLocks noGrp="1"/>
          </p:cNvSpPr>
          <p:nvPr>
            <p:ph type="title"/>
          </p:nvPr>
        </p:nvSpPr>
        <p:spPr>
          <a:xfrm>
            <a:off x="311700" y="203200"/>
            <a:ext cx="8520600" cy="814525"/>
          </a:xfrm>
        </p:spPr>
        <p:txBody>
          <a:bodyPr/>
          <a:lstStyle/>
          <a:p>
            <a:r>
              <a:rPr lang="en-IN" sz="3600" b="1" dirty="0"/>
              <a:t>Introduction</a:t>
            </a:r>
            <a:r>
              <a:rPr lang="en-IN" b="1" dirty="0"/>
              <a:t>:</a:t>
            </a:r>
          </a:p>
        </p:txBody>
      </p:sp>
      <p:sp>
        <p:nvSpPr>
          <p:cNvPr id="3" name="Text Placeholder 2">
            <a:extLst>
              <a:ext uri="{FF2B5EF4-FFF2-40B4-BE49-F238E27FC236}">
                <a16:creationId xmlns:a16="http://schemas.microsoft.com/office/drawing/2014/main" id="{78943CDB-FD91-4B3B-8F1C-CBB67849CB1A}"/>
              </a:ext>
            </a:extLst>
          </p:cNvPr>
          <p:cNvSpPr>
            <a:spLocks noGrp="1"/>
          </p:cNvSpPr>
          <p:nvPr>
            <p:ph type="body" idx="1"/>
          </p:nvPr>
        </p:nvSpPr>
        <p:spPr>
          <a:xfrm>
            <a:off x="311700" y="1017725"/>
            <a:ext cx="5946860" cy="3551150"/>
          </a:xfrm>
        </p:spPr>
        <p:txBody>
          <a:bodyPr/>
          <a:lstStyle/>
          <a:p>
            <a:pPr>
              <a:buClr>
                <a:schemeClr val="bg1"/>
              </a:buClr>
            </a:pPr>
            <a:r>
              <a:rPr lang="en-US" dirty="0">
                <a:solidFill>
                  <a:schemeClr val="bg1"/>
                </a:solidFill>
              </a:rPr>
              <a:t>New York City is one of the highly advanced cities of the world with extensive use of taxi services. </a:t>
            </a:r>
          </a:p>
          <a:p>
            <a:pPr>
              <a:lnSpc>
                <a:spcPct val="100000"/>
              </a:lnSpc>
              <a:buClr>
                <a:schemeClr val="bg1"/>
              </a:buClr>
            </a:pPr>
            <a:r>
              <a:rPr lang="en-US" dirty="0">
                <a:solidFill>
                  <a:schemeClr val="bg1"/>
                </a:solidFill>
              </a:rPr>
              <a:t>The city taxi rides constitutes the core of the traffic in the city of New York. </a:t>
            </a:r>
          </a:p>
          <a:p>
            <a:pPr>
              <a:buClr>
                <a:schemeClr val="bg1"/>
              </a:buClr>
            </a:pPr>
            <a:r>
              <a:rPr lang="en-US" dirty="0">
                <a:solidFill>
                  <a:schemeClr val="bg1"/>
                </a:solidFill>
              </a:rPr>
              <a:t>The rides taken everyday by many New Yorkers in the lively city can give us a good grasp of traffic times, road blockages, and so on. </a:t>
            </a:r>
          </a:p>
          <a:p>
            <a:pPr>
              <a:buClr>
                <a:schemeClr val="bg1"/>
              </a:buClr>
            </a:pPr>
            <a:r>
              <a:rPr lang="en-US" dirty="0">
                <a:solidFill>
                  <a:schemeClr val="bg1"/>
                </a:solidFill>
              </a:rPr>
              <a:t>With ridesharing apps becoming more and more prevalent, it is increasingly significant for taxi companies to provide visibility to their estimated ride duration, since the competing apps bestow these metrics upfront.</a:t>
            </a:r>
            <a:endParaRPr lang="en-IN" dirty="0">
              <a:solidFill>
                <a:schemeClr val="bg1"/>
              </a:solidFill>
            </a:endParaRPr>
          </a:p>
        </p:txBody>
      </p:sp>
      <p:pic>
        <p:nvPicPr>
          <p:cNvPr id="5" name="Picture 4">
            <a:extLst>
              <a:ext uri="{FF2B5EF4-FFF2-40B4-BE49-F238E27FC236}">
                <a16:creationId xmlns:a16="http://schemas.microsoft.com/office/drawing/2014/main" id="{B13066B6-1CD9-4334-A50F-281E21D5CF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01844" y="978355"/>
            <a:ext cx="3287172" cy="2379980"/>
          </a:xfrm>
          <a:prstGeom prst="rect">
            <a:avLst/>
          </a:prstGeom>
        </p:spPr>
      </p:pic>
    </p:spTree>
    <p:extLst>
      <p:ext uri="{BB962C8B-B14F-4D97-AF65-F5344CB8AC3E}">
        <p14:creationId xmlns:p14="http://schemas.microsoft.com/office/powerpoint/2010/main" val="304411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571B-314F-4EE4-9AE1-731A36903193}"/>
              </a:ext>
            </a:extLst>
          </p:cNvPr>
          <p:cNvSpPr>
            <a:spLocks noGrp="1"/>
          </p:cNvSpPr>
          <p:nvPr>
            <p:ph type="title"/>
          </p:nvPr>
        </p:nvSpPr>
        <p:spPr>
          <a:xfrm>
            <a:off x="311700" y="243840"/>
            <a:ext cx="8520600" cy="773885"/>
          </a:xfrm>
        </p:spPr>
        <p:txBody>
          <a:bodyPr/>
          <a:lstStyle/>
          <a:p>
            <a:r>
              <a:rPr lang="en-IN" sz="3600" b="1" dirty="0"/>
              <a:t>Problem Statement</a:t>
            </a:r>
          </a:p>
        </p:txBody>
      </p:sp>
      <p:sp>
        <p:nvSpPr>
          <p:cNvPr id="3" name="Text Placeholder 2">
            <a:extLst>
              <a:ext uri="{FF2B5EF4-FFF2-40B4-BE49-F238E27FC236}">
                <a16:creationId xmlns:a16="http://schemas.microsoft.com/office/drawing/2014/main" id="{ACC13DD8-335F-40DA-8EF5-C5E10F8566A1}"/>
              </a:ext>
            </a:extLst>
          </p:cNvPr>
          <p:cNvSpPr>
            <a:spLocks noGrp="1"/>
          </p:cNvSpPr>
          <p:nvPr>
            <p:ph type="body" idx="1"/>
          </p:nvPr>
        </p:nvSpPr>
        <p:spPr>
          <a:xfrm>
            <a:off x="311700" y="1017725"/>
            <a:ext cx="8832300" cy="3551150"/>
          </a:xfrm>
        </p:spPr>
        <p:txBody>
          <a:bodyPr/>
          <a:lstStyle/>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r>
              <a:rPr lang="en-US" dirty="0">
                <a:solidFill>
                  <a:schemeClr val="bg1"/>
                </a:solidFill>
              </a:rPr>
              <a:t>The main aim is to build a model that predicts the total ride duration of taxi trips in New York City. </a:t>
            </a:r>
          </a:p>
          <a:p>
            <a:pPr marL="114300" indent="0">
              <a:buNone/>
            </a:pPr>
            <a:endParaRPr lang="en-US" dirty="0">
              <a:solidFill>
                <a:schemeClr val="bg1"/>
              </a:solidFill>
            </a:endParaRPr>
          </a:p>
          <a:p>
            <a:pPr marL="114300" indent="0">
              <a:buNone/>
            </a:pPr>
            <a:r>
              <a:rPr lang="en-US" dirty="0">
                <a:solidFill>
                  <a:schemeClr val="bg1"/>
                </a:solidFill>
              </a:rPr>
              <a:t>The primary dataset is one released by the NYC Taxi and Limousine Commission, which includes pickup time, geo-coordinates, number of passengers, and several other variables.</a:t>
            </a:r>
            <a:endParaRPr lang="en-IN" dirty="0">
              <a:solidFill>
                <a:schemeClr val="bg1"/>
              </a:solidFill>
            </a:endParaRPr>
          </a:p>
        </p:txBody>
      </p:sp>
    </p:spTree>
    <p:extLst>
      <p:ext uri="{BB962C8B-B14F-4D97-AF65-F5344CB8AC3E}">
        <p14:creationId xmlns:p14="http://schemas.microsoft.com/office/powerpoint/2010/main" val="17578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260B-EA9D-4161-B4F9-119F7175389A}"/>
              </a:ext>
            </a:extLst>
          </p:cNvPr>
          <p:cNvSpPr>
            <a:spLocks noGrp="1"/>
          </p:cNvSpPr>
          <p:nvPr>
            <p:ph type="title"/>
          </p:nvPr>
        </p:nvSpPr>
        <p:spPr>
          <a:xfrm>
            <a:off x="311700" y="91440"/>
            <a:ext cx="8520600" cy="926285"/>
          </a:xfrm>
        </p:spPr>
        <p:txBody>
          <a:bodyPr/>
          <a:lstStyle/>
          <a:p>
            <a:r>
              <a:rPr lang="en-IN" sz="3600" b="1" dirty="0"/>
              <a:t>Data Overview:</a:t>
            </a:r>
          </a:p>
        </p:txBody>
      </p:sp>
      <p:sp>
        <p:nvSpPr>
          <p:cNvPr id="3" name="Text Placeholder 2">
            <a:extLst>
              <a:ext uri="{FF2B5EF4-FFF2-40B4-BE49-F238E27FC236}">
                <a16:creationId xmlns:a16="http://schemas.microsoft.com/office/drawing/2014/main" id="{D55893F8-1F57-47B5-9CFB-17F82070113A}"/>
              </a:ext>
            </a:extLst>
          </p:cNvPr>
          <p:cNvSpPr>
            <a:spLocks noGrp="1"/>
          </p:cNvSpPr>
          <p:nvPr>
            <p:ph type="body" idx="1"/>
          </p:nvPr>
        </p:nvSpPr>
        <p:spPr>
          <a:xfrm>
            <a:off x="311700" y="914400"/>
            <a:ext cx="8520600" cy="4053839"/>
          </a:xfrm>
        </p:spPr>
        <p:txBody>
          <a:bodyPr/>
          <a:lstStyle/>
          <a:p>
            <a:pPr marL="114300" indent="0">
              <a:buNone/>
            </a:pPr>
            <a:r>
              <a:rPr lang="en-US" dirty="0">
                <a:solidFill>
                  <a:schemeClr val="bg1"/>
                </a:solidFill>
              </a:rPr>
              <a:t>Data overview is nothing but understanding the data better.</a:t>
            </a:r>
          </a:p>
          <a:p>
            <a:pPr marL="114300" indent="0">
              <a:buNone/>
            </a:pPr>
            <a:r>
              <a:rPr lang="en-US" dirty="0">
                <a:solidFill>
                  <a:schemeClr val="bg1"/>
                </a:solidFill>
              </a:rPr>
              <a:t>The objectives of data understanding are as follows: </a:t>
            </a:r>
          </a:p>
          <a:p>
            <a:pPr marL="114300" indent="0">
              <a:buNone/>
            </a:pPr>
            <a:endParaRPr lang="en-US" dirty="0">
              <a:solidFill>
                <a:schemeClr val="bg1"/>
              </a:solidFill>
            </a:endParaRPr>
          </a:p>
          <a:p>
            <a:pPr marL="114300" indent="0">
              <a:buNone/>
            </a:pPr>
            <a:r>
              <a:rPr lang="en-US" sz="1600" dirty="0">
                <a:solidFill>
                  <a:schemeClr val="bg1"/>
                </a:solidFill>
              </a:rPr>
              <a:t>● id - A unique identifier for each trip.</a:t>
            </a:r>
          </a:p>
          <a:p>
            <a:pPr marL="114300" indent="0">
              <a:buNone/>
            </a:pPr>
            <a:r>
              <a:rPr lang="en-US" sz="1600" dirty="0">
                <a:solidFill>
                  <a:schemeClr val="bg1"/>
                </a:solidFill>
              </a:rPr>
              <a:t>● </a:t>
            </a:r>
            <a:r>
              <a:rPr lang="en-US" sz="1600" dirty="0" err="1">
                <a:solidFill>
                  <a:schemeClr val="bg1"/>
                </a:solidFill>
              </a:rPr>
              <a:t>vendor_id</a:t>
            </a:r>
            <a:r>
              <a:rPr lang="en-US" sz="1600" dirty="0">
                <a:solidFill>
                  <a:schemeClr val="bg1"/>
                </a:solidFill>
              </a:rPr>
              <a:t> - A code indicating the provider associated with the trip record. </a:t>
            </a:r>
          </a:p>
          <a:p>
            <a:pPr marL="114300" indent="0">
              <a:buNone/>
            </a:pPr>
            <a:r>
              <a:rPr lang="en-US" sz="1600" dirty="0">
                <a:solidFill>
                  <a:schemeClr val="bg1"/>
                </a:solidFill>
              </a:rPr>
              <a:t>● </a:t>
            </a:r>
            <a:r>
              <a:rPr lang="en-US" sz="1600" dirty="0" err="1">
                <a:solidFill>
                  <a:schemeClr val="bg1"/>
                </a:solidFill>
              </a:rPr>
              <a:t>pickup_datetime</a:t>
            </a:r>
            <a:r>
              <a:rPr lang="en-US" sz="1600" dirty="0">
                <a:solidFill>
                  <a:schemeClr val="bg1"/>
                </a:solidFill>
              </a:rPr>
              <a:t> - Date and time when the meter was engaged. </a:t>
            </a:r>
          </a:p>
          <a:p>
            <a:pPr marL="114300" indent="0">
              <a:buNone/>
            </a:pPr>
            <a:r>
              <a:rPr lang="en-US" sz="1600" dirty="0">
                <a:solidFill>
                  <a:schemeClr val="bg1"/>
                </a:solidFill>
              </a:rPr>
              <a:t>● </a:t>
            </a:r>
            <a:r>
              <a:rPr lang="en-US" sz="1600" dirty="0" err="1">
                <a:solidFill>
                  <a:schemeClr val="bg1"/>
                </a:solidFill>
              </a:rPr>
              <a:t>dropoff_datetime</a:t>
            </a:r>
            <a:r>
              <a:rPr lang="en-US" sz="1600" dirty="0">
                <a:solidFill>
                  <a:schemeClr val="bg1"/>
                </a:solidFill>
              </a:rPr>
              <a:t> - Date and time when the meter was disengaged.</a:t>
            </a:r>
          </a:p>
          <a:p>
            <a:pPr marL="114300" indent="0">
              <a:buNone/>
            </a:pPr>
            <a:r>
              <a:rPr lang="en-US" sz="1600" dirty="0">
                <a:solidFill>
                  <a:schemeClr val="bg1"/>
                </a:solidFill>
              </a:rPr>
              <a:t>● </a:t>
            </a:r>
            <a:r>
              <a:rPr lang="en-US" sz="1600" dirty="0" err="1">
                <a:solidFill>
                  <a:schemeClr val="bg1"/>
                </a:solidFill>
              </a:rPr>
              <a:t>passenger_count</a:t>
            </a:r>
            <a:r>
              <a:rPr lang="en-US" sz="1600" dirty="0">
                <a:solidFill>
                  <a:schemeClr val="bg1"/>
                </a:solidFill>
              </a:rPr>
              <a:t> - The number of passengers in the vehicle. (driver entered value) </a:t>
            </a:r>
          </a:p>
          <a:p>
            <a:pPr marL="114300" indent="0">
              <a:buNone/>
            </a:pPr>
            <a:r>
              <a:rPr lang="en-US" sz="1600" dirty="0">
                <a:solidFill>
                  <a:schemeClr val="bg1"/>
                </a:solidFill>
              </a:rPr>
              <a:t>● </a:t>
            </a:r>
            <a:r>
              <a:rPr lang="en-US" sz="1600" dirty="0" err="1">
                <a:solidFill>
                  <a:schemeClr val="bg1"/>
                </a:solidFill>
              </a:rPr>
              <a:t>pickup_longitude</a:t>
            </a:r>
            <a:r>
              <a:rPr lang="en-US" sz="1600" dirty="0">
                <a:solidFill>
                  <a:schemeClr val="bg1"/>
                </a:solidFill>
              </a:rPr>
              <a:t> - The longitude where the meter was engaged. </a:t>
            </a:r>
          </a:p>
          <a:p>
            <a:pPr marL="114300" indent="0">
              <a:buNone/>
            </a:pPr>
            <a:r>
              <a:rPr lang="en-US" sz="1600" dirty="0">
                <a:solidFill>
                  <a:schemeClr val="bg1"/>
                </a:solidFill>
              </a:rPr>
              <a:t>● </a:t>
            </a:r>
            <a:r>
              <a:rPr lang="en-US" sz="1600" dirty="0" err="1">
                <a:solidFill>
                  <a:schemeClr val="bg1"/>
                </a:solidFill>
              </a:rPr>
              <a:t>pickup_latitude</a:t>
            </a:r>
            <a:r>
              <a:rPr lang="en-US" sz="1600" dirty="0">
                <a:solidFill>
                  <a:schemeClr val="bg1"/>
                </a:solidFill>
              </a:rPr>
              <a:t> - The latitude where the meter was engaged. </a:t>
            </a:r>
          </a:p>
          <a:p>
            <a:pPr marL="114300" indent="0">
              <a:buNone/>
            </a:pPr>
            <a:r>
              <a:rPr lang="en-US" sz="1600" dirty="0">
                <a:solidFill>
                  <a:schemeClr val="bg1"/>
                </a:solidFill>
              </a:rPr>
              <a:t>● </a:t>
            </a:r>
            <a:r>
              <a:rPr lang="en-US" sz="1600" dirty="0" err="1">
                <a:solidFill>
                  <a:schemeClr val="bg1"/>
                </a:solidFill>
              </a:rPr>
              <a:t>dropoff_longitude</a:t>
            </a:r>
            <a:r>
              <a:rPr lang="en-US" sz="1600" dirty="0">
                <a:solidFill>
                  <a:schemeClr val="bg1"/>
                </a:solidFill>
              </a:rPr>
              <a:t> - The longitude where the meter was disengaged. </a:t>
            </a:r>
          </a:p>
          <a:p>
            <a:pPr marL="114300" indent="0">
              <a:buNone/>
            </a:pPr>
            <a:r>
              <a:rPr lang="en-US" sz="1600" dirty="0">
                <a:solidFill>
                  <a:schemeClr val="bg1"/>
                </a:solidFill>
              </a:rPr>
              <a:t>● </a:t>
            </a:r>
            <a:r>
              <a:rPr lang="en-US" sz="1600" dirty="0" err="1">
                <a:solidFill>
                  <a:schemeClr val="bg1"/>
                </a:solidFill>
              </a:rPr>
              <a:t>dropoff_latitude</a:t>
            </a:r>
            <a:r>
              <a:rPr lang="en-US" sz="1600" dirty="0">
                <a:solidFill>
                  <a:schemeClr val="bg1"/>
                </a:solidFill>
              </a:rPr>
              <a:t> - The latitude where the meter was disengaged.</a:t>
            </a:r>
            <a:endParaRPr lang="en-IN" sz="1600" dirty="0">
              <a:solidFill>
                <a:schemeClr val="bg1"/>
              </a:solidFill>
            </a:endParaRPr>
          </a:p>
        </p:txBody>
      </p:sp>
    </p:spTree>
    <p:extLst>
      <p:ext uri="{BB962C8B-B14F-4D97-AF65-F5344CB8AC3E}">
        <p14:creationId xmlns:p14="http://schemas.microsoft.com/office/powerpoint/2010/main" val="258850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A373-C48B-47CD-8C7C-59385C238191}"/>
              </a:ext>
            </a:extLst>
          </p:cNvPr>
          <p:cNvSpPr>
            <a:spLocks noGrp="1"/>
          </p:cNvSpPr>
          <p:nvPr>
            <p:ph type="title"/>
          </p:nvPr>
        </p:nvSpPr>
        <p:spPr>
          <a:xfrm>
            <a:off x="311700" y="88490"/>
            <a:ext cx="8520600" cy="929235"/>
          </a:xfrm>
        </p:spPr>
        <p:txBody>
          <a:bodyPr/>
          <a:lstStyle/>
          <a:p>
            <a:r>
              <a:rPr lang="en-IN" sz="3600" b="1" dirty="0"/>
              <a:t>Continued...</a:t>
            </a:r>
            <a:r>
              <a:rPr lang="en-IN" sz="3600" u="sng" dirty="0"/>
              <a:t> </a:t>
            </a:r>
          </a:p>
        </p:txBody>
      </p:sp>
      <p:sp>
        <p:nvSpPr>
          <p:cNvPr id="3" name="Text Placeholder 2">
            <a:extLst>
              <a:ext uri="{FF2B5EF4-FFF2-40B4-BE49-F238E27FC236}">
                <a16:creationId xmlns:a16="http://schemas.microsoft.com/office/drawing/2014/main" id="{89E3E3AB-1951-4296-B32B-2D3CA1B6A6C1}"/>
              </a:ext>
            </a:extLst>
          </p:cNvPr>
          <p:cNvSpPr>
            <a:spLocks noGrp="1"/>
          </p:cNvSpPr>
          <p:nvPr>
            <p:ph type="body" idx="1"/>
          </p:nvPr>
        </p:nvSpPr>
        <p:spPr>
          <a:xfrm>
            <a:off x="311700" y="1152474"/>
            <a:ext cx="8520600" cy="3902535"/>
          </a:xfrm>
        </p:spPr>
        <p:txBody>
          <a:bodyPr/>
          <a:lstStyle/>
          <a:p>
            <a:pPr marL="114300" indent="0">
              <a:buNone/>
            </a:pPr>
            <a:r>
              <a:rPr lang="en-US" sz="1600" dirty="0">
                <a:solidFill>
                  <a:schemeClr val="bg1"/>
                </a:solidFill>
              </a:rPr>
              <a:t>● </a:t>
            </a:r>
            <a:r>
              <a:rPr lang="en-US" sz="1600" dirty="0" err="1">
                <a:solidFill>
                  <a:schemeClr val="bg1"/>
                </a:solidFill>
              </a:rPr>
              <a:t>store_and_fwd_flag</a:t>
            </a:r>
            <a:r>
              <a:rPr lang="en-US" sz="1600" dirty="0">
                <a:solidFill>
                  <a:schemeClr val="bg1"/>
                </a:solidFill>
              </a:rPr>
              <a:t> - This flag indicates whether the trip record was held in vehicle</a:t>
            </a:r>
          </a:p>
          <a:p>
            <a:pPr marL="114300" indent="0">
              <a:buNone/>
            </a:pPr>
            <a:r>
              <a:rPr lang="en-US" sz="1600" dirty="0">
                <a:solidFill>
                  <a:schemeClr val="bg1"/>
                </a:solidFill>
              </a:rPr>
              <a:t>                                      memory before sending to the vendor because the vehicle did not</a:t>
            </a:r>
          </a:p>
          <a:p>
            <a:pPr marL="114300" indent="0">
              <a:buNone/>
            </a:pPr>
            <a:r>
              <a:rPr lang="en-US" sz="1600" dirty="0">
                <a:solidFill>
                  <a:schemeClr val="bg1"/>
                </a:solidFill>
              </a:rPr>
              <a:t>                                      have a connection to the server - Y=store and forward; N=not a    </a:t>
            </a:r>
          </a:p>
          <a:p>
            <a:pPr marL="114300" indent="0">
              <a:buNone/>
            </a:pPr>
            <a:r>
              <a:rPr lang="en-US" sz="1600" dirty="0">
                <a:solidFill>
                  <a:schemeClr val="bg1"/>
                </a:solidFill>
              </a:rPr>
              <a:t>                                      store and forward trip. </a:t>
            </a:r>
          </a:p>
          <a:p>
            <a:pPr marL="114300" indent="0">
              <a:buNone/>
            </a:pPr>
            <a:r>
              <a:rPr lang="en-US" sz="1600" dirty="0">
                <a:solidFill>
                  <a:schemeClr val="bg1"/>
                </a:solidFill>
              </a:rPr>
              <a:t>● </a:t>
            </a:r>
            <a:r>
              <a:rPr lang="en-US" sz="1600" dirty="0" err="1">
                <a:solidFill>
                  <a:schemeClr val="bg1"/>
                </a:solidFill>
              </a:rPr>
              <a:t>trip_duration</a:t>
            </a:r>
            <a:r>
              <a:rPr lang="en-US" sz="1600" dirty="0">
                <a:solidFill>
                  <a:schemeClr val="bg1"/>
                </a:solidFill>
              </a:rPr>
              <a:t> - duration of the trip in seconds.</a:t>
            </a:r>
          </a:p>
          <a:p>
            <a:pPr marL="114300" indent="0">
              <a:buNone/>
            </a:pPr>
            <a:endParaRPr lang="en-US" sz="1600" dirty="0">
              <a:solidFill>
                <a:schemeClr val="bg1"/>
              </a:solidFill>
            </a:endParaRPr>
          </a:p>
          <a:p>
            <a:pPr marL="114300" indent="0">
              <a:buNone/>
            </a:pPr>
            <a:r>
              <a:rPr lang="en-US" sz="1600" dirty="0">
                <a:solidFill>
                  <a:schemeClr val="bg1"/>
                </a:solidFill>
              </a:rPr>
              <a:t>➢ Summarize the data by identifying key characteristics, such as data volume and total  </a:t>
            </a:r>
          </a:p>
          <a:p>
            <a:pPr marL="114300" indent="0">
              <a:buNone/>
            </a:pPr>
            <a:r>
              <a:rPr lang="en-US" sz="1600" dirty="0">
                <a:solidFill>
                  <a:schemeClr val="bg1"/>
                </a:solidFill>
              </a:rPr>
              <a:t>     number of variables in the data. </a:t>
            </a:r>
            <a:r>
              <a:rPr lang="en-US" sz="1600" b="1" dirty="0">
                <a:solidFill>
                  <a:schemeClr val="bg1"/>
                </a:solidFill>
              </a:rPr>
              <a:t>Number of rows in our dataset are 1458644. Number </a:t>
            </a:r>
          </a:p>
          <a:p>
            <a:pPr marL="114300" indent="0">
              <a:buNone/>
            </a:pPr>
            <a:r>
              <a:rPr lang="en-US" sz="1600" b="1" dirty="0">
                <a:solidFill>
                  <a:schemeClr val="bg1"/>
                </a:solidFill>
              </a:rPr>
              <a:t>    of columns in our dataset are 11.</a:t>
            </a:r>
          </a:p>
          <a:p>
            <a:pPr marL="114300" indent="0">
              <a:buNone/>
            </a:pPr>
            <a:endParaRPr lang="en-US" sz="1600" dirty="0">
              <a:solidFill>
                <a:schemeClr val="bg1"/>
              </a:solidFill>
            </a:endParaRPr>
          </a:p>
          <a:p>
            <a:pPr marL="114300" indent="0">
              <a:buNone/>
            </a:pPr>
            <a:r>
              <a:rPr lang="en-US" sz="1600" dirty="0">
                <a:solidFill>
                  <a:schemeClr val="bg1"/>
                </a:solidFill>
              </a:rPr>
              <a:t>➢ Understand the problems with the data, such as missing values, inaccuracies, and </a:t>
            </a:r>
          </a:p>
          <a:p>
            <a:pPr marL="114300" indent="0">
              <a:buNone/>
            </a:pPr>
            <a:r>
              <a:rPr lang="en-US" sz="1600" dirty="0">
                <a:solidFill>
                  <a:schemeClr val="bg1"/>
                </a:solidFill>
              </a:rPr>
              <a:t>     outliers</a:t>
            </a:r>
          </a:p>
          <a:p>
            <a:pPr marL="114300" indent="0">
              <a:buNone/>
            </a:pPr>
            <a:r>
              <a:rPr lang="en-US" sz="1600" dirty="0">
                <a:solidFill>
                  <a:schemeClr val="bg1"/>
                </a:solidFill>
              </a:rPr>
              <a:t>➢ There are no NAN/NULL values in our dataset.</a:t>
            </a:r>
            <a:endParaRPr lang="en-IN" sz="1600" dirty="0">
              <a:solidFill>
                <a:schemeClr val="bg1"/>
              </a:solidFill>
            </a:endParaRPr>
          </a:p>
        </p:txBody>
      </p:sp>
    </p:spTree>
    <p:extLst>
      <p:ext uri="{BB962C8B-B14F-4D97-AF65-F5344CB8AC3E}">
        <p14:creationId xmlns:p14="http://schemas.microsoft.com/office/powerpoint/2010/main" val="325211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41C5-6883-47C4-A779-52379429D951}"/>
              </a:ext>
            </a:extLst>
          </p:cNvPr>
          <p:cNvSpPr>
            <a:spLocks noGrp="1"/>
          </p:cNvSpPr>
          <p:nvPr>
            <p:ph type="title"/>
          </p:nvPr>
        </p:nvSpPr>
        <p:spPr>
          <a:xfrm>
            <a:off x="311700" y="78658"/>
            <a:ext cx="8520600" cy="939067"/>
          </a:xfrm>
        </p:spPr>
        <p:txBody>
          <a:bodyPr/>
          <a:lstStyle/>
          <a:p>
            <a:r>
              <a:rPr lang="en-IN" sz="3600" b="1" dirty="0"/>
              <a:t>Feature Creation:</a:t>
            </a:r>
          </a:p>
        </p:txBody>
      </p:sp>
      <p:sp>
        <p:nvSpPr>
          <p:cNvPr id="3" name="Text Placeholder 2">
            <a:extLst>
              <a:ext uri="{FF2B5EF4-FFF2-40B4-BE49-F238E27FC236}">
                <a16:creationId xmlns:a16="http://schemas.microsoft.com/office/drawing/2014/main" id="{02CD6BDF-5537-45E9-BEAD-8D12B94D3A98}"/>
              </a:ext>
            </a:extLst>
          </p:cNvPr>
          <p:cNvSpPr>
            <a:spLocks noGrp="1"/>
          </p:cNvSpPr>
          <p:nvPr>
            <p:ph type="body" idx="1"/>
          </p:nvPr>
        </p:nvSpPr>
        <p:spPr>
          <a:xfrm>
            <a:off x="311700" y="816078"/>
            <a:ext cx="8520600" cy="4248764"/>
          </a:xfrm>
        </p:spPr>
        <p:txBody>
          <a:bodyPr/>
          <a:lstStyle/>
          <a:p>
            <a:pPr marL="114300" indent="0">
              <a:buNone/>
            </a:pPr>
            <a:r>
              <a:rPr lang="en-US" sz="2000" dirty="0">
                <a:solidFill>
                  <a:schemeClr val="bg1"/>
                </a:solidFill>
              </a:rPr>
              <a:t>We have created the following features: </a:t>
            </a:r>
          </a:p>
          <a:p>
            <a:pPr marL="114300" indent="0">
              <a:buNone/>
            </a:pPr>
            <a:endParaRPr lang="en-US" sz="1600" dirty="0">
              <a:solidFill>
                <a:schemeClr val="bg1"/>
              </a:solidFill>
            </a:endParaRPr>
          </a:p>
          <a:p>
            <a:pPr marL="114300" indent="0">
              <a:lnSpc>
                <a:spcPct val="150000"/>
              </a:lnSpc>
              <a:buNone/>
            </a:pPr>
            <a:r>
              <a:rPr lang="en-US" sz="1400" dirty="0">
                <a:solidFill>
                  <a:schemeClr val="bg1"/>
                </a:solidFill>
              </a:rPr>
              <a:t>● </a:t>
            </a:r>
            <a:r>
              <a:rPr lang="en-US" sz="1400" dirty="0" err="1">
                <a:solidFill>
                  <a:schemeClr val="bg1"/>
                </a:solidFill>
              </a:rPr>
              <a:t>pickup_weekday</a:t>
            </a:r>
            <a:r>
              <a:rPr lang="en-US" sz="1400" dirty="0">
                <a:solidFill>
                  <a:schemeClr val="bg1"/>
                </a:solidFill>
              </a:rPr>
              <a:t> which contains the name of the day on which the ride was taken.</a:t>
            </a:r>
          </a:p>
          <a:p>
            <a:pPr marL="114300" indent="0">
              <a:lnSpc>
                <a:spcPct val="150000"/>
              </a:lnSpc>
              <a:buNone/>
            </a:pPr>
            <a:r>
              <a:rPr lang="en-US" sz="1400" dirty="0">
                <a:solidFill>
                  <a:schemeClr val="bg1"/>
                </a:solidFill>
              </a:rPr>
              <a:t>● </a:t>
            </a:r>
            <a:r>
              <a:rPr lang="en-US" sz="1400" dirty="0" err="1">
                <a:solidFill>
                  <a:schemeClr val="bg1"/>
                </a:solidFill>
              </a:rPr>
              <a:t>pickup_weekday_num</a:t>
            </a:r>
            <a:r>
              <a:rPr lang="en-US" sz="1400" dirty="0">
                <a:solidFill>
                  <a:schemeClr val="bg1"/>
                </a:solidFill>
              </a:rPr>
              <a:t> which contains the day number instead of characters     </a:t>
            </a:r>
          </a:p>
          <a:p>
            <a:pPr marL="114300" indent="0">
              <a:lnSpc>
                <a:spcPct val="150000"/>
              </a:lnSpc>
              <a:buNone/>
            </a:pPr>
            <a:r>
              <a:rPr lang="en-US" sz="1400" dirty="0">
                <a:solidFill>
                  <a:schemeClr val="bg1"/>
                </a:solidFill>
              </a:rPr>
              <a:t>   with Monday = 0 and Sunday = 6. </a:t>
            </a:r>
          </a:p>
          <a:p>
            <a:pPr marL="114300" indent="0">
              <a:lnSpc>
                <a:spcPct val="150000"/>
              </a:lnSpc>
              <a:buNone/>
            </a:pPr>
            <a:r>
              <a:rPr lang="en-US" sz="1400" dirty="0">
                <a:solidFill>
                  <a:schemeClr val="bg1"/>
                </a:solidFill>
              </a:rPr>
              <a:t>● </a:t>
            </a:r>
            <a:r>
              <a:rPr lang="en-US" sz="1400" dirty="0" err="1">
                <a:solidFill>
                  <a:schemeClr val="bg1"/>
                </a:solidFill>
              </a:rPr>
              <a:t>pickup_hour</a:t>
            </a:r>
            <a:r>
              <a:rPr lang="en-US" sz="1400" dirty="0">
                <a:solidFill>
                  <a:schemeClr val="bg1"/>
                </a:solidFill>
              </a:rPr>
              <a:t> with an hour of the day in the 24 - hour format. </a:t>
            </a:r>
          </a:p>
          <a:p>
            <a:pPr marL="114300" indent="0">
              <a:lnSpc>
                <a:spcPct val="150000"/>
              </a:lnSpc>
              <a:buNone/>
            </a:pPr>
            <a:r>
              <a:rPr lang="en-US" sz="1400" dirty="0">
                <a:solidFill>
                  <a:schemeClr val="bg1"/>
                </a:solidFill>
              </a:rPr>
              <a:t>● </a:t>
            </a:r>
            <a:r>
              <a:rPr lang="en-US" sz="1400" dirty="0" err="1">
                <a:solidFill>
                  <a:schemeClr val="bg1"/>
                </a:solidFill>
              </a:rPr>
              <a:t>pickup_month</a:t>
            </a:r>
            <a:r>
              <a:rPr lang="en-US" sz="1400" dirty="0">
                <a:solidFill>
                  <a:schemeClr val="bg1"/>
                </a:solidFill>
              </a:rPr>
              <a:t> with month number as January = 1 and December = 12. </a:t>
            </a:r>
          </a:p>
          <a:p>
            <a:pPr marL="114300" indent="0">
              <a:lnSpc>
                <a:spcPct val="150000"/>
              </a:lnSpc>
              <a:buNone/>
            </a:pPr>
            <a:r>
              <a:rPr lang="en-US" sz="1400" dirty="0">
                <a:solidFill>
                  <a:schemeClr val="bg1"/>
                </a:solidFill>
              </a:rPr>
              <a:t>● Distance from geographical coordinates. </a:t>
            </a:r>
          </a:p>
          <a:p>
            <a:pPr marL="114300" indent="0">
              <a:lnSpc>
                <a:spcPct val="150000"/>
              </a:lnSpc>
              <a:buNone/>
            </a:pPr>
            <a:r>
              <a:rPr lang="en-US" sz="1400" dirty="0">
                <a:solidFill>
                  <a:schemeClr val="bg1"/>
                </a:solidFill>
              </a:rPr>
              <a:t>● Speed in km/h</a:t>
            </a:r>
          </a:p>
          <a:p>
            <a:pPr marL="114300" indent="0">
              <a:lnSpc>
                <a:spcPct val="150000"/>
              </a:lnSpc>
              <a:buNone/>
            </a:pPr>
            <a:r>
              <a:rPr lang="en-US" sz="1400" dirty="0">
                <a:solidFill>
                  <a:schemeClr val="bg1"/>
                </a:solidFill>
              </a:rPr>
              <a:t>● Time of the day the ride was taken. Morning (from 6:00 am to 11:59 pm), Afternoon (from </a:t>
            </a:r>
          </a:p>
          <a:p>
            <a:pPr marL="114300" indent="0">
              <a:lnSpc>
                <a:spcPct val="150000"/>
              </a:lnSpc>
              <a:buNone/>
            </a:pPr>
            <a:r>
              <a:rPr lang="en-US" sz="1400" dirty="0">
                <a:solidFill>
                  <a:schemeClr val="bg1"/>
                </a:solidFill>
              </a:rPr>
              <a:t>   12 noon to 3:59 pm), Evening (from 4:00 pm to 9:59 pm) and Late Night (from 10:00 pm </a:t>
            </a:r>
          </a:p>
          <a:p>
            <a:pPr marL="114300" indent="0">
              <a:lnSpc>
                <a:spcPct val="150000"/>
              </a:lnSpc>
              <a:buNone/>
            </a:pPr>
            <a:r>
              <a:rPr lang="en-US" sz="1400" dirty="0">
                <a:solidFill>
                  <a:schemeClr val="bg1"/>
                </a:solidFill>
              </a:rPr>
              <a:t>    to 5:59 am).</a:t>
            </a:r>
            <a:endParaRPr lang="en-IN" sz="1400" dirty="0">
              <a:solidFill>
                <a:schemeClr val="bg1"/>
              </a:solidFill>
            </a:endParaRPr>
          </a:p>
        </p:txBody>
      </p:sp>
    </p:spTree>
    <p:extLst>
      <p:ext uri="{BB962C8B-B14F-4D97-AF65-F5344CB8AC3E}">
        <p14:creationId xmlns:p14="http://schemas.microsoft.com/office/powerpoint/2010/main" val="86102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FCF9-362B-469D-BB8D-D0CF9CCA4481}"/>
              </a:ext>
            </a:extLst>
          </p:cNvPr>
          <p:cNvSpPr>
            <a:spLocks noGrp="1"/>
          </p:cNvSpPr>
          <p:nvPr>
            <p:ph type="title"/>
          </p:nvPr>
        </p:nvSpPr>
        <p:spPr>
          <a:xfrm>
            <a:off x="311700" y="0"/>
            <a:ext cx="8520600" cy="1017725"/>
          </a:xfrm>
        </p:spPr>
        <p:txBody>
          <a:bodyPr/>
          <a:lstStyle/>
          <a:p>
            <a:r>
              <a:rPr lang="en-IN" sz="3600" b="1" dirty="0"/>
              <a:t>EDA Univariate Analysis:</a:t>
            </a:r>
          </a:p>
        </p:txBody>
      </p:sp>
      <p:sp>
        <p:nvSpPr>
          <p:cNvPr id="3" name="Text Placeholder 2">
            <a:extLst>
              <a:ext uri="{FF2B5EF4-FFF2-40B4-BE49-F238E27FC236}">
                <a16:creationId xmlns:a16="http://schemas.microsoft.com/office/drawing/2014/main" id="{9846141F-A301-448A-A0D8-135C82EC565C}"/>
              </a:ext>
            </a:extLst>
          </p:cNvPr>
          <p:cNvSpPr>
            <a:spLocks noGrp="1"/>
          </p:cNvSpPr>
          <p:nvPr>
            <p:ph type="body" idx="1"/>
          </p:nvPr>
        </p:nvSpPr>
        <p:spPr>
          <a:xfrm>
            <a:off x="311700" y="731749"/>
            <a:ext cx="8520600" cy="3837126"/>
          </a:xfrm>
        </p:spPr>
        <p:txBody>
          <a:bodyPr/>
          <a:lstStyle/>
          <a:p>
            <a:endParaRPr lang="en-IN" dirty="0"/>
          </a:p>
        </p:txBody>
      </p:sp>
      <p:pic>
        <p:nvPicPr>
          <p:cNvPr id="15" name="Picture 14">
            <a:extLst>
              <a:ext uri="{FF2B5EF4-FFF2-40B4-BE49-F238E27FC236}">
                <a16:creationId xmlns:a16="http://schemas.microsoft.com/office/drawing/2014/main" id="{FA5500F1-4C92-45B3-80ED-ABF36DBDC120}"/>
              </a:ext>
            </a:extLst>
          </p:cNvPr>
          <p:cNvPicPr>
            <a:picLocks noChangeAspect="1"/>
          </p:cNvPicPr>
          <p:nvPr/>
        </p:nvPicPr>
        <p:blipFill>
          <a:blip r:embed="rId2"/>
          <a:stretch>
            <a:fillRect/>
          </a:stretch>
        </p:blipFill>
        <p:spPr>
          <a:xfrm>
            <a:off x="1" y="829612"/>
            <a:ext cx="3324638" cy="1857086"/>
          </a:xfrm>
          <a:prstGeom prst="rect">
            <a:avLst/>
          </a:prstGeom>
        </p:spPr>
      </p:pic>
      <p:pic>
        <p:nvPicPr>
          <p:cNvPr id="17" name="Picture 16">
            <a:extLst>
              <a:ext uri="{FF2B5EF4-FFF2-40B4-BE49-F238E27FC236}">
                <a16:creationId xmlns:a16="http://schemas.microsoft.com/office/drawing/2014/main" id="{DDE10857-E293-4D59-B947-DB64CBA21E68}"/>
              </a:ext>
            </a:extLst>
          </p:cNvPr>
          <p:cNvPicPr>
            <a:picLocks noChangeAspect="1"/>
          </p:cNvPicPr>
          <p:nvPr/>
        </p:nvPicPr>
        <p:blipFill>
          <a:blip r:embed="rId3"/>
          <a:stretch>
            <a:fillRect/>
          </a:stretch>
        </p:blipFill>
        <p:spPr>
          <a:xfrm>
            <a:off x="3498440" y="731749"/>
            <a:ext cx="3728295" cy="2081301"/>
          </a:xfrm>
          <a:prstGeom prst="rect">
            <a:avLst/>
          </a:prstGeom>
        </p:spPr>
      </p:pic>
      <p:pic>
        <p:nvPicPr>
          <p:cNvPr id="19" name="Picture 18">
            <a:extLst>
              <a:ext uri="{FF2B5EF4-FFF2-40B4-BE49-F238E27FC236}">
                <a16:creationId xmlns:a16="http://schemas.microsoft.com/office/drawing/2014/main" id="{B9328356-5918-4786-8F3B-5F85EA1A1654}"/>
              </a:ext>
            </a:extLst>
          </p:cNvPr>
          <p:cNvPicPr>
            <a:picLocks noChangeAspect="1"/>
          </p:cNvPicPr>
          <p:nvPr/>
        </p:nvPicPr>
        <p:blipFill>
          <a:blip r:embed="rId4"/>
          <a:stretch>
            <a:fillRect/>
          </a:stretch>
        </p:blipFill>
        <p:spPr>
          <a:xfrm>
            <a:off x="0" y="3003181"/>
            <a:ext cx="3505985" cy="1955796"/>
          </a:xfrm>
          <a:prstGeom prst="rect">
            <a:avLst/>
          </a:prstGeom>
        </p:spPr>
      </p:pic>
      <p:pic>
        <p:nvPicPr>
          <p:cNvPr id="21" name="Picture 20">
            <a:extLst>
              <a:ext uri="{FF2B5EF4-FFF2-40B4-BE49-F238E27FC236}">
                <a16:creationId xmlns:a16="http://schemas.microsoft.com/office/drawing/2014/main" id="{F2A695A9-DA57-4201-9775-E45348AD4319}"/>
              </a:ext>
            </a:extLst>
          </p:cNvPr>
          <p:cNvPicPr>
            <a:picLocks noChangeAspect="1"/>
          </p:cNvPicPr>
          <p:nvPr/>
        </p:nvPicPr>
        <p:blipFill>
          <a:blip r:embed="rId5"/>
          <a:stretch>
            <a:fillRect/>
          </a:stretch>
        </p:blipFill>
        <p:spPr>
          <a:xfrm>
            <a:off x="3505985" y="3003181"/>
            <a:ext cx="3874574" cy="1955796"/>
          </a:xfrm>
          <a:prstGeom prst="rect">
            <a:avLst/>
          </a:prstGeom>
        </p:spPr>
      </p:pic>
      <p:pic>
        <p:nvPicPr>
          <p:cNvPr id="23" name="Picture 22">
            <a:extLst>
              <a:ext uri="{FF2B5EF4-FFF2-40B4-BE49-F238E27FC236}">
                <a16:creationId xmlns:a16="http://schemas.microsoft.com/office/drawing/2014/main" id="{6FBA4F69-C8AA-4AFA-9191-165515AA5A03}"/>
              </a:ext>
            </a:extLst>
          </p:cNvPr>
          <p:cNvPicPr>
            <a:picLocks noChangeAspect="1"/>
          </p:cNvPicPr>
          <p:nvPr/>
        </p:nvPicPr>
        <p:blipFill>
          <a:blip r:embed="rId6"/>
          <a:stretch>
            <a:fillRect/>
          </a:stretch>
        </p:blipFill>
        <p:spPr>
          <a:xfrm>
            <a:off x="7271184" y="1918065"/>
            <a:ext cx="1734917" cy="1900731"/>
          </a:xfrm>
          <a:prstGeom prst="rect">
            <a:avLst/>
          </a:prstGeom>
        </p:spPr>
      </p:pic>
    </p:spTree>
    <p:extLst>
      <p:ext uri="{BB962C8B-B14F-4D97-AF65-F5344CB8AC3E}">
        <p14:creationId xmlns:p14="http://schemas.microsoft.com/office/powerpoint/2010/main" val="268667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E3F4-CE83-42A9-A4D0-F253D48907EA}"/>
              </a:ext>
            </a:extLst>
          </p:cNvPr>
          <p:cNvSpPr>
            <a:spLocks noGrp="1"/>
          </p:cNvSpPr>
          <p:nvPr>
            <p:ph type="title"/>
          </p:nvPr>
        </p:nvSpPr>
        <p:spPr>
          <a:xfrm>
            <a:off x="311700" y="255638"/>
            <a:ext cx="8520600" cy="875071"/>
          </a:xfrm>
        </p:spPr>
        <p:txBody>
          <a:bodyPr/>
          <a:lstStyle/>
          <a:p>
            <a:r>
              <a:rPr lang="en-IN" b="1" dirty="0"/>
              <a:t>Insights from Univariate Analysis:</a:t>
            </a:r>
          </a:p>
        </p:txBody>
      </p:sp>
      <p:sp>
        <p:nvSpPr>
          <p:cNvPr id="3" name="Text Placeholder 2">
            <a:extLst>
              <a:ext uri="{FF2B5EF4-FFF2-40B4-BE49-F238E27FC236}">
                <a16:creationId xmlns:a16="http://schemas.microsoft.com/office/drawing/2014/main" id="{91842DAD-7C7A-48DD-91C2-C8F31B88D8BC}"/>
              </a:ext>
            </a:extLst>
          </p:cNvPr>
          <p:cNvSpPr>
            <a:spLocks noGrp="1"/>
          </p:cNvSpPr>
          <p:nvPr>
            <p:ph type="body" idx="1"/>
          </p:nvPr>
        </p:nvSpPr>
        <p:spPr>
          <a:xfrm>
            <a:off x="311700" y="1017725"/>
            <a:ext cx="8520600" cy="3551149"/>
          </a:xfrm>
        </p:spPr>
        <p:txBody>
          <a:bodyPr/>
          <a:lstStyle/>
          <a:p>
            <a:pPr>
              <a:lnSpc>
                <a:spcPct val="100000"/>
              </a:lnSpc>
            </a:pPr>
            <a:endParaRPr lang="en-US" sz="1400" dirty="0">
              <a:solidFill>
                <a:schemeClr val="bg1"/>
              </a:solidFill>
            </a:endParaRPr>
          </a:p>
          <a:p>
            <a:pPr marL="114300" indent="0">
              <a:lnSpc>
                <a:spcPct val="150000"/>
              </a:lnSpc>
              <a:buNone/>
            </a:pPr>
            <a:r>
              <a:rPr lang="en-US" sz="1400" dirty="0">
                <a:solidFill>
                  <a:schemeClr val="bg1"/>
                </a:solidFill>
              </a:rPr>
              <a:t>● Passenger : It is evident that most of the trips was taken by single passenger and that is inline with our </a:t>
            </a:r>
          </a:p>
          <a:p>
            <a:pPr marL="114300" indent="0">
              <a:lnSpc>
                <a:spcPct val="150000"/>
              </a:lnSpc>
              <a:buNone/>
            </a:pPr>
            <a:r>
              <a:rPr lang="en-US" sz="1400" dirty="0">
                <a:solidFill>
                  <a:schemeClr val="bg1"/>
                </a:solidFill>
              </a:rPr>
              <a:t>   day to day observations. </a:t>
            </a:r>
          </a:p>
          <a:p>
            <a:pPr marL="114300" indent="0">
              <a:lnSpc>
                <a:spcPct val="150000"/>
              </a:lnSpc>
              <a:buNone/>
            </a:pPr>
            <a:r>
              <a:rPr lang="en-US" sz="1400" dirty="0">
                <a:solidFill>
                  <a:schemeClr val="bg1"/>
                </a:solidFill>
              </a:rPr>
              <a:t>● Total trips Per Hour : The plot consist of the distribution of the pickups across the 24 hour time scale. </a:t>
            </a:r>
          </a:p>
          <a:p>
            <a:pPr marL="114300" indent="0">
              <a:lnSpc>
                <a:spcPct val="150000"/>
              </a:lnSpc>
              <a:buNone/>
            </a:pPr>
            <a:r>
              <a:rPr lang="en-US" sz="1400" dirty="0">
                <a:solidFill>
                  <a:schemeClr val="bg1"/>
                </a:solidFill>
              </a:rPr>
              <a:t>    It's inline with the general trend of taxi pickups which starts increasing from 6AM in the morning and </a:t>
            </a:r>
          </a:p>
          <a:p>
            <a:pPr marL="114300" indent="0">
              <a:lnSpc>
                <a:spcPct val="150000"/>
              </a:lnSpc>
              <a:buNone/>
            </a:pPr>
            <a:r>
              <a:rPr lang="en-US" sz="1400" dirty="0">
                <a:solidFill>
                  <a:schemeClr val="bg1"/>
                </a:solidFill>
              </a:rPr>
              <a:t>    then declines from late evening i.e. around 8 PM. There is no unusual behavior here. </a:t>
            </a:r>
          </a:p>
          <a:p>
            <a:pPr marL="114300" indent="0">
              <a:lnSpc>
                <a:spcPct val="150000"/>
              </a:lnSpc>
              <a:buNone/>
            </a:pPr>
            <a:r>
              <a:rPr lang="en-US" sz="1400" dirty="0">
                <a:solidFill>
                  <a:schemeClr val="bg1"/>
                </a:solidFill>
              </a:rPr>
              <a:t>● Trips per Time of Day: As we saw above, most of the taxi pickups are at evening followed by morning </a:t>
            </a:r>
          </a:p>
          <a:p>
            <a:pPr marL="114300" indent="0">
              <a:lnSpc>
                <a:spcPct val="150000"/>
              </a:lnSpc>
              <a:buNone/>
            </a:pPr>
            <a:r>
              <a:rPr lang="en-US" sz="1400" dirty="0">
                <a:solidFill>
                  <a:schemeClr val="bg1"/>
                </a:solidFill>
              </a:rPr>
              <a:t>    which could be because of school and jobs.</a:t>
            </a:r>
          </a:p>
          <a:p>
            <a:pPr marL="114300" indent="0">
              <a:lnSpc>
                <a:spcPct val="150000"/>
              </a:lnSpc>
              <a:buNone/>
            </a:pPr>
            <a:r>
              <a:rPr lang="en-US" sz="1400" dirty="0">
                <a:solidFill>
                  <a:schemeClr val="bg1"/>
                </a:solidFill>
              </a:rPr>
              <a:t>● Trip Duration : There are some durations with as low as 1 second which points towards trips with 0 km </a:t>
            </a:r>
          </a:p>
          <a:p>
            <a:pPr marL="114300" indent="0">
              <a:lnSpc>
                <a:spcPct val="150000"/>
              </a:lnSpc>
              <a:buNone/>
            </a:pPr>
            <a:r>
              <a:rPr lang="en-US" sz="1400" dirty="0">
                <a:solidFill>
                  <a:schemeClr val="bg1"/>
                </a:solidFill>
              </a:rPr>
              <a:t>   distance. Major trip durations took between 10-20 minutes to complete. </a:t>
            </a:r>
          </a:p>
          <a:p>
            <a:pPr marL="114300" indent="0">
              <a:lnSpc>
                <a:spcPct val="150000"/>
              </a:lnSpc>
              <a:buNone/>
            </a:pPr>
            <a:r>
              <a:rPr lang="en-US" sz="1400" dirty="0">
                <a:solidFill>
                  <a:schemeClr val="bg1"/>
                </a:solidFill>
              </a:rPr>
              <a:t>● Speed : Mostly trips are done at a speed range of 10-20 km/</a:t>
            </a:r>
            <a:r>
              <a:rPr lang="en-US" sz="1400" dirty="0"/>
              <a:t>h</a:t>
            </a:r>
            <a:r>
              <a:rPr lang="en-US" dirty="0"/>
              <a:t>.</a:t>
            </a:r>
            <a:endParaRPr lang="en-IN" dirty="0"/>
          </a:p>
        </p:txBody>
      </p:sp>
    </p:spTree>
    <p:extLst>
      <p:ext uri="{BB962C8B-B14F-4D97-AF65-F5344CB8AC3E}">
        <p14:creationId xmlns:p14="http://schemas.microsoft.com/office/powerpoint/2010/main" val="188976346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1659</Words>
  <Application>Microsoft Office PowerPoint</Application>
  <PresentationFormat>On-screen Show (16:9)</PresentationFormat>
  <Paragraphs>200</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Montserrat</vt:lpstr>
      <vt:lpstr>Arial</vt:lpstr>
      <vt:lpstr>Simple Light</vt:lpstr>
      <vt:lpstr>           Capstone Project NYC Taxi Trip Time Prediction  - Swen Fereira     </vt:lpstr>
      <vt:lpstr>  Table of content: </vt:lpstr>
      <vt:lpstr>Introduction:</vt:lpstr>
      <vt:lpstr>Problem Statement</vt:lpstr>
      <vt:lpstr>Data Overview:</vt:lpstr>
      <vt:lpstr>Continued... </vt:lpstr>
      <vt:lpstr>Feature Creation:</vt:lpstr>
      <vt:lpstr>EDA Univariate Analysis:</vt:lpstr>
      <vt:lpstr>Insights from Univariate Analysis:</vt:lpstr>
      <vt:lpstr>EDA Bivariate Analysis:</vt:lpstr>
      <vt:lpstr>Insights from Bivariate Analysis:</vt:lpstr>
      <vt:lpstr>Feature Engineering:</vt:lpstr>
      <vt:lpstr>Model Creation:</vt:lpstr>
      <vt:lpstr>Model Creation(continued)..</vt:lpstr>
      <vt:lpstr>Model Evaluation:</vt:lpstr>
      <vt:lpstr>Model Evaluation (continued)…</vt:lpstr>
      <vt:lpstr>Actual v/s Predicted:</vt:lpstr>
      <vt:lpstr>Let us look at some feature importance!</vt:lpstr>
      <vt:lpstr>Conclusion:</vt:lpstr>
      <vt:lpstr>Challenges: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 Swen Fereira  Nikhil</dc:title>
  <dc:creator>Swen</dc:creator>
  <cp:lastModifiedBy>Swen</cp:lastModifiedBy>
  <cp:revision>28</cp:revision>
  <dcterms:modified xsi:type="dcterms:W3CDTF">2022-05-20T14:50:08Z</dcterms:modified>
</cp:coreProperties>
</file>