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F7A4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60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ixabay.com/ko/%EB%B9%8C%EB%94%A9-%EB%B8%94%EB%A1%9D-%EB%8F%84%ED%98%95-%ED%8D%BC%EC%A6%90-%EC%9E%A5%EB%82%9C%EA%B0%90-%EB%B8%94%EB%A1%9D-%EB%86%80%EC%9D%B4-%EC%96%B4%EB%A6%B0%EC%9D%B4-%EC%A0%81%ED%95%A9-297773/"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evergreenleaf.blogspot.com/2013/04/my-first-blog-award-liebster.html" TargetMode="External"/><Relationship Id="rId2" Type="http://schemas.openxmlformats.org/officeDocument/2006/relationships/image" Target="../media/image24.jpg"/><Relationship Id="rId1" Type="http://schemas.openxmlformats.org/officeDocument/2006/relationships/slideLayout" Target="../slideLayouts/slideLayout11.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IN" sz="3600" b="1" dirty="0">
                <a:solidFill>
                  <a:schemeClr val="lt1"/>
                </a:solidFill>
                <a:latin typeface="Montserrat"/>
                <a:ea typeface="Montserrat"/>
                <a:cs typeface="Montserrat"/>
                <a:sym typeface="Montserrat"/>
              </a:rPr>
              <a:t>	Credit Card Default Prediction </a:t>
            </a:r>
            <a:br>
              <a:rPr lang="en-IN" sz="3600" b="1" dirty="0">
                <a:solidFill>
                  <a:schemeClr val="lt1"/>
                </a:solidFill>
                <a:latin typeface="Montserrat"/>
                <a:ea typeface="Montserrat"/>
                <a:cs typeface="Montserrat"/>
                <a:sym typeface="Montserrat"/>
              </a:rPr>
            </a:br>
            <a:br>
              <a:rPr lang="en-IN" sz="3600" b="1" dirty="0">
                <a:solidFill>
                  <a:schemeClr val="lt1"/>
                </a:solidFill>
                <a:latin typeface="Montserrat"/>
                <a:ea typeface="Montserrat"/>
                <a:cs typeface="Montserrat"/>
                <a:sym typeface="Montserrat"/>
              </a:rPr>
            </a:br>
            <a:r>
              <a:rPr lang="en-IN" sz="2800" b="1" dirty="0">
                <a:solidFill>
                  <a:schemeClr val="lt1"/>
                </a:solidFill>
                <a:latin typeface="Montserrat"/>
                <a:ea typeface="Montserrat"/>
                <a:cs typeface="Montserrat"/>
                <a:sym typeface="Montserrat"/>
              </a:rPr>
              <a:t> - Swen </a:t>
            </a:r>
            <a:r>
              <a:rPr lang="en-IN" sz="2800" b="1" dirty="0" err="1">
                <a:solidFill>
                  <a:schemeClr val="lt1"/>
                </a:solidFill>
                <a:latin typeface="Montserrat"/>
                <a:ea typeface="Montserrat"/>
                <a:cs typeface="Montserrat"/>
                <a:sym typeface="Montserrat"/>
              </a:rPr>
              <a:t>Fereira</a:t>
            </a:r>
            <a:r>
              <a:rPr lang="en-IN" sz="2800" b="1" dirty="0">
                <a:solidFill>
                  <a:schemeClr val="lt1"/>
                </a:solidFill>
                <a:latin typeface="Montserrat"/>
                <a:ea typeface="Montserrat"/>
                <a:cs typeface="Montserrat"/>
                <a:sym typeface="Montserrat"/>
              </a:rPr>
              <a:t> </a:t>
            </a:r>
            <a:br>
              <a:rPr lang="en-IN" sz="2400" b="1" dirty="0">
                <a:solidFill>
                  <a:srgbClr val="F7A449"/>
                </a:solidFill>
                <a:latin typeface="Montserrat"/>
                <a:ea typeface="Montserrat"/>
                <a:cs typeface="Montserrat"/>
                <a:sym typeface="Montserrat"/>
              </a:rPr>
            </a:br>
            <a:br>
              <a:rPr lang="en-IN" sz="2000" b="1" dirty="0">
                <a:solidFill>
                  <a:srgbClr val="F7A449"/>
                </a:solidFill>
                <a:latin typeface="Montserrat"/>
                <a:ea typeface="Montserrat"/>
                <a:cs typeface="Montserrat"/>
                <a:sym typeface="Montserrat"/>
              </a:rPr>
            </a:br>
            <a:endParaRPr sz="2400" b="1" dirty="0">
              <a:solidFill>
                <a:schemeClr val="accent1"/>
              </a:solidFill>
              <a:latin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7552-A781-46BE-8297-F03912C858B1}"/>
              </a:ext>
            </a:extLst>
          </p:cNvPr>
          <p:cNvSpPr>
            <a:spLocks noGrp="1"/>
          </p:cNvSpPr>
          <p:nvPr>
            <p:ph type="title"/>
          </p:nvPr>
        </p:nvSpPr>
        <p:spPr>
          <a:xfrm>
            <a:off x="284232" y="81231"/>
            <a:ext cx="8520600" cy="572700"/>
          </a:xfrm>
        </p:spPr>
        <p:txBody>
          <a:bodyPr/>
          <a:lstStyle/>
          <a:p>
            <a:r>
              <a:rPr lang="en-IN" b="1" dirty="0"/>
              <a:t>ANALYSIS OF EDUCATION VARIABLE:</a:t>
            </a:r>
          </a:p>
        </p:txBody>
      </p:sp>
      <p:sp>
        <p:nvSpPr>
          <p:cNvPr id="3" name="Text Placeholder 2">
            <a:extLst>
              <a:ext uri="{FF2B5EF4-FFF2-40B4-BE49-F238E27FC236}">
                <a16:creationId xmlns:a16="http://schemas.microsoft.com/office/drawing/2014/main" id="{D22ABF94-8376-4C4D-A63F-E832B875C73A}"/>
              </a:ext>
            </a:extLst>
          </p:cNvPr>
          <p:cNvSpPr>
            <a:spLocks noGrp="1"/>
          </p:cNvSpPr>
          <p:nvPr>
            <p:ph type="body" idx="1"/>
          </p:nvPr>
        </p:nvSpPr>
        <p:spPr>
          <a:xfrm>
            <a:off x="284232" y="3046052"/>
            <a:ext cx="3837513" cy="1915190"/>
          </a:xfrm>
        </p:spPr>
        <p:txBody>
          <a:bodyPr/>
          <a:lstStyle/>
          <a:p>
            <a:pPr marL="114300" indent="0">
              <a:buNone/>
            </a:pPr>
            <a:r>
              <a:rPr lang="en-US" sz="1400" dirty="0">
                <a:solidFill>
                  <a:schemeClr val="bg1"/>
                </a:solidFill>
              </a:rPr>
              <a:t>● More number of credit holders are university students followed by Graduates and then High school students.</a:t>
            </a:r>
          </a:p>
          <a:p>
            <a:pPr marL="114300" indent="0">
              <a:buNone/>
            </a:pPr>
            <a:r>
              <a:rPr lang="en-US" sz="1400" dirty="0">
                <a:solidFill>
                  <a:schemeClr val="bg1"/>
                </a:solidFill>
              </a:rPr>
              <a:t>● From the right side plot it is clear that those people who are other students have higher default payment </a:t>
            </a:r>
            <a:r>
              <a:rPr lang="en-US" sz="1400" dirty="0" err="1">
                <a:solidFill>
                  <a:schemeClr val="bg1"/>
                </a:solidFill>
              </a:rPr>
              <a:t>wrt</a:t>
            </a:r>
            <a:r>
              <a:rPr lang="en-US" sz="1400" dirty="0">
                <a:solidFill>
                  <a:schemeClr val="bg1"/>
                </a:solidFill>
              </a:rPr>
              <a:t> graduates and university people </a:t>
            </a:r>
          </a:p>
        </p:txBody>
      </p:sp>
      <p:pic>
        <p:nvPicPr>
          <p:cNvPr id="5" name="Picture 4">
            <a:extLst>
              <a:ext uri="{FF2B5EF4-FFF2-40B4-BE49-F238E27FC236}">
                <a16:creationId xmlns:a16="http://schemas.microsoft.com/office/drawing/2014/main" id="{F0D8BCFC-6C40-4F45-868F-21862476E3C6}"/>
              </a:ext>
            </a:extLst>
          </p:cNvPr>
          <p:cNvPicPr>
            <a:picLocks noChangeAspect="1"/>
          </p:cNvPicPr>
          <p:nvPr/>
        </p:nvPicPr>
        <p:blipFill>
          <a:blip r:embed="rId2"/>
          <a:stretch>
            <a:fillRect/>
          </a:stretch>
        </p:blipFill>
        <p:spPr>
          <a:xfrm>
            <a:off x="136748" y="867811"/>
            <a:ext cx="4287768" cy="2178241"/>
          </a:xfrm>
          <a:prstGeom prst="rect">
            <a:avLst/>
          </a:prstGeom>
        </p:spPr>
      </p:pic>
      <p:pic>
        <p:nvPicPr>
          <p:cNvPr id="7" name="Picture 6">
            <a:extLst>
              <a:ext uri="{FF2B5EF4-FFF2-40B4-BE49-F238E27FC236}">
                <a16:creationId xmlns:a16="http://schemas.microsoft.com/office/drawing/2014/main" id="{504A3F64-9763-43FE-B85E-6ABC1A999091}"/>
              </a:ext>
            </a:extLst>
          </p:cNvPr>
          <p:cNvPicPr>
            <a:picLocks noChangeAspect="1"/>
          </p:cNvPicPr>
          <p:nvPr/>
        </p:nvPicPr>
        <p:blipFill>
          <a:blip r:embed="rId3"/>
          <a:stretch>
            <a:fillRect/>
          </a:stretch>
        </p:blipFill>
        <p:spPr>
          <a:xfrm>
            <a:off x="4572000" y="653931"/>
            <a:ext cx="4320161" cy="3065921"/>
          </a:xfrm>
          <a:prstGeom prst="rect">
            <a:avLst/>
          </a:prstGeom>
        </p:spPr>
      </p:pic>
      <p:sp>
        <p:nvSpPr>
          <p:cNvPr id="8" name="TextBox 7">
            <a:extLst>
              <a:ext uri="{FF2B5EF4-FFF2-40B4-BE49-F238E27FC236}">
                <a16:creationId xmlns:a16="http://schemas.microsoft.com/office/drawing/2014/main" id="{73C04372-5788-450E-A1FF-BABD035E81DD}"/>
              </a:ext>
            </a:extLst>
          </p:cNvPr>
          <p:cNvSpPr txBox="1"/>
          <p:nvPr/>
        </p:nvSpPr>
        <p:spPr>
          <a:xfrm>
            <a:off x="7138155" y="3923220"/>
            <a:ext cx="1754006" cy="738664"/>
          </a:xfrm>
          <a:prstGeom prst="rect">
            <a:avLst/>
          </a:prstGeom>
          <a:noFill/>
        </p:spPr>
        <p:txBody>
          <a:bodyPr wrap="none" rtlCol="0">
            <a:spAutoFit/>
          </a:bodyPr>
          <a:lstStyle/>
          <a:p>
            <a:r>
              <a:rPr lang="en-US" sz="1400" dirty="0">
                <a:solidFill>
                  <a:schemeClr val="bg1"/>
                </a:solidFill>
              </a:rPr>
              <a:t>● </a:t>
            </a:r>
            <a:r>
              <a:rPr lang="en-IN" sz="1400" b="1" dirty="0">
                <a:solidFill>
                  <a:schemeClr val="bg1"/>
                </a:solidFill>
              </a:rPr>
              <a:t>0 - Not Default    </a:t>
            </a:r>
            <a:endParaRPr lang="en-US" sz="1400" b="1" dirty="0">
              <a:solidFill>
                <a:schemeClr val="bg1"/>
              </a:solidFill>
            </a:endParaRPr>
          </a:p>
          <a:p>
            <a:r>
              <a:rPr lang="en-US" b="1" dirty="0">
                <a:solidFill>
                  <a:schemeClr val="bg1"/>
                </a:solidFill>
              </a:rPr>
              <a:t>  </a:t>
            </a:r>
            <a:r>
              <a:rPr lang="en-US" sz="1400" b="1" dirty="0">
                <a:solidFill>
                  <a:schemeClr val="bg1"/>
                </a:solidFill>
              </a:rPr>
              <a:t> 1 - </a:t>
            </a:r>
            <a:r>
              <a:rPr lang="en-US" sz="1400" b="1" dirty="0" err="1">
                <a:solidFill>
                  <a:schemeClr val="bg1"/>
                </a:solidFill>
              </a:rPr>
              <a:t>Defaut</a:t>
            </a:r>
            <a:r>
              <a:rPr lang="en-US" sz="1400" b="1" dirty="0">
                <a:solidFill>
                  <a:schemeClr val="bg1"/>
                </a:solidFill>
              </a:rPr>
              <a:t> </a:t>
            </a:r>
          </a:p>
          <a:p>
            <a:endParaRPr lang="en-IN" dirty="0"/>
          </a:p>
        </p:txBody>
      </p:sp>
      <p:sp>
        <p:nvSpPr>
          <p:cNvPr id="9" name="TextBox 8">
            <a:extLst>
              <a:ext uri="{FF2B5EF4-FFF2-40B4-BE49-F238E27FC236}">
                <a16:creationId xmlns:a16="http://schemas.microsoft.com/office/drawing/2014/main" id="{51782EE8-9546-4422-8A0A-A61C27435DA9}"/>
              </a:ext>
            </a:extLst>
          </p:cNvPr>
          <p:cNvSpPr txBox="1"/>
          <p:nvPr/>
        </p:nvSpPr>
        <p:spPr>
          <a:xfrm>
            <a:off x="4752947" y="3989670"/>
            <a:ext cx="1942821" cy="954107"/>
          </a:xfrm>
          <a:prstGeom prst="rect">
            <a:avLst/>
          </a:prstGeom>
          <a:noFill/>
        </p:spPr>
        <p:txBody>
          <a:bodyPr wrap="square" rtlCol="0">
            <a:spAutoFit/>
          </a:bodyPr>
          <a:lstStyle/>
          <a:p>
            <a:r>
              <a:rPr lang="en-US" sz="1400" b="1" dirty="0">
                <a:solidFill>
                  <a:schemeClr val="bg1"/>
                </a:solidFill>
              </a:rPr>
              <a:t>● </a:t>
            </a:r>
            <a:r>
              <a:rPr lang="en-US" b="1" dirty="0">
                <a:solidFill>
                  <a:schemeClr val="bg1"/>
                </a:solidFill>
              </a:rPr>
              <a:t>1=graduate school</a:t>
            </a:r>
          </a:p>
          <a:p>
            <a:r>
              <a:rPr lang="en-US" b="1" dirty="0">
                <a:solidFill>
                  <a:schemeClr val="bg1"/>
                </a:solidFill>
              </a:rPr>
              <a:t>   2=university</a:t>
            </a:r>
          </a:p>
          <a:p>
            <a:r>
              <a:rPr lang="en-US" b="1" dirty="0">
                <a:solidFill>
                  <a:schemeClr val="bg1"/>
                </a:solidFill>
              </a:rPr>
              <a:t>   3=high school   </a:t>
            </a:r>
          </a:p>
          <a:p>
            <a:r>
              <a:rPr lang="en-US" b="1" dirty="0">
                <a:solidFill>
                  <a:schemeClr val="bg1"/>
                </a:solidFill>
              </a:rPr>
              <a:t>   0=others </a:t>
            </a:r>
            <a:endParaRPr lang="en-IN" b="1" dirty="0">
              <a:solidFill>
                <a:schemeClr val="bg1"/>
              </a:solidFill>
            </a:endParaRPr>
          </a:p>
        </p:txBody>
      </p:sp>
    </p:spTree>
    <p:extLst>
      <p:ext uri="{BB962C8B-B14F-4D97-AF65-F5344CB8AC3E}">
        <p14:creationId xmlns:p14="http://schemas.microsoft.com/office/powerpoint/2010/main" val="3664898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F5B9-C61F-4904-9088-CE99AC374C73}"/>
              </a:ext>
            </a:extLst>
          </p:cNvPr>
          <p:cNvSpPr>
            <a:spLocks noGrp="1"/>
          </p:cNvSpPr>
          <p:nvPr>
            <p:ph type="title"/>
          </p:nvPr>
        </p:nvSpPr>
        <p:spPr>
          <a:xfrm>
            <a:off x="311700" y="129048"/>
            <a:ext cx="8520600" cy="572700"/>
          </a:xfrm>
        </p:spPr>
        <p:txBody>
          <a:bodyPr/>
          <a:lstStyle/>
          <a:p>
            <a:r>
              <a:rPr lang="en-IN" b="1" dirty="0"/>
              <a:t>ANALYSIS OF MARRIAGE VARIABLE:</a:t>
            </a:r>
          </a:p>
        </p:txBody>
      </p:sp>
      <p:sp>
        <p:nvSpPr>
          <p:cNvPr id="3" name="Text Placeholder 2">
            <a:extLst>
              <a:ext uri="{FF2B5EF4-FFF2-40B4-BE49-F238E27FC236}">
                <a16:creationId xmlns:a16="http://schemas.microsoft.com/office/drawing/2014/main" id="{F1E47E06-A140-4B71-AE74-97AB5AA5BEED}"/>
              </a:ext>
            </a:extLst>
          </p:cNvPr>
          <p:cNvSpPr>
            <a:spLocks noGrp="1"/>
          </p:cNvSpPr>
          <p:nvPr>
            <p:ph type="body" idx="1"/>
          </p:nvPr>
        </p:nvSpPr>
        <p:spPr>
          <a:xfrm>
            <a:off x="410022" y="3266411"/>
            <a:ext cx="3149255" cy="1748041"/>
          </a:xfrm>
        </p:spPr>
        <p:txBody>
          <a:bodyPr/>
          <a:lstStyle/>
          <a:p>
            <a:pPr marL="114300" indent="0">
              <a:buNone/>
            </a:pPr>
            <a:r>
              <a:rPr lang="en-US" sz="1800" dirty="0">
                <a:solidFill>
                  <a:schemeClr val="bg1"/>
                </a:solidFill>
              </a:rPr>
              <a:t>● </a:t>
            </a:r>
            <a:r>
              <a:rPr lang="en-US" dirty="0">
                <a:solidFill>
                  <a:schemeClr val="bg1"/>
                </a:solidFill>
              </a:rPr>
              <a:t>More number of credit cards holder are Single. </a:t>
            </a:r>
            <a:endParaRPr lang="en-US" sz="1800" dirty="0">
              <a:solidFill>
                <a:schemeClr val="bg1"/>
              </a:solidFill>
            </a:endParaRPr>
          </a:p>
          <a:p>
            <a:pPr marL="114300" indent="0">
              <a:buNone/>
            </a:pPr>
            <a:r>
              <a:rPr lang="en-US" sz="1800" dirty="0">
                <a:solidFill>
                  <a:schemeClr val="bg1"/>
                </a:solidFill>
              </a:rPr>
              <a:t>● </a:t>
            </a:r>
            <a:r>
              <a:rPr lang="en-US" dirty="0">
                <a:solidFill>
                  <a:schemeClr val="bg1"/>
                </a:solidFill>
              </a:rPr>
              <a:t>High defaulter rate when it comes to others </a:t>
            </a:r>
          </a:p>
          <a:p>
            <a:pPr marL="114300" indent="0">
              <a:buNone/>
            </a:pPr>
            <a:endParaRPr lang="en-IN" dirty="0"/>
          </a:p>
        </p:txBody>
      </p:sp>
      <p:pic>
        <p:nvPicPr>
          <p:cNvPr id="7" name="Picture 6">
            <a:extLst>
              <a:ext uri="{FF2B5EF4-FFF2-40B4-BE49-F238E27FC236}">
                <a16:creationId xmlns:a16="http://schemas.microsoft.com/office/drawing/2014/main" id="{314437EE-CC75-4468-A679-1F57EA326CDF}"/>
              </a:ext>
            </a:extLst>
          </p:cNvPr>
          <p:cNvPicPr>
            <a:picLocks noChangeAspect="1"/>
          </p:cNvPicPr>
          <p:nvPr/>
        </p:nvPicPr>
        <p:blipFill>
          <a:blip r:embed="rId2"/>
          <a:stretch>
            <a:fillRect/>
          </a:stretch>
        </p:blipFill>
        <p:spPr>
          <a:xfrm>
            <a:off x="0" y="806249"/>
            <a:ext cx="4842717" cy="2460162"/>
          </a:xfrm>
          <a:prstGeom prst="rect">
            <a:avLst/>
          </a:prstGeom>
        </p:spPr>
      </p:pic>
      <p:pic>
        <p:nvPicPr>
          <p:cNvPr id="9" name="Picture 8">
            <a:extLst>
              <a:ext uri="{FF2B5EF4-FFF2-40B4-BE49-F238E27FC236}">
                <a16:creationId xmlns:a16="http://schemas.microsoft.com/office/drawing/2014/main" id="{00161876-E88A-47C3-975E-25D498D421C5}"/>
              </a:ext>
            </a:extLst>
          </p:cNvPr>
          <p:cNvPicPr>
            <a:picLocks noChangeAspect="1"/>
          </p:cNvPicPr>
          <p:nvPr/>
        </p:nvPicPr>
        <p:blipFill>
          <a:blip r:embed="rId3"/>
          <a:stretch>
            <a:fillRect/>
          </a:stretch>
        </p:blipFill>
        <p:spPr>
          <a:xfrm>
            <a:off x="4846240" y="806249"/>
            <a:ext cx="3986060" cy="2979170"/>
          </a:xfrm>
          <a:prstGeom prst="rect">
            <a:avLst/>
          </a:prstGeom>
        </p:spPr>
      </p:pic>
      <p:sp>
        <p:nvSpPr>
          <p:cNvPr id="10" name="TextBox 9">
            <a:extLst>
              <a:ext uri="{FF2B5EF4-FFF2-40B4-BE49-F238E27FC236}">
                <a16:creationId xmlns:a16="http://schemas.microsoft.com/office/drawing/2014/main" id="{26DEAA8C-EB33-404E-9D7A-A1366B5EEA9E}"/>
              </a:ext>
            </a:extLst>
          </p:cNvPr>
          <p:cNvSpPr txBox="1"/>
          <p:nvPr/>
        </p:nvSpPr>
        <p:spPr>
          <a:xfrm>
            <a:off x="6701736" y="3889920"/>
            <a:ext cx="1754006" cy="738664"/>
          </a:xfrm>
          <a:prstGeom prst="rect">
            <a:avLst/>
          </a:prstGeom>
          <a:noFill/>
        </p:spPr>
        <p:txBody>
          <a:bodyPr wrap="none" rtlCol="0">
            <a:spAutoFit/>
          </a:bodyPr>
          <a:lstStyle/>
          <a:p>
            <a:r>
              <a:rPr lang="en-US" sz="1400" dirty="0">
                <a:solidFill>
                  <a:schemeClr val="bg1"/>
                </a:solidFill>
              </a:rPr>
              <a:t>● </a:t>
            </a:r>
            <a:r>
              <a:rPr lang="en-IN" sz="1400" b="1" dirty="0">
                <a:solidFill>
                  <a:schemeClr val="bg1"/>
                </a:solidFill>
              </a:rPr>
              <a:t>0 - Not Default    </a:t>
            </a:r>
            <a:endParaRPr lang="en-US" sz="1400" b="1" dirty="0">
              <a:solidFill>
                <a:schemeClr val="bg1"/>
              </a:solidFill>
            </a:endParaRPr>
          </a:p>
          <a:p>
            <a:r>
              <a:rPr lang="en-US" b="1" dirty="0">
                <a:solidFill>
                  <a:schemeClr val="bg1"/>
                </a:solidFill>
              </a:rPr>
              <a:t>  </a:t>
            </a:r>
            <a:r>
              <a:rPr lang="en-US" sz="1400" b="1" dirty="0">
                <a:solidFill>
                  <a:schemeClr val="bg1"/>
                </a:solidFill>
              </a:rPr>
              <a:t> 1 - </a:t>
            </a:r>
            <a:r>
              <a:rPr lang="en-US" sz="1400" b="1" dirty="0" err="1">
                <a:solidFill>
                  <a:schemeClr val="bg1"/>
                </a:solidFill>
              </a:rPr>
              <a:t>Defaut</a:t>
            </a:r>
            <a:r>
              <a:rPr lang="en-US" sz="1400" b="1" dirty="0">
                <a:solidFill>
                  <a:schemeClr val="bg1"/>
                </a:solidFill>
              </a:rPr>
              <a:t> </a:t>
            </a:r>
          </a:p>
          <a:p>
            <a:endParaRPr lang="en-IN" dirty="0"/>
          </a:p>
        </p:txBody>
      </p:sp>
      <p:sp>
        <p:nvSpPr>
          <p:cNvPr id="11" name="TextBox 10">
            <a:extLst>
              <a:ext uri="{FF2B5EF4-FFF2-40B4-BE49-F238E27FC236}">
                <a16:creationId xmlns:a16="http://schemas.microsoft.com/office/drawing/2014/main" id="{9686F653-6FF0-466D-8A46-8C2F0BBBF973}"/>
              </a:ext>
            </a:extLst>
          </p:cNvPr>
          <p:cNvSpPr txBox="1"/>
          <p:nvPr/>
        </p:nvSpPr>
        <p:spPr>
          <a:xfrm>
            <a:off x="4840455" y="3889920"/>
            <a:ext cx="1268361" cy="738664"/>
          </a:xfrm>
          <a:prstGeom prst="rect">
            <a:avLst/>
          </a:prstGeom>
          <a:noFill/>
        </p:spPr>
        <p:txBody>
          <a:bodyPr wrap="square" rtlCol="0">
            <a:spAutoFit/>
          </a:bodyPr>
          <a:lstStyle/>
          <a:p>
            <a:r>
              <a:rPr lang="en-US" sz="1400" b="1" dirty="0">
                <a:solidFill>
                  <a:schemeClr val="bg1"/>
                </a:solidFill>
              </a:rPr>
              <a:t>● </a:t>
            </a:r>
            <a:r>
              <a:rPr lang="en-US" b="1" dirty="0">
                <a:solidFill>
                  <a:schemeClr val="bg1"/>
                </a:solidFill>
              </a:rPr>
              <a:t>1 - married  </a:t>
            </a:r>
          </a:p>
          <a:p>
            <a:r>
              <a:rPr lang="en-US" b="1" dirty="0">
                <a:solidFill>
                  <a:schemeClr val="bg1"/>
                </a:solidFill>
              </a:rPr>
              <a:t>   2 - single </a:t>
            </a:r>
          </a:p>
          <a:p>
            <a:r>
              <a:rPr lang="en-US" b="1" dirty="0">
                <a:solidFill>
                  <a:schemeClr val="bg1"/>
                </a:solidFill>
              </a:rPr>
              <a:t>   3 - others</a:t>
            </a:r>
            <a:endParaRPr lang="en-IN" b="1" dirty="0">
              <a:solidFill>
                <a:schemeClr val="bg1"/>
              </a:solidFill>
            </a:endParaRPr>
          </a:p>
        </p:txBody>
      </p:sp>
    </p:spTree>
    <p:extLst>
      <p:ext uri="{BB962C8B-B14F-4D97-AF65-F5344CB8AC3E}">
        <p14:creationId xmlns:p14="http://schemas.microsoft.com/office/powerpoint/2010/main" val="186533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FEC4-478C-4330-8479-913388BD2CDB}"/>
              </a:ext>
            </a:extLst>
          </p:cNvPr>
          <p:cNvSpPr>
            <a:spLocks noGrp="1"/>
          </p:cNvSpPr>
          <p:nvPr>
            <p:ph type="title"/>
          </p:nvPr>
        </p:nvSpPr>
        <p:spPr>
          <a:xfrm>
            <a:off x="311700" y="100247"/>
            <a:ext cx="8520600" cy="572700"/>
          </a:xfrm>
        </p:spPr>
        <p:txBody>
          <a:bodyPr/>
          <a:lstStyle/>
          <a:p>
            <a:r>
              <a:rPr lang="en-IN" b="1" dirty="0"/>
              <a:t>ANALYSIS OF AGE VARIABLE:</a:t>
            </a:r>
          </a:p>
        </p:txBody>
      </p:sp>
      <p:sp>
        <p:nvSpPr>
          <p:cNvPr id="3" name="Text Placeholder 2">
            <a:extLst>
              <a:ext uri="{FF2B5EF4-FFF2-40B4-BE49-F238E27FC236}">
                <a16:creationId xmlns:a16="http://schemas.microsoft.com/office/drawing/2014/main" id="{8FE4943E-FB05-4DA5-B2AB-211ADAF67CB2}"/>
              </a:ext>
            </a:extLst>
          </p:cNvPr>
          <p:cNvSpPr>
            <a:spLocks noGrp="1"/>
          </p:cNvSpPr>
          <p:nvPr>
            <p:ph type="body" idx="1"/>
          </p:nvPr>
        </p:nvSpPr>
        <p:spPr>
          <a:xfrm>
            <a:off x="0" y="1329456"/>
            <a:ext cx="8940455" cy="3890778"/>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pPr marL="114300" indent="0">
              <a:buNone/>
            </a:pPr>
            <a:r>
              <a:rPr lang="en-US" sz="1600" dirty="0">
                <a:solidFill>
                  <a:schemeClr val="bg1"/>
                </a:solidFill>
              </a:rPr>
              <a:t>● We can see more number of credit cards holder age are between 26-30 years old.</a:t>
            </a:r>
          </a:p>
          <a:p>
            <a:pPr marL="114300" indent="0">
              <a:buNone/>
            </a:pPr>
            <a:r>
              <a:rPr lang="en-US" sz="1600" dirty="0">
                <a:solidFill>
                  <a:schemeClr val="bg1"/>
                </a:solidFill>
              </a:rPr>
              <a:t>● Age above 60 years old rarely uses the credit card. </a:t>
            </a:r>
            <a:endParaRPr lang="en-IN" sz="1600" dirty="0">
              <a:solidFill>
                <a:schemeClr val="bg1"/>
              </a:solidFill>
            </a:endParaRPr>
          </a:p>
        </p:txBody>
      </p:sp>
      <p:pic>
        <p:nvPicPr>
          <p:cNvPr id="5" name="Picture 4">
            <a:extLst>
              <a:ext uri="{FF2B5EF4-FFF2-40B4-BE49-F238E27FC236}">
                <a16:creationId xmlns:a16="http://schemas.microsoft.com/office/drawing/2014/main" id="{3228CC7D-754B-4855-AE80-7B18AA460952}"/>
              </a:ext>
            </a:extLst>
          </p:cNvPr>
          <p:cNvPicPr>
            <a:picLocks noChangeAspect="1"/>
          </p:cNvPicPr>
          <p:nvPr/>
        </p:nvPicPr>
        <p:blipFill>
          <a:blip r:embed="rId2"/>
          <a:stretch>
            <a:fillRect/>
          </a:stretch>
        </p:blipFill>
        <p:spPr>
          <a:xfrm>
            <a:off x="311700" y="918753"/>
            <a:ext cx="7747820" cy="2819452"/>
          </a:xfrm>
          <a:prstGeom prst="rect">
            <a:avLst/>
          </a:prstGeom>
        </p:spPr>
      </p:pic>
    </p:spTree>
    <p:extLst>
      <p:ext uri="{BB962C8B-B14F-4D97-AF65-F5344CB8AC3E}">
        <p14:creationId xmlns:p14="http://schemas.microsoft.com/office/powerpoint/2010/main" val="3091764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A5B6-4524-4B4B-B61E-59B57209F93F}"/>
              </a:ext>
            </a:extLst>
          </p:cNvPr>
          <p:cNvSpPr>
            <a:spLocks noGrp="1"/>
          </p:cNvSpPr>
          <p:nvPr>
            <p:ph type="title"/>
          </p:nvPr>
        </p:nvSpPr>
        <p:spPr>
          <a:xfrm>
            <a:off x="311700" y="167974"/>
            <a:ext cx="8520600" cy="572700"/>
          </a:xfrm>
        </p:spPr>
        <p:txBody>
          <a:bodyPr/>
          <a:lstStyle/>
          <a:p>
            <a:r>
              <a:rPr lang="en-IN" b="1" dirty="0"/>
              <a:t>ANALYSIS OF AGE VARIABLE:</a:t>
            </a:r>
          </a:p>
        </p:txBody>
      </p:sp>
      <p:sp>
        <p:nvSpPr>
          <p:cNvPr id="3" name="Text Placeholder 2">
            <a:extLst>
              <a:ext uri="{FF2B5EF4-FFF2-40B4-BE49-F238E27FC236}">
                <a16:creationId xmlns:a16="http://schemas.microsoft.com/office/drawing/2014/main" id="{9454C81D-4B7B-4C21-8695-C436340189A5}"/>
              </a:ext>
            </a:extLst>
          </p:cNvPr>
          <p:cNvSpPr>
            <a:spLocks noGrp="1"/>
          </p:cNvSpPr>
          <p:nvPr>
            <p:ph type="body" idx="1"/>
          </p:nvPr>
        </p:nvSpPr>
        <p:spPr>
          <a:xfrm>
            <a:off x="311700" y="1152474"/>
            <a:ext cx="8520600" cy="3899725"/>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14300" indent="0">
              <a:buNone/>
            </a:pPr>
            <a:endParaRPr lang="en-US" sz="1800" dirty="0">
              <a:solidFill>
                <a:schemeClr val="bg1"/>
              </a:solidFill>
            </a:endParaRPr>
          </a:p>
          <a:p>
            <a:pPr marL="114300" indent="0">
              <a:buNone/>
            </a:pPr>
            <a:r>
              <a:rPr lang="en-US" sz="1800" dirty="0">
                <a:solidFill>
                  <a:schemeClr val="bg1"/>
                </a:solidFill>
              </a:rPr>
              <a:t>● </a:t>
            </a:r>
            <a:r>
              <a:rPr lang="en-US" b="1" i="0" dirty="0">
                <a:solidFill>
                  <a:schemeClr val="bg1"/>
                </a:solidFill>
                <a:effectLst/>
                <a:latin typeface="-apple-system"/>
              </a:rPr>
              <a:t>Slightly higher defaulter rate in 60's.</a:t>
            </a:r>
            <a:endParaRPr lang="en-US" sz="1800" dirty="0">
              <a:solidFill>
                <a:schemeClr val="bg1"/>
              </a:solidFill>
            </a:endParaRPr>
          </a:p>
          <a:p>
            <a:pPr marL="114300" indent="0">
              <a:buNone/>
            </a:pPr>
            <a:endParaRPr lang="en-IN" dirty="0"/>
          </a:p>
        </p:txBody>
      </p:sp>
      <p:pic>
        <p:nvPicPr>
          <p:cNvPr id="5" name="Picture 4">
            <a:extLst>
              <a:ext uri="{FF2B5EF4-FFF2-40B4-BE49-F238E27FC236}">
                <a16:creationId xmlns:a16="http://schemas.microsoft.com/office/drawing/2014/main" id="{0066B365-187E-4276-ABCC-FA8011C31C0F}"/>
              </a:ext>
            </a:extLst>
          </p:cNvPr>
          <p:cNvPicPr>
            <a:picLocks noChangeAspect="1"/>
          </p:cNvPicPr>
          <p:nvPr/>
        </p:nvPicPr>
        <p:blipFill>
          <a:blip r:embed="rId2"/>
          <a:stretch>
            <a:fillRect/>
          </a:stretch>
        </p:blipFill>
        <p:spPr>
          <a:xfrm>
            <a:off x="203545" y="995900"/>
            <a:ext cx="8246332" cy="3151700"/>
          </a:xfrm>
          <a:prstGeom prst="rect">
            <a:avLst/>
          </a:prstGeom>
        </p:spPr>
      </p:pic>
    </p:spTree>
    <p:extLst>
      <p:ext uri="{BB962C8B-B14F-4D97-AF65-F5344CB8AC3E}">
        <p14:creationId xmlns:p14="http://schemas.microsoft.com/office/powerpoint/2010/main" val="258092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D445-D32F-4147-85C9-483E4F408187}"/>
              </a:ext>
            </a:extLst>
          </p:cNvPr>
          <p:cNvSpPr>
            <a:spLocks noGrp="1"/>
          </p:cNvSpPr>
          <p:nvPr>
            <p:ph type="title"/>
          </p:nvPr>
        </p:nvSpPr>
        <p:spPr>
          <a:xfrm>
            <a:off x="311700" y="91300"/>
            <a:ext cx="8520600" cy="572700"/>
          </a:xfrm>
        </p:spPr>
        <p:txBody>
          <a:bodyPr/>
          <a:lstStyle/>
          <a:p>
            <a:r>
              <a:rPr lang="en-US" b="1" dirty="0"/>
              <a:t>ANALYSIS OF LIMIT BALANCE VARIABLE:</a:t>
            </a:r>
            <a:endParaRPr lang="en-IN" b="1" dirty="0"/>
          </a:p>
        </p:txBody>
      </p:sp>
      <p:sp>
        <p:nvSpPr>
          <p:cNvPr id="3" name="Text Placeholder 2">
            <a:extLst>
              <a:ext uri="{FF2B5EF4-FFF2-40B4-BE49-F238E27FC236}">
                <a16:creationId xmlns:a16="http://schemas.microsoft.com/office/drawing/2014/main" id="{84A5CAFF-7000-4000-BC4E-0FDA441E0CF9}"/>
              </a:ext>
            </a:extLst>
          </p:cNvPr>
          <p:cNvSpPr>
            <a:spLocks noGrp="1"/>
          </p:cNvSpPr>
          <p:nvPr>
            <p:ph type="body"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pPr marL="114300" indent="0">
              <a:buNone/>
            </a:pPr>
            <a:endParaRPr lang="en-US" sz="1800" dirty="0">
              <a:solidFill>
                <a:schemeClr val="bg1"/>
              </a:solidFill>
            </a:endParaRPr>
          </a:p>
          <a:p>
            <a:pPr marL="114300" indent="0">
              <a:buNone/>
            </a:pPr>
            <a:endParaRPr lang="en-US" dirty="0">
              <a:solidFill>
                <a:schemeClr val="bg1"/>
              </a:solidFill>
            </a:endParaRPr>
          </a:p>
          <a:p>
            <a:pPr marL="114300" indent="0">
              <a:buNone/>
            </a:pPr>
            <a:r>
              <a:rPr lang="en-US" sz="1800" dirty="0">
                <a:solidFill>
                  <a:schemeClr val="bg1"/>
                </a:solidFill>
              </a:rPr>
              <a:t>● </a:t>
            </a:r>
            <a:r>
              <a:rPr lang="en-US" sz="1600" dirty="0">
                <a:solidFill>
                  <a:schemeClr val="bg1"/>
                </a:solidFill>
              </a:rPr>
              <a:t>Maximum amount of given credit in NT dollars is 50,000 followed by 30,000 and 20,000. </a:t>
            </a:r>
            <a:endParaRPr lang="en-IN" sz="1600" dirty="0">
              <a:solidFill>
                <a:schemeClr val="bg1"/>
              </a:solidFill>
            </a:endParaRPr>
          </a:p>
          <a:p>
            <a:pPr marL="114300" indent="0">
              <a:buNone/>
            </a:pPr>
            <a:endParaRPr lang="en-IN" dirty="0"/>
          </a:p>
        </p:txBody>
      </p:sp>
      <p:pic>
        <p:nvPicPr>
          <p:cNvPr id="5" name="Picture 4">
            <a:extLst>
              <a:ext uri="{FF2B5EF4-FFF2-40B4-BE49-F238E27FC236}">
                <a16:creationId xmlns:a16="http://schemas.microsoft.com/office/drawing/2014/main" id="{224E131F-2956-49A2-B8D4-26A15A2700F2}"/>
              </a:ext>
            </a:extLst>
          </p:cNvPr>
          <p:cNvPicPr>
            <a:picLocks noChangeAspect="1"/>
          </p:cNvPicPr>
          <p:nvPr/>
        </p:nvPicPr>
        <p:blipFill>
          <a:blip r:embed="rId2"/>
          <a:stretch>
            <a:fillRect/>
          </a:stretch>
        </p:blipFill>
        <p:spPr>
          <a:xfrm>
            <a:off x="197211" y="781751"/>
            <a:ext cx="4259881" cy="2339734"/>
          </a:xfrm>
          <a:prstGeom prst="rect">
            <a:avLst/>
          </a:prstGeom>
        </p:spPr>
      </p:pic>
      <p:pic>
        <p:nvPicPr>
          <p:cNvPr id="7" name="Picture 6">
            <a:extLst>
              <a:ext uri="{FF2B5EF4-FFF2-40B4-BE49-F238E27FC236}">
                <a16:creationId xmlns:a16="http://schemas.microsoft.com/office/drawing/2014/main" id="{E7AED12D-16A5-490A-AD50-B7F006FFBD25}"/>
              </a:ext>
            </a:extLst>
          </p:cNvPr>
          <p:cNvPicPr>
            <a:picLocks noChangeAspect="1"/>
          </p:cNvPicPr>
          <p:nvPr/>
        </p:nvPicPr>
        <p:blipFill>
          <a:blip r:embed="rId3"/>
          <a:stretch>
            <a:fillRect/>
          </a:stretch>
        </p:blipFill>
        <p:spPr>
          <a:xfrm>
            <a:off x="4908527" y="781751"/>
            <a:ext cx="3472337" cy="2703819"/>
          </a:xfrm>
          <a:prstGeom prst="rect">
            <a:avLst/>
          </a:prstGeom>
        </p:spPr>
      </p:pic>
    </p:spTree>
    <p:extLst>
      <p:ext uri="{BB962C8B-B14F-4D97-AF65-F5344CB8AC3E}">
        <p14:creationId xmlns:p14="http://schemas.microsoft.com/office/powerpoint/2010/main" val="3942132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CACC-8E14-410B-AAB3-61C2EE0E512D}"/>
              </a:ext>
            </a:extLst>
          </p:cNvPr>
          <p:cNvSpPr>
            <a:spLocks noGrp="1"/>
          </p:cNvSpPr>
          <p:nvPr>
            <p:ph type="title"/>
          </p:nvPr>
        </p:nvSpPr>
        <p:spPr>
          <a:xfrm>
            <a:off x="311700" y="0"/>
            <a:ext cx="8520600" cy="572700"/>
          </a:xfrm>
        </p:spPr>
        <p:txBody>
          <a:bodyPr/>
          <a:lstStyle/>
          <a:p>
            <a:r>
              <a:rPr lang="en-IN" b="1" dirty="0"/>
              <a:t>CHECKING OF CORRELATION:</a:t>
            </a:r>
            <a:br>
              <a:rPr lang="en-IN" dirty="0"/>
            </a:br>
            <a:endParaRPr lang="en-IN" dirty="0"/>
          </a:p>
        </p:txBody>
      </p:sp>
      <p:sp>
        <p:nvSpPr>
          <p:cNvPr id="3" name="Text Placeholder 2">
            <a:extLst>
              <a:ext uri="{FF2B5EF4-FFF2-40B4-BE49-F238E27FC236}">
                <a16:creationId xmlns:a16="http://schemas.microsoft.com/office/drawing/2014/main" id="{C87A4E8F-36F9-4336-9B14-012E9CE4FF52}"/>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ADA426D-B604-4668-B8CA-C81778442DB2}"/>
              </a:ext>
            </a:extLst>
          </p:cNvPr>
          <p:cNvPicPr>
            <a:picLocks noChangeAspect="1"/>
          </p:cNvPicPr>
          <p:nvPr/>
        </p:nvPicPr>
        <p:blipFill>
          <a:blip r:embed="rId2"/>
          <a:stretch>
            <a:fillRect/>
          </a:stretch>
        </p:blipFill>
        <p:spPr>
          <a:xfrm>
            <a:off x="-147484" y="798537"/>
            <a:ext cx="8520600" cy="3884023"/>
          </a:xfrm>
          <a:prstGeom prst="rect">
            <a:avLst/>
          </a:prstGeom>
        </p:spPr>
      </p:pic>
    </p:spTree>
    <p:extLst>
      <p:ext uri="{BB962C8B-B14F-4D97-AF65-F5344CB8AC3E}">
        <p14:creationId xmlns:p14="http://schemas.microsoft.com/office/powerpoint/2010/main" val="1616368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187CB-D85A-4862-B81F-EF613B7E6664}"/>
              </a:ext>
            </a:extLst>
          </p:cNvPr>
          <p:cNvSpPr>
            <a:spLocks noGrp="1"/>
          </p:cNvSpPr>
          <p:nvPr>
            <p:ph type="title"/>
          </p:nvPr>
        </p:nvSpPr>
        <p:spPr>
          <a:xfrm>
            <a:off x="311700" y="81232"/>
            <a:ext cx="8520600" cy="572700"/>
          </a:xfrm>
        </p:spPr>
        <p:txBody>
          <a:bodyPr/>
          <a:lstStyle/>
          <a:p>
            <a:r>
              <a:rPr lang="en-IN" b="1" dirty="0"/>
              <a:t>ONE HOT ENCODING:</a:t>
            </a:r>
          </a:p>
        </p:txBody>
      </p:sp>
      <p:sp>
        <p:nvSpPr>
          <p:cNvPr id="3" name="Text Placeholder 2">
            <a:extLst>
              <a:ext uri="{FF2B5EF4-FFF2-40B4-BE49-F238E27FC236}">
                <a16:creationId xmlns:a16="http://schemas.microsoft.com/office/drawing/2014/main" id="{41AACD76-EFAF-41B0-A58E-412DBE47AA17}"/>
              </a:ext>
            </a:extLst>
          </p:cNvPr>
          <p:cNvSpPr>
            <a:spLocks noGrp="1"/>
          </p:cNvSpPr>
          <p:nvPr>
            <p:ph type="body" idx="1"/>
          </p:nvPr>
        </p:nvSpPr>
        <p:spPr>
          <a:xfrm>
            <a:off x="311700" y="863550"/>
            <a:ext cx="8520600" cy="3416400"/>
          </a:xfrm>
        </p:spPr>
        <p:txBody>
          <a:bodyPr/>
          <a:lstStyle/>
          <a:p>
            <a:pPr marL="114300" indent="0">
              <a:buNone/>
            </a:pPr>
            <a:r>
              <a:rPr lang="en-US" sz="1600" dirty="0">
                <a:solidFill>
                  <a:schemeClr val="bg1"/>
                </a:solidFill>
              </a:rPr>
              <a:t>● One hot encoding is a process by which categorical variables are converted </a:t>
            </a:r>
          </a:p>
          <a:p>
            <a:pPr marL="114300" indent="0">
              <a:buNone/>
            </a:pPr>
            <a:r>
              <a:rPr lang="en-US" sz="1600" dirty="0">
                <a:solidFill>
                  <a:schemeClr val="bg1"/>
                </a:solidFill>
              </a:rPr>
              <a:t>   into a form that could be provided to ML algorithms to do a better job in </a:t>
            </a:r>
          </a:p>
          <a:p>
            <a:pPr marL="114300" indent="0">
              <a:buNone/>
            </a:pPr>
            <a:r>
              <a:rPr lang="en-US" sz="1600" dirty="0">
                <a:solidFill>
                  <a:schemeClr val="bg1"/>
                </a:solidFill>
              </a:rPr>
              <a:t>   prediction. </a:t>
            </a:r>
          </a:p>
          <a:p>
            <a:pPr marL="114300" indent="0">
              <a:buNone/>
            </a:pPr>
            <a:r>
              <a:rPr lang="en-US" sz="1600" dirty="0">
                <a:solidFill>
                  <a:schemeClr val="bg1"/>
                </a:solidFill>
              </a:rPr>
              <a:t>● Here we perform one hot encoding on </a:t>
            </a:r>
          </a:p>
          <a:p>
            <a:pPr marL="114300" indent="0">
              <a:buNone/>
            </a:pPr>
            <a:r>
              <a:rPr lang="en-US" sz="1600" dirty="0">
                <a:solidFill>
                  <a:schemeClr val="bg1"/>
                </a:solidFill>
              </a:rPr>
              <a:t>   'EDUCATION','MARRIAGE','PAY_SEPT', 'PAY_AUG', 'PAY_JUL', 'PAY_JUN’, </a:t>
            </a:r>
          </a:p>
          <a:p>
            <a:pPr marL="114300" indent="0">
              <a:buNone/>
            </a:pPr>
            <a:r>
              <a:rPr lang="en-US" sz="1600" dirty="0">
                <a:solidFill>
                  <a:schemeClr val="bg1"/>
                </a:solidFill>
              </a:rPr>
              <a:t>   'PAY_MAY', 'PAY_APR’ </a:t>
            </a:r>
          </a:p>
          <a:p>
            <a:pPr marL="114300" indent="0">
              <a:buNone/>
            </a:pPr>
            <a:r>
              <a:rPr lang="en-US" sz="1600" dirty="0">
                <a:solidFill>
                  <a:schemeClr val="bg1"/>
                </a:solidFill>
              </a:rPr>
              <a:t>● Label encoding for ‘SEX’ </a:t>
            </a:r>
          </a:p>
          <a:p>
            <a:pPr marL="114300" indent="0">
              <a:buNone/>
            </a:pPr>
            <a:r>
              <a:rPr lang="en-US" sz="1600" dirty="0">
                <a:solidFill>
                  <a:schemeClr val="bg1"/>
                </a:solidFill>
              </a:rPr>
              <a:t>● After this we get these features in our dataset:</a:t>
            </a:r>
          </a:p>
          <a:p>
            <a:pPr marL="114300" indent="0">
              <a:buNone/>
            </a:pPr>
            <a:endParaRPr lang="en-US" sz="1600" dirty="0">
              <a:solidFill>
                <a:schemeClr val="bg1"/>
              </a:solidFill>
            </a:endParaRPr>
          </a:p>
          <a:p>
            <a:pPr marL="114300" indent="0">
              <a:buNone/>
            </a:pPr>
            <a:r>
              <a:rPr lang="en-US" sz="900" dirty="0">
                <a:solidFill>
                  <a:schemeClr val="bg1"/>
                </a:solidFill>
              </a:rPr>
              <a:t>(['LIMIT_BAL', 'SEX', 'AGE', 'BILL_AMT_SEPT', 'BILL_AMT_AUG','BILL_AMT_JUL', 'BILL_AMT_JUN', 'BILL_AMT_MAY', 'BILL_AMT_APR','PAY_AMT_SEPT', 'PAY_AMT_AUG', 'PAY_AMT_JUL', 'PAY_AMT_JUN','PAY_AMT_MAY', 'PAY_AMT_APR', 'default_payment_next_month','</a:t>
            </a:r>
            <a:r>
              <a:rPr lang="en-US" sz="900" dirty="0" err="1">
                <a:solidFill>
                  <a:schemeClr val="bg1"/>
                </a:solidFill>
              </a:rPr>
              <a:t>total_Payement_Value</a:t>
            </a:r>
            <a:r>
              <a:rPr lang="en-US" sz="900" dirty="0">
                <a:solidFill>
                  <a:schemeClr val="bg1"/>
                </a:solidFill>
              </a:rPr>
              <a:t>', 'Dues', '</a:t>
            </a:r>
            <a:r>
              <a:rPr lang="en-US" sz="900" dirty="0" err="1">
                <a:solidFill>
                  <a:schemeClr val="bg1"/>
                </a:solidFill>
              </a:rPr>
              <a:t>EDUCATION_graduate</a:t>
            </a:r>
            <a:r>
              <a:rPr lang="en-US" sz="900" dirty="0">
                <a:solidFill>
                  <a:schemeClr val="bg1"/>
                </a:solidFill>
              </a:rPr>
              <a:t> school','</a:t>
            </a:r>
            <a:r>
              <a:rPr lang="en-US" sz="900" dirty="0" err="1">
                <a:solidFill>
                  <a:schemeClr val="bg1"/>
                </a:solidFill>
              </a:rPr>
              <a:t>EDUCATION_high</a:t>
            </a:r>
            <a:r>
              <a:rPr lang="en-US" sz="900" dirty="0">
                <a:solidFill>
                  <a:schemeClr val="bg1"/>
                </a:solidFill>
              </a:rPr>
              <a:t> school', '</a:t>
            </a:r>
            <a:r>
              <a:rPr lang="en-US" sz="900" dirty="0" err="1">
                <a:solidFill>
                  <a:schemeClr val="bg1"/>
                </a:solidFill>
              </a:rPr>
              <a:t>EDUCATION_others</a:t>
            </a:r>
            <a:r>
              <a:rPr lang="en-US" sz="900" dirty="0">
                <a:solidFill>
                  <a:schemeClr val="bg1"/>
                </a:solidFill>
              </a:rPr>
              <a:t>', 'EDUCATION_university','</a:t>
            </a:r>
            <a:r>
              <a:rPr lang="en-US" sz="900" dirty="0" err="1">
                <a:solidFill>
                  <a:schemeClr val="bg1"/>
                </a:solidFill>
              </a:rPr>
              <a:t>MARRIAGE_married</a:t>
            </a:r>
            <a:r>
              <a:rPr lang="en-US" sz="900" dirty="0">
                <a:solidFill>
                  <a:schemeClr val="bg1"/>
                </a:solidFill>
              </a:rPr>
              <a:t>', '</a:t>
            </a:r>
            <a:r>
              <a:rPr lang="en-US" sz="900" dirty="0" err="1">
                <a:solidFill>
                  <a:schemeClr val="bg1"/>
                </a:solidFill>
              </a:rPr>
              <a:t>MARRIAGE_others</a:t>
            </a:r>
            <a:r>
              <a:rPr lang="en-US" sz="900" dirty="0">
                <a:solidFill>
                  <a:schemeClr val="bg1"/>
                </a:solidFill>
              </a:rPr>
              <a:t>', '</a:t>
            </a:r>
            <a:r>
              <a:rPr lang="en-US" sz="900" dirty="0" err="1">
                <a:solidFill>
                  <a:schemeClr val="bg1"/>
                </a:solidFill>
              </a:rPr>
              <a:t>MARRIAGE_single</a:t>
            </a:r>
            <a:r>
              <a:rPr lang="en-US" sz="900" dirty="0">
                <a:solidFill>
                  <a:schemeClr val="bg1"/>
                </a:solidFill>
              </a:rPr>
              <a:t>', 'PAY_SEPT_-1','PAY_SEPT_0', 'PAY_SEPT_1', 'PAY_SEPT_2', 'PAY_SEPT_3', 'PAY_SEPT_4','PAY_SEPT_5', 'PAY_SEPT_6', 'PAY_SEPT_7', 'PAY_SEPT_8', 'PAY_AUG_-1','PAY_AUG_0', 'PAY_AUG_1', 'PAY_AUG_2', 'PAY_AUG_3', 'PAY_AUG_4','PAY_AUG_5', 'PAY_AUG_6', 'PAY_AUG_7', 'PAY_AUG_8', 'PAY_JUL_-1','PAY_JUL_0', 'PAY_JUL_1', 'PAY_JUL_2', 'PAY_JUL_3', 'PAY_JUL_4','PAY_JUL_5', 'PAY_JUL_6', 'PAY_JUL_7', 'PAY_JUL_8', 'PAY_JUN_-1','PAY_JUN_0', 'PAY_JUN_1', 'PAY_JUN_2', 'PAY_JUN_3', 'PAY_JUN_4','PAY_JUN_5', 'PAY_JUN_6', 'PAY_JUN_7', 'PAY_JUN_8', 'PAY_MAY_-1', 'PAY_MAY_0', 'PAY_MAY_1', 'PAY_MAY_2', 'PAY_MAY_3', 'PAY_MAY_4','PAY_MAY_5', 'PAY_MAY_6', 'PAY_MAY_7', 'PAY_MAY_8', 'PAY_APR_-1','PAY_APR_0', 'PAY_APR_1', 'PAY_APR_2', 'PAY_APR_3', 'PAY_APR_4','PAY_APR_5', 'PAY_APR_6', 'PAY_APR_7', 'PAY_APR_8']</a:t>
            </a:r>
          </a:p>
          <a:p>
            <a:pPr marL="114300" indent="0">
              <a:buNone/>
            </a:pPr>
            <a:endParaRPr lang="en-IN" sz="1600" dirty="0">
              <a:solidFill>
                <a:schemeClr val="bg1"/>
              </a:solidFill>
            </a:endParaRPr>
          </a:p>
        </p:txBody>
      </p:sp>
    </p:spTree>
    <p:extLst>
      <p:ext uri="{BB962C8B-B14F-4D97-AF65-F5344CB8AC3E}">
        <p14:creationId xmlns:p14="http://schemas.microsoft.com/office/powerpoint/2010/main" val="3034353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AFE59-7A74-476A-A4D7-39A2AB044308}"/>
              </a:ext>
            </a:extLst>
          </p:cNvPr>
          <p:cNvSpPr>
            <a:spLocks noGrp="1"/>
          </p:cNvSpPr>
          <p:nvPr>
            <p:ph type="title"/>
          </p:nvPr>
        </p:nvSpPr>
        <p:spPr/>
        <p:txBody>
          <a:bodyPr/>
          <a:lstStyle/>
          <a:p>
            <a:r>
              <a:rPr lang="en-IN" b="1" dirty="0"/>
              <a:t>MODEL BUILDING:</a:t>
            </a:r>
          </a:p>
        </p:txBody>
      </p:sp>
      <p:sp>
        <p:nvSpPr>
          <p:cNvPr id="3" name="Text Placeholder 2">
            <a:extLst>
              <a:ext uri="{FF2B5EF4-FFF2-40B4-BE49-F238E27FC236}">
                <a16:creationId xmlns:a16="http://schemas.microsoft.com/office/drawing/2014/main" id="{55A41800-D8EF-4919-8DD5-19E9BECA2D61}"/>
              </a:ext>
            </a:extLst>
          </p:cNvPr>
          <p:cNvSpPr>
            <a:spLocks noGrp="1"/>
          </p:cNvSpPr>
          <p:nvPr>
            <p:ph type="body" idx="1"/>
          </p:nvPr>
        </p:nvSpPr>
        <p:spPr>
          <a:xfrm>
            <a:off x="311700" y="1801404"/>
            <a:ext cx="8520600" cy="3416400"/>
          </a:xfrm>
        </p:spPr>
        <p:txBody>
          <a:bodyPr/>
          <a:lstStyle/>
          <a:p>
            <a:pPr>
              <a:lnSpc>
                <a:spcPct val="150000"/>
              </a:lnSpc>
            </a:pPr>
            <a:r>
              <a:rPr lang="en-IN" sz="2000" b="1" dirty="0">
                <a:solidFill>
                  <a:schemeClr val="bg1"/>
                </a:solidFill>
              </a:rPr>
              <a:t>➢ LOGISTIC REGRESSION</a:t>
            </a:r>
          </a:p>
          <a:p>
            <a:pPr>
              <a:lnSpc>
                <a:spcPct val="150000"/>
              </a:lnSpc>
            </a:pPr>
            <a:r>
              <a:rPr lang="en-IN" sz="2000" b="1" dirty="0">
                <a:solidFill>
                  <a:schemeClr val="bg1"/>
                </a:solidFill>
              </a:rPr>
              <a:t>➢ RANDOM FOREST </a:t>
            </a:r>
          </a:p>
          <a:p>
            <a:pPr>
              <a:lnSpc>
                <a:spcPct val="150000"/>
              </a:lnSpc>
            </a:pPr>
            <a:r>
              <a:rPr lang="en-IN" sz="2000" b="1" dirty="0">
                <a:solidFill>
                  <a:schemeClr val="bg1"/>
                </a:solidFill>
              </a:rPr>
              <a:t>➢ SVC </a:t>
            </a:r>
          </a:p>
          <a:p>
            <a:pPr>
              <a:lnSpc>
                <a:spcPct val="150000"/>
              </a:lnSpc>
            </a:pPr>
            <a:r>
              <a:rPr lang="en-IN" sz="2000" b="1" dirty="0">
                <a:solidFill>
                  <a:schemeClr val="bg1"/>
                </a:solidFill>
              </a:rPr>
              <a:t>➢ XGBOOST</a:t>
            </a:r>
          </a:p>
        </p:txBody>
      </p:sp>
      <p:pic>
        <p:nvPicPr>
          <p:cNvPr id="5" name="Picture 4">
            <a:extLst>
              <a:ext uri="{FF2B5EF4-FFF2-40B4-BE49-F238E27FC236}">
                <a16:creationId xmlns:a16="http://schemas.microsoft.com/office/drawing/2014/main" id="{AF783336-334A-48CB-A361-7DA1B921818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200957" y="844532"/>
            <a:ext cx="2959817" cy="3133924"/>
          </a:xfrm>
          <a:prstGeom prst="rect">
            <a:avLst/>
          </a:prstGeom>
        </p:spPr>
      </p:pic>
    </p:spTree>
    <p:extLst>
      <p:ext uri="{BB962C8B-B14F-4D97-AF65-F5344CB8AC3E}">
        <p14:creationId xmlns:p14="http://schemas.microsoft.com/office/powerpoint/2010/main" val="2391273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1343-3468-4E5B-8F70-77CBEBB87892}"/>
              </a:ext>
            </a:extLst>
          </p:cNvPr>
          <p:cNvSpPr>
            <a:spLocks noGrp="1"/>
          </p:cNvSpPr>
          <p:nvPr>
            <p:ph type="title"/>
          </p:nvPr>
        </p:nvSpPr>
        <p:spPr>
          <a:xfrm>
            <a:off x="400191" y="288275"/>
            <a:ext cx="8520600" cy="572700"/>
          </a:xfrm>
        </p:spPr>
        <p:txBody>
          <a:bodyPr/>
          <a:lstStyle/>
          <a:p>
            <a:r>
              <a:rPr lang="en-IN" b="1" dirty="0"/>
              <a:t>LOGISTIC REGRESSION:</a:t>
            </a:r>
          </a:p>
        </p:txBody>
      </p:sp>
      <p:sp>
        <p:nvSpPr>
          <p:cNvPr id="3" name="Text Placeholder 2">
            <a:extLst>
              <a:ext uri="{FF2B5EF4-FFF2-40B4-BE49-F238E27FC236}">
                <a16:creationId xmlns:a16="http://schemas.microsoft.com/office/drawing/2014/main" id="{FA1986B2-7F7A-40DB-B1A5-C1B09FA29886}"/>
              </a:ext>
            </a:extLst>
          </p:cNvPr>
          <p:cNvSpPr>
            <a:spLocks noGrp="1"/>
          </p:cNvSpPr>
          <p:nvPr>
            <p:ph type="body" idx="1"/>
          </p:nvPr>
        </p:nvSpPr>
        <p:spPr>
          <a:xfrm>
            <a:off x="311700" y="1705525"/>
            <a:ext cx="8520600" cy="3416400"/>
          </a:xfrm>
        </p:spPr>
        <p:txBody>
          <a:bodyPr/>
          <a:lstStyle/>
          <a:p>
            <a:pPr algn="l">
              <a:buFont typeface="Arial" panose="020B0604020202020204" pitchFamily="34" charset="0"/>
              <a:buChar char="•"/>
            </a:pPr>
            <a:r>
              <a:rPr lang="en-US" sz="2400" b="0" i="0" dirty="0">
                <a:solidFill>
                  <a:schemeClr val="bg1"/>
                </a:solidFill>
                <a:effectLst/>
                <a:latin typeface="-apple-system"/>
              </a:rPr>
              <a:t>The </a:t>
            </a:r>
            <a:r>
              <a:rPr lang="en-US" sz="2400" b="1" i="0" dirty="0">
                <a:solidFill>
                  <a:schemeClr val="bg1"/>
                </a:solidFill>
                <a:effectLst/>
                <a:latin typeface="-apple-system"/>
              </a:rPr>
              <a:t>accuracy</a:t>
            </a:r>
            <a:r>
              <a:rPr lang="en-US" sz="2400" b="0" i="0" dirty="0">
                <a:solidFill>
                  <a:schemeClr val="bg1"/>
                </a:solidFill>
                <a:effectLst/>
                <a:latin typeface="-apple-system"/>
              </a:rPr>
              <a:t> on test data is </a:t>
            </a:r>
            <a:r>
              <a:rPr lang="en-US" sz="2400" b="1" i="0" dirty="0">
                <a:solidFill>
                  <a:schemeClr val="bg1"/>
                </a:solidFill>
                <a:effectLst/>
                <a:latin typeface="-apple-system"/>
              </a:rPr>
              <a:t>0.7503404448479346</a:t>
            </a:r>
            <a:r>
              <a:rPr lang="en-US" sz="2400" b="0" i="0" dirty="0">
                <a:solidFill>
                  <a:schemeClr val="bg1"/>
                </a:solidFill>
                <a:effectLst/>
                <a:latin typeface="-apple-system"/>
              </a:rPr>
              <a:t> -The </a:t>
            </a:r>
            <a:r>
              <a:rPr lang="en-US" sz="2400" b="1" i="0" dirty="0">
                <a:solidFill>
                  <a:schemeClr val="bg1"/>
                </a:solidFill>
                <a:effectLst/>
                <a:latin typeface="-apple-system"/>
              </a:rPr>
              <a:t>precision</a:t>
            </a:r>
            <a:r>
              <a:rPr lang="en-US" sz="2400" b="0" i="0" dirty="0">
                <a:solidFill>
                  <a:schemeClr val="bg1"/>
                </a:solidFill>
                <a:effectLst/>
                <a:latin typeface="-apple-system"/>
              </a:rPr>
              <a:t> on test data is </a:t>
            </a:r>
            <a:r>
              <a:rPr lang="en-US" sz="2400" b="1" i="0" dirty="0">
                <a:solidFill>
                  <a:schemeClr val="bg1"/>
                </a:solidFill>
                <a:effectLst/>
                <a:latin typeface="-apple-system"/>
              </a:rPr>
              <a:t>0.6848249027237354</a:t>
            </a:r>
            <a:endParaRPr lang="en-US" sz="2400" b="0" i="0" dirty="0">
              <a:solidFill>
                <a:schemeClr val="bg1"/>
              </a:solidFill>
              <a:effectLst/>
              <a:latin typeface="-apple-system"/>
            </a:endParaRPr>
          </a:p>
          <a:p>
            <a:pPr algn="l">
              <a:buFont typeface="Arial" panose="020B0604020202020204" pitchFamily="34" charset="0"/>
              <a:buChar char="•"/>
            </a:pPr>
            <a:r>
              <a:rPr lang="en-US" sz="2400" b="0" i="0" dirty="0">
                <a:solidFill>
                  <a:schemeClr val="bg1"/>
                </a:solidFill>
                <a:effectLst/>
                <a:latin typeface="-apple-system"/>
              </a:rPr>
              <a:t>The </a:t>
            </a:r>
            <a:r>
              <a:rPr lang="en-US" sz="2400" b="1" i="0" dirty="0">
                <a:solidFill>
                  <a:schemeClr val="bg1"/>
                </a:solidFill>
                <a:effectLst/>
                <a:latin typeface="-apple-system"/>
              </a:rPr>
              <a:t>recall</a:t>
            </a:r>
            <a:r>
              <a:rPr lang="en-US" sz="2400" b="0" i="0" dirty="0">
                <a:solidFill>
                  <a:schemeClr val="bg1"/>
                </a:solidFill>
                <a:effectLst/>
                <a:latin typeface="-apple-system"/>
              </a:rPr>
              <a:t> on test data is </a:t>
            </a:r>
            <a:r>
              <a:rPr lang="en-US" sz="2400" b="1" i="0" dirty="0">
                <a:solidFill>
                  <a:schemeClr val="bg1"/>
                </a:solidFill>
                <a:effectLst/>
                <a:latin typeface="-apple-system"/>
              </a:rPr>
              <a:t>0.7880597014925373</a:t>
            </a:r>
            <a:endParaRPr lang="en-US" sz="2400" b="0" i="0" dirty="0">
              <a:solidFill>
                <a:schemeClr val="bg1"/>
              </a:solidFill>
              <a:effectLst/>
              <a:latin typeface="-apple-system"/>
            </a:endParaRPr>
          </a:p>
          <a:p>
            <a:pPr algn="l">
              <a:buFont typeface="Arial" panose="020B0604020202020204" pitchFamily="34" charset="0"/>
              <a:buChar char="•"/>
            </a:pPr>
            <a:r>
              <a:rPr lang="en-US" sz="2400" b="0" i="0" dirty="0">
                <a:solidFill>
                  <a:schemeClr val="bg1"/>
                </a:solidFill>
                <a:effectLst/>
                <a:latin typeface="-apple-system"/>
              </a:rPr>
              <a:t>The </a:t>
            </a:r>
            <a:r>
              <a:rPr lang="en-US" sz="2400" b="1" i="0" dirty="0">
                <a:solidFill>
                  <a:schemeClr val="bg1"/>
                </a:solidFill>
                <a:effectLst/>
                <a:latin typeface="-apple-system"/>
              </a:rPr>
              <a:t>f1</a:t>
            </a:r>
            <a:r>
              <a:rPr lang="en-US" sz="2400" b="0" i="0" dirty="0">
                <a:solidFill>
                  <a:schemeClr val="bg1"/>
                </a:solidFill>
                <a:effectLst/>
                <a:latin typeface="-apple-system"/>
              </a:rPr>
              <a:t> on test data is </a:t>
            </a:r>
            <a:r>
              <a:rPr lang="en-US" sz="2400" b="1" i="0" dirty="0">
                <a:solidFill>
                  <a:schemeClr val="bg1"/>
                </a:solidFill>
                <a:effectLst/>
                <a:latin typeface="-apple-system"/>
              </a:rPr>
              <a:t>0.7328244274809161</a:t>
            </a:r>
            <a:endParaRPr lang="en-US" sz="2400" b="0" i="0" dirty="0">
              <a:solidFill>
                <a:schemeClr val="bg1"/>
              </a:solidFill>
              <a:effectLst/>
              <a:latin typeface="-apple-system"/>
            </a:endParaRPr>
          </a:p>
          <a:p>
            <a:pPr algn="l">
              <a:buFont typeface="Arial" panose="020B0604020202020204" pitchFamily="34" charset="0"/>
              <a:buChar char="•"/>
            </a:pPr>
            <a:r>
              <a:rPr lang="en-US" sz="2400" b="0" i="0" dirty="0">
                <a:solidFill>
                  <a:schemeClr val="bg1"/>
                </a:solidFill>
                <a:effectLst/>
                <a:latin typeface="-apple-system"/>
              </a:rPr>
              <a:t>The </a:t>
            </a:r>
            <a:r>
              <a:rPr lang="en-US" sz="2400" b="1" i="0" dirty="0" err="1">
                <a:solidFill>
                  <a:schemeClr val="bg1"/>
                </a:solidFill>
                <a:effectLst/>
                <a:latin typeface="-apple-system"/>
              </a:rPr>
              <a:t>roc_score</a:t>
            </a:r>
            <a:r>
              <a:rPr lang="en-US" sz="2400" b="0" i="0" dirty="0">
                <a:solidFill>
                  <a:schemeClr val="bg1"/>
                </a:solidFill>
                <a:effectLst/>
                <a:latin typeface="-apple-system"/>
              </a:rPr>
              <a:t> on test data is </a:t>
            </a:r>
            <a:r>
              <a:rPr lang="en-US" sz="2400" b="1" i="0" dirty="0">
                <a:solidFill>
                  <a:schemeClr val="bg1"/>
                </a:solidFill>
                <a:effectLst/>
                <a:latin typeface="-apple-system"/>
              </a:rPr>
              <a:t>0.7547109652973523</a:t>
            </a:r>
            <a:endParaRPr lang="en-US" sz="2400" b="0" i="0" dirty="0">
              <a:solidFill>
                <a:schemeClr val="bg1"/>
              </a:solidFill>
              <a:effectLst/>
              <a:latin typeface="-apple-system"/>
            </a:endParaRPr>
          </a:p>
          <a:p>
            <a:pPr>
              <a:lnSpc>
                <a:spcPct val="150000"/>
              </a:lnSpc>
            </a:pPr>
            <a:endParaRPr lang="en-IN" sz="2000" b="1" dirty="0">
              <a:solidFill>
                <a:schemeClr val="bg1"/>
              </a:solidFill>
            </a:endParaRPr>
          </a:p>
        </p:txBody>
      </p:sp>
    </p:spTree>
    <p:extLst>
      <p:ext uri="{BB962C8B-B14F-4D97-AF65-F5344CB8AC3E}">
        <p14:creationId xmlns:p14="http://schemas.microsoft.com/office/powerpoint/2010/main" val="4139692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A7587-0003-46A8-AD5B-B7841CC979F5}"/>
              </a:ext>
            </a:extLst>
          </p:cNvPr>
          <p:cNvSpPr>
            <a:spLocks noGrp="1"/>
          </p:cNvSpPr>
          <p:nvPr>
            <p:ph type="title"/>
          </p:nvPr>
        </p:nvSpPr>
        <p:spPr>
          <a:xfrm>
            <a:off x="311700" y="220315"/>
            <a:ext cx="8520600" cy="572700"/>
          </a:xfrm>
        </p:spPr>
        <p:txBody>
          <a:bodyPr/>
          <a:lstStyle/>
          <a:p>
            <a:r>
              <a:rPr lang="en-IN" b="1" dirty="0"/>
              <a:t>FEATURE IMPORTANCE:</a:t>
            </a:r>
          </a:p>
        </p:txBody>
      </p:sp>
      <p:sp>
        <p:nvSpPr>
          <p:cNvPr id="3" name="Text Placeholder 2">
            <a:extLst>
              <a:ext uri="{FF2B5EF4-FFF2-40B4-BE49-F238E27FC236}">
                <a16:creationId xmlns:a16="http://schemas.microsoft.com/office/drawing/2014/main" id="{B59B2381-CEBC-4C24-AAE3-64998761AB96}"/>
              </a:ext>
            </a:extLst>
          </p:cNvPr>
          <p:cNvSpPr>
            <a:spLocks noGrp="1"/>
          </p:cNvSpPr>
          <p:nvPr>
            <p:ph type="body" idx="1"/>
          </p:nvPr>
        </p:nvSpPr>
        <p:spPr>
          <a:xfrm>
            <a:off x="311700" y="1704659"/>
            <a:ext cx="8520600" cy="3416400"/>
          </a:xfrm>
        </p:spPr>
        <p:txBody>
          <a:bodyPr/>
          <a:lstStyle/>
          <a:p>
            <a:endParaRPr lang="en-US" b="1" i="0" dirty="0">
              <a:solidFill>
                <a:schemeClr val="bg1"/>
              </a:solidFill>
              <a:effectLst/>
              <a:latin typeface="-apple-system"/>
            </a:endParaRPr>
          </a:p>
          <a:p>
            <a:endParaRPr lang="en-US" b="1" dirty="0">
              <a:solidFill>
                <a:schemeClr val="bg1"/>
              </a:solidFill>
              <a:latin typeface="-apple-system"/>
            </a:endParaRPr>
          </a:p>
          <a:p>
            <a:endParaRPr lang="en-US" b="1" i="0" dirty="0">
              <a:solidFill>
                <a:schemeClr val="bg1"/>
              </a:solidFill>
              <a:effectLst/>
              <a:latin typeface="-apple-system"/>
            </a:endParaRPr>
          </a:p>
          <a:p>
            <a:endParaRPr lang="en-US" b="1" dirty="0">
              <a:solidFill>
                <a:schemeClr val="bg1"/>
              </a:solidFill>
              <a:latin typeface="-apple-system"/>
            </a:endParaRPr>
          </a:p>
          <a:p>
            <a:endParaRPr lang="en-US" b="1" i="0" dirty="0">
              <a:solidFill>
                <a:schemeClr val="bg1"/>
              </a:solidFill>
              <a:effectLst/>
              <a:latin typeface="-apple-system"/>
            </a:endParaRPr>
          </a:p>
          <a:p>
            <a:endParaRPr lang="en-US" b="1" dirty="0">
              <a:solidFill>
                <a:schemeClr val="bg1"/>
              </a:solidFill>
              <a:latin typeface="-apple-system"/>
            </a:endParaRPr>
          </a:p>
          <a:p>
            <a:endParaRPr lang="en-US" b="1" i="0" dirty="0">
              <a:solidFill>
                <a:schemeClr val="bg1"/>
              </a:solidFill>
              <a:effectLst/>
              <a:latin typeface="-apple-system"/>
            </a:endParaRPr>
          </a:p>
          <a:p>
            <a:endParaRPr lang="en-US" b="1" dirty="0">
              <a:solidFill>
                <a:schemeClr val="bg1"/>
              </a:solidFill>
              <a:latin typeface="-apple-system"/>
            </a:endParaRPr>
          </a:p>
          <a:p>
            <a:pPr marL="114300" indent="0">
              <a:buNone/>
            </a:pPr>
            <a:r>
              <a:rPr lang="en-US" b="1" i="0" dirty="0">
                <a:solidFill>
                  <a:schemeClr val="bg1"/>
                </a:solidFill>
                <a:effectLst/>
                <a:latin typeface="-apple-system"/>
              </a:rPr>
              <a:t> </a:t>
            </a:r>
            <a:r>
              <a:rPr lang="en-US" sz="1800" b="1" dirty="0">
                <a:solidFill>
                  <a:schemeClr val="bg1"/>
                </a:solidFill>
              </a:rPr>
              <a:t> ● </a:t>
            </a:r>
            <a:r>
              <a:rPr lang="en-US" b="1" i="0" dirty="0">
                <a:solidFill>
                  <a:schemeClr val="bg1"/>
                </a:solidFill>
                <a:effectLst/>
                <a:latin typeface="-apple-system"/>
              </a:rPr>
              <a:t>The most important feature that make an impact on </a:t>
            </a:r>
            <a:r>
              <a:rPr lang="en-US" b="1" i="0" dirty="0" err="1">
                <a:solidFill>
                  <a:schemeClr val="bg1"/>
                </a:solidFill>
                <a:effectLst/>
                <a:latin typeface="-apple-system"/>
              </a:rPr>
              <a:t>dependt</a:t>
            </a:r>
            <a:r>
              <a:rPr lang="en-US" b="1" i="0" dirty="0">
                <a:solidFill>
                  <a:schemeClr val="bg1"/>
                </a:solidFill>
                <a:effectLst/>
                <a:latin typeface="-apple-system"/>
              </a:rPr>
              <a:t> variable are  </a:t>
            </a:r>
          </a:p>
          <a:p>
            <a:pPr marL="114300" indent="0">
              <a:buNone/>
            </a:pPr>
            <a:r>
              <a:rPr lang="en-US" b="1" dirty="0">
                <a:solidFill>
                  <a:schemeClr val="bg1"/>
                </a:solidFill>
                <a:latin typeface="-apple-system"/>
              </a:rPr>
              <a:t>      </a:t>
            </a:r>
            <a:r>
              <a:rPr lang="en-US" b="1" i="0" dirty="0">
                <a:solidFill>
                  <a:schemeClr val="bg1"/>
                </a:solidFill>
                <a:effectLst/>
                <a:latin typeface="-apple-system"/>
              </a:rPr>
              <a:t> PAY_JUL_1, PAY_JUN_1 &amp; PAY_APR_1.</a:t>
            </a:r>
            <a:endParaRPr lang="en-IN" dirty="0">
              <a:solidFill>
                <a:schemeClr val="bg1"/>
              </a:solidFill>
            </a:endParaRPr>
          </a:p>
        </p:txBody>
      </p:sp>
      <p:pic>
        <p:nvPicPr>
          <p:cNvPr id="5" name="Picture 4">
            <a:extLst>
              <a:ext uri="{FF2B5EF4-FFF2-40B4-BE49-F238E27FC236}">
                <a16:creationId xmlns:a16="http://schemas.microsoft.com/office/drawing/2014/main" id="{051DB09C-1607-4970-B832-9D9CF157506F}"/>
              </a:ext>
            </a:extLst>
          </p:cNvPr>
          <p:cNvPicPr>
            <a:picLocks noChangeAspect="1"/>
          </p:cNvPicPr>
          <p:nvPr/>
        </p:nvPicPr>
        <p:blipFill>
          <a:blip r:embed="rId2"/>
          <a:stretch>
            <a:fillRect/>
          </a:stretch>
        </p:blipFill>
        <p:spPr>
          <a:xfrm>
            <a:off x="1196538" y="923937"/>
            <a:ext cx="5715540" cy="3295625"/>
          </a:xfrm>
          <a:prstGeom prst="rect">
            <a:avLst/>
          </a:prstGeom>
        </p:spPr>
      </p:pic>
    </p:spTree>
    <p:extLst>
      <p:ext uri="{BB962C8B-B14F-4D97-AF65-F5344CB8AC3E}">
        <p14:creationId xmlns:p14="http://schemas.microsoft.com/office/powerpoint/2010/main" val="258546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sz="3600" b="1" dirty="0"/>
              <a:t>Table of content:</a:t>
            </a:r>
            <a:endParaRPr sz="3600" b="1" dirty="0">
              <a:solidFill>
                <a:schemeClr val="lt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0D0D8422-F239-4FF7-AB0E-EB52CDC3DB67}"/>
              </a:ext>
            </a:extLst>
          </p:cNvPr>
          <p:cNvSpPr>
            <a:spLocks noGrp="1"/>
          </p:cNvSpPr>
          <p:nvPr>
            <p:ph type="body" idx="1"/>
          </p:nvPr>
        </p:nvSpPr>
        <p:spPr/>
        <p:txBody>
          <a:bodyPr/>
          <a:lstStyle/>
          <a:p>
            <a:pPr>
              <a:lnSpc>
                <a:spcPct val="150000"/>
              </a:lnSpc>
            </a:pPr>
            <a:r>
              <a:rPr lang="en-IN" b="1" dirty="0">
                <a:solidFill>
                  <a:schemeClr val="bg1"/>
                </a:solidFill>
              </a:rPr>
              <a:t> - BUSINESS UNDERSTANDING </a:t>
            </a:r>
          </a:p>
          <a:p>
            <a:pPr>
              <a:lnSpc>
                <a:spcPct val="150000"/>
              </a:lnSpc>
            </a:pPr>
            <a:r>
              <a:rPr lang="en-IN" b="1" dirty="0">
                <a:solidFill>
                  <a:schemeClr val="bg1"/>
                </a:solidFill>
              </a:rPr>
              <a:t> - DATA SUMMARY </a:t>
            </a:r>
          </a:p>
          <a:p>
            <a:pPr>
              <a:lnSpc>
                <a:spcPct val="150000"/>
              </a:lnSpc>
            </a:pPr>
            <a:r>
              <a:rPr lang="en-IN" b="1" dirty="0">
                <a:solidFill>
                  <a:schemeClr val="bg1"/>
                </a:solidFill>
              </a:rPr>
              <a:t> - FEATURE ANALYSIS </a:t>
            </a:r>
          </a:p>
          <a:p>
            <a:pPr>
              <a:lnSpc>
                <a:spcPct val="150000"/>
              </a:lnSpc>
            </a:pPr>
            <a:r>
              <a:rPr lang="en-IN" b="1" dirty="0">
                <a:solidFill>
                  <a:schemeClr val="bg1"/>
                </a:solidFill>
              </a:rPr>
              <a:t> - EXPLORATORY DATA ANALYSIS </a:t>
            </a:r>
          </a:p>
          <a:p>
            <a:pPr>
              <a:lnSpc>
                <a:spcPct val="150000"/>
              </a:lnSpc>
            </a:pPr>
            <a:r>
              <a:rPr lang="en-IN" b="1" dirty="0">
                <a:solidFill>
                  <a:schemeClr val="bg1"/>
                </a:solidFill>
              </a:rPr>
              <a:t> - DATA PREPROCESSING </a:t>
            </a:r>
          </a:p>
          <a:p>
            <a:pPr>
              <a:lnSpc>
                <a:spcPct val="150000"/>
              </a:lnSpc>
            </a:pPr>
            <a:r>
              <a:rPr lang="en-IN" b="1" dirty="0">
                <a:solidFill>
                  <a:schemeClr val="bg1"/>
                </a:solidFill>
              </a:rPr>
              <a:t> - IMPLEMENTING ALGORITHMS </a:t>
            </a:r>
          </a:p>
          <a:p>
            <a:pPr>
              <a:lnSpc>
                <a:spcPct val="150000"/>
              </a:lnSpc>
            </a:pPr>
            <a:r>
              <a:rPr lang="en-IN" b="1" dirty="0">
                <a:solidFill>
                  <a:schemeClr val="bg1"/>
                </a:solidFill>
              </a:rPr>
              <a:t> - CONCLUSIONS</a:t>
            </a:r>
          </a:p>
          <a:p>
            <a:pPr>
              <a:lnSpc>
                <a:spcPct val="150000"/>
              </a:lnSpc>
            </a:pPr>
            <a:r>
              <a:rPr lang="en-IN" b="1" dirty="0">
                <a:solidFill>
                  <a:schemeClr val="bg1"/>
                </a:solidFill>
              </a:rPr>
              <a:t> - CHALLENGES </a:t>
            </a:r>
          </a:p>
          <a:p>
            <a:pPr marL="114300" indent="0">
              <a:buNone/>
            </a:pPr>
            <a:endParaRPr lang="en-IN" b="1" dirty="0">
              <a:solidFill>
                <a:schemeClr val="bg1"/>
              </a:solidFill>
            </a:endParaRPr>
          </a:p>
        </p:txBody>
      </p:sp>
      <p:pic>
        <p:nvPicPr>
          <p:cNvPr id="4" name="Picture 3">
            <a:extLst>
              <a:ext uri="{FF2B5EF4-FFF2-40B4-BE49-F238E27FC236}">
                <a16:creationId xmlns:a16="http://schemas.microsoft.com/office/drawing/2014/main" id="{243301B6-FD7A-4FB3-806A-3C97CD40B09E}"/>
              </a:ext>
            </a:extLst>
          </p:cNvPr>
          <p:cNvPicPr>
            <a:picLocks noChangeAspect="1"/>
          </p:cNvPicPr>
          <p:nvPr/>
        </p:nvPicPr>
        <p:blipFill>
          <a:blip r:embed="rId3"/>
          <a:stretch>
            <a:fillRect/>
          </a:stretch>
        </p:blipFill>
        <p:spPr>
          <a:xfrm>
            <a:off x="5412105" y="924877"/>
            <a:ext cx="2767204" cy="230600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FF59-EFDC-4311-BD3D-706C0E5210BE}"/>
              </a:ext>
            </a:extLst>
          </p:cNvPr>
          <p:cNvSpPr>
            <a:spLocks noGrp="1"/>
          </p:cNvSpPr>
          <p:nvPr>
            <p:ph type="title"/>
          </p:nvPr>
        </p:nvSpPr>
        <p:spPr/>
        <p:txBody>
          <a:bodyPr/>
          <a:lstStyle/>
          <a:p>
            <a:r>
              <a:rPr lang="en-IN" b="1" dirty="0"/>
              <a:t>RANDOM FOREST:</a:t>
            </a:r>
          </a:p>
        </p:txBody>
      </p:sp>
      <p:sp>
        <p:nvSpPr>
          <p:cNvPr id="3" name="Text Placeholder 2">
            <a:extLst>
              <a:ext uri="{FF2B5EF4-FFF2-40B4-BE49-F238E27FC236}">
                <a16:creationId xmlns:a16="http://schemas.microsoft.com/office/drawing/2014/main" id="{C62EB173-FFC9-4E4C-B495-E5E21BF2E185}"/>
              </a:ext>
            </a:extLst>
          </p:cNvPr>
          <p:cNvSpPr>
            <a:spLocks noGrp="1"/>
          </p:cNvSpPr>
          <p:nvPr>
            <p:ph type="body" idx="1"/>
          </p:nvPr>
        </p:nvSpPr>
        <p:spPr>
          <a:xfrm>
            <a:off x="419855" y="1604759"/>
            <a:ext cx="8520600" cy="3416400"/>
          </a:xfrm>
        </p:spPr>
        <p:txBody>
          <a:bodyPr/>
          <a:lstStyle/>
          <a:p>
            <a:pPr algn="l">
              <a:buFont typeface="Arial" panose="020B0604020202020204" pitchFamily="34" charset="0"/>
              <a:buChar char="•"/>
            </a:pPr>
            <a:r>
              <a:rPr lang="en-US" sz="2400" b="0" i="0" dirty="0">
                <a:solidFill>
                  <a:schemeClr val="bg1"/>
                </a:solidFill>
                <a:effectLst/>
                <a:latin typeface="-apple-system"/>
              </a:rPr>
              <a:t>The </a:t>
            </a:r>
            <a:r>
              <a:rPr lang="en-US" sz="2400" b="1" i="0" dirty="0">
                <a:solidFill>
                  <a:schemeClr val="bg1"/>
                </a:solidFill>
                <a:effectLst/>
                <a:latin typeface="-apple-system"/>
              </a:rPr>
              <a:t>accuracy</a:t>
            </a:r>
            <a:r>
              <a:rPr lang="en-US" sz="2400" b="0" i="0" dirty="0">
                <a:solidFill>
                  <a:schemeClr val="bg1"/>
                </a:solidFill>
                <a:effectLst/>
                <a:latin typeface="-apple-system"/>
              </a:rPr>
              <a:t> on test data is </a:t>
            </a:r>
            <a:r>
              <a:rPr lang="en-US" sz="2400" b="1" i="0" dirty="0">
                <a:solidFill>
                  <a:schemeClr val="bg1"/>
                </a:solidFill>
                <a:effectLst/>
                <a:latin typeface="-apple-system"/>
              </a:rPr>
              <a:t>0.8354840801504442</a:t>
            </a:r>
            <a:endParaRPr lang="en-US" sz="2400" b="0" i="0" dirty="0">
              <a:solidFill>
                <a:schemeClr val="bg1"/>
              </a:solidFill>
              <a:effectLst/>
              <a:latin typeface="-apple-system"/>
            </a:endParaRPr>
          </a:p>
          <a:p>
            <a:pPr algn="l">
              <a:buFont typeface="Arial" panose="020B0604020202020204" pitchFamily="34" charset="0"/>
              <a:buChar char="•"/>
            </a:pPr>
            <a:r>
              <a:rPr lang="en-US" sz="2400" b="0" i="0" dirty="0">
                <a:solidFill>
                  <a:schemeClr val="bg1"/>
                </a:solidFill>
                <a:effectLst/>
                <a:latin typeface="-apple-system"/>
              </a:rPr>
              <a:t>The </a:t>
            </a:r>
            <a:r>
              <a:rPr lang="en-US" sz="2400" b="1" i="0" dirty="0">
                <a:solidFill>
                  <a:schemeClr val="bg1"/>
                </a:solidFill>
                <a:effectLst/>
                <a:latin typeface="-apple-system"/>
              </a:rPr>
              <a:t>precision</a:t>
            </a:r>
            <a:r>
              <a:rPr lang="en-US" sz="2400" b="0" i="0" dirty="0">
                <a:solidFill>
                  <a:schemeClr val="bg1"/>
                </a:solidFill>
                <a:effectLst/>
                <a:latin typeface="-apple-system"/>
              </a:rPr>
              <a:t> on test data is </a:t>
            </a:r>
            <a:r>
              <a:rPr lang="en-US" sz="2400" b="1" i="0" dirty="0">
                <a:solidFill>
                  <a:schemeClr val="bg1"/>
                </a:solidFill>
                <a:effectLst/>
                <a:latin typeface="-apple-system"/>
              </a:rPr>
              <a:t>0.8051880674448768</a:t>
            </a:r>
            <a:endParaRPr lang="en-US" sz="2400" b="0" i="0" dirty="0">
              <a:solidFill>
                <a:schemeClr val="bg1"/>
              </a:solidFill>
              <a:effectLst/>
              <a:latin typeface="-apple-system"/>
            </a:endParaRPr>
          </a:p>
          <a:p>
            <a:pPr algn="l">
              <a:buFont typeface="Arial" panose="020B0604020202020204" pitchFamily="34" charset="0"/>
              <a:buChar char="•"/>
            </a:pPr>
            <a:r>
              <a:rPr lang="en-US" sz="2400" b="0" i="0" dirty="0">
                <a:solidFill>
                  <a:schemeClr val="bg1"/>
                </a:solidFill>
                <a:effectLst/>
                <a:latin typeface="-apple-system"/>
              </a:rPr>
              <a:t>The </a:t>
            </a:r>
            <a:r>
              <a:rPr lang="en-US" sz="2400" b="1" i="0" dirty="0">
                <a:solidFill>
                  <a:schemeClr val="bg1"/>
                </a:solidFill>
                <a:effectLst/>
                <a:latin typeface="-apple-system"/>
              </a:rPr>
              <a:t>recall</a:t>
            </a:r>
            <a:r>
              <a:rPr lang="en-US" sz="2400" b="0" i="0" dirty="0">
                <a:solidFill>
                  <a:schemeClr val="bg1"/>
                </a:solidFill>
                <a:effectLst/>
                <a:latin typeface="-apple-system"/>
              </a:rPr>
              <a:t> on test data is </a:t>
            </a:r>
            <a:r>
              <a:rPr lang="en-US" sz="2400" b="1" i="0" dirty="0">
                <a:solidFill>
                  <a:schemeClr val="bg1"/>
                </a:solidFill>
                <a:effectLst/>
                <a:latin typeface="-apple-system"/>
              </a:rPr>
              <a:t>0.8571034101891482</a:t>
            </a:r>
            <a:endParaRPr lang="en-US" sz="2400" b="0" i="0" dirty="0">
              <a:solidFill>
                <a:schemeClr val="bg1"/>
              </a:solidFill>
              <a:effectLst/>
              <a:latin typeface="-apple-system"/>
            </a:endParaRPr>
          </a:p>
          <a:p>
            <a:pPr algn="l">
              <a:buFont typeface="Arial" panose="020B0604020202020204" pitchFamily="34" charset="0"/>
              <a:buChar char="•"/>
            </a:pPr>
            <a:r>
              <a:rPr lang="en-US" sz="2400" b="0" i="0" dirty="0">
                <a:solidFill>
                  <a:schemeClr val="bg1"/>
                </a:solidFill>
                <a:effectLst/>
                <a:latin typeface="-apple-system"/>
              </a:rPr>
              <a:t>The </a:t>
            </a:r>
            <a:r>
              <a:rPr lang="en-US" sz="2400" b="1" i="0" dirty="0">
                <a:solidFill>
                  <a:schemeClr val="bg1"/>
                </a:solidFill>
                <a:effectLst/>
                <a:latin typeface="-apple-system"/>
              </a:rPr>
              <a:t>f1</a:t>
            </a:r>
            <a:r>
              <a:rPr lang="en-US" sz="2400" b="0" i="0" dirty="0">
                <a:solidFill>
                  <a:schemeClr val="bg1"/>
                </a:solidFill>
                <a:effectLst/>
                <a:latin typeface="-apple-system"/>
              </a:rPr>
              <a:t> on test data is </a:t>
            </a:r>
            <a:r>
              <a:rPr lang="en-US" sz="2400" b="1" i="0" dirty="0">
                <a:solidFill>
                  <a:schemeClr val="bg1"/>
                </a:solidFill>
                <a:effectLst/>
                <a:latin typeface="-apple-system"/>
              </a:rPr>
              <a:t>0.8303350498227781</a:t>
            </a:r>
            <a:endParaRPr lang="en-US" sz="2400" b="0" i="0" dirty="0">
              <a:solidFill>
                <a:schemeClr val="bg1"/>
              </a:solidFill>
              <a:effectLst/>
              <a:latin typeface="-apple-system"/>
            </a:endParaRPr>
          </a:p>
          <a:p>
            <a:pPr algn="l">
              <a:buFont typeface="Arial" panose="020B0604020202020204" pitchFamily="34" charset="0"/>
              <a:buChar char="•"/>
            </a:pPr>
            <a:r>
              <a:rPr lang="en-US" sz="2400" b="0" i="0" dirty="0">
                <a:solidFill>
                  <a:schemeClr val="bg1"/>
                </a:solidFill>
                <a:effectLst/>
                <a:latin typeface="-apple-system"/>
              </a:rPr>
              <a:t>The </a:t>
            </a:r>
            <a:r>
              <a:rPr lang="en-US" sz="2400" b="1" i="0" dirty="0" err="1">
                <a:solidFill>
                  <a:schemeClr val="bg1"/>
                </a:solidFill>
                <a:effectLst/>
                <a:latin typeface="-apple-system"/>
              </a:rPr>
              <a:t>roc_scor</a:t>
            </a:r>
            <a:r>
              <a:rPr lang="en-US" sz="2400" b="0" i="0" dirty="0" err="1">
                <a:solidFill>
                  <a:schemeClr val="bg1"/>
                </a:solidFill>
                <a:effectLst/>
                <a:latin typeface="-apple-system"/>
              </a:rPr>
              <a:t>e</a:t>
            </a:r>
            <a:r>
              <a:rPr lang="en-US" sz="2400" b="0" i="0" dirty="0">
                <a:solidFill>
                  <a:schemeClr val="bg1"/>
                </a:solidFill>
                <a:effectLst/>
                <a:latin typeface="-apple-system"/>
              </a:rPr>
              <a:t> on test data is </a:t>
            </a:r>
            <a:r>
              <a:rPr lang="en-US" sz="2400" b="1" i="0" dirty="0">
                <a:solidFill>
                  <a:schemeClr val="bg1"/>
                </a:solidFill>
                <a:effectLst/>
                <a:latin typeface="-apple-system"/>
              </a:rPr>
              <a:t>0.8367199613919574</a:t>
            </a:r>
            <a:endParaRPr lang="en-US" sz="2400" b="0" i="0" dirty="0">
              <a:solidFill>
                <a:schemeClr val="bg1"/>
              </a:solidFill>
              <a:effectLst/>
              <a:latin typeface="-apple-system"/>
            </a:endParaRPr>
          </a:p>
          <a:p>
            <a:pPr>
              <a:lnSpc>
                <a:spcPct val="150000"/>
              </a:lnSpc>
            </a:pPr>
            <a:endParaRPr lang="en-IN" sz="2000" b="1" dirty="0">
              <a:solidFill>
                <a:schemeClr val="bg1"/>
              </a:solidFill>
            </a:endParaRPr>
          </a:p>
        </p:txBody>
      </p:sp>
    </p:spTree>
    <p:extLst>
      <p:ext uri="{BB962C8B-B14F-4D97-AF65-F5344CB8AC3E}">
        <p14:creationId xmlns:p14="http://schemas.microsoft.com/office/powerpoint/2010/main" val="3848932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0B81-9C44-4500-89D6-65B4D350ABB9}"/>
              </a:ext>
            </a:extLst>
          </p:cNvPr>
          <p:cNvSpPr>
            <a:spLocks noGrp="1"/>
          </p:cNvSpPr>
          <p:nvPr>
            <p:ph type="title"/>
          </p:nvPr>
        </p:nvSpPr>
        <p:spPr/>
        <p:txBody>
          <a:bodyPr/>
          <a:lstStyle/>
          <a:p>
            <a:r>
              <a:rPr lang="en-IN" b="1" dirty="0"/>
              <a:t>FEATURE IMPORTANCE:</a:t>
            </a:r>
          </a:p>
        </p:txBody>
      </p:sp>
      <p:sp>
        <p:nvSpPr>
          <p:cNvPr id="3" name="Text Placeholder 2">
            <a:extLst>
              <a:ext uri="{FF2B5EF4-FFF2-40B4-BE49-F238E27FC236}">
                <a16:creationId xmlns:a16="http://schemas.microsoft.com/office/drawing/2014/main" id="{B4E33DB3-3F7E-4DEE-96B7-0FE64A65B02F}"/>
              </a:ext>
            </a:extLst>
          </p:cNvPr>
          <p:cNvSpPr>
            <a:spLocks noGrp="1"/>
          </p:cNvSpPr>
          <p:nvPr>
            <p:ph type="body" idx="1"/>
          </p:nvPr>
        </p:nvSpPr>
        <p:spPr>
          <a:xfrm>
            <a:off x="311700" y="1017725"/>
            <a:ext cx="8520600" cy="3416400"/>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sz="1800" b="1" dirty="0">
                <a:solidFill>
                  <a:schemeClr val="bg1"/>
                </a:solidFill>
              </a:rPr>
              <a:t>● </a:t>
            </a:r>
            <a:r>
              <a:rPr lang="en-US" sz="1800" b="1" dirty="0">
                <a:solidFill>
                  <a:schemeClr val="bg1"/>
                </a:solidFill>
                <a:latin typeface="-apple-system"/>
              </a:rPr>
              <a:t>T</a:t>
            </a:r>
            <a:r>
              <a:rPr lang="en-US" b="1" i="0" dirty="0">
                <a:solidFill>
                  <a:schemeClr val="bg1"/>
                </a:solidFill>
                <a:effectLst/>
                <a:latin typeface="-apple-system"/>
              </a:rPr>
              <a:t>he most important feature that make an impact on </a:t>
            </a:r>
            <a:r>
              <a:rPr lang="en-US" b="1" i="0" dirty="0" err="1">
                <a:solidFill>
                  <a:schemeClr val="bg1"/>
                </a:solidFill>
                <a:effectLst/>
                <a:latin typeface="-apple-system"/>
              </a:rPr>
              <a:t>dependt</a:t>
            </a:r>
            <a:r>
              <a:rPr lang="en-US" b="1" i="0" dirty="0">
                <a:solidFill>
                  <a:schemeClr val="bg1"/>
                </a:solidFill>
                <a:effectLst/>
                <a:latin typeface="-apple-system"/>
              </a:rPr>
              <a:t> variable are </a:t>
            </a:r>
          </a:p>
          <a:p>
            <a:r>
              <a:rPr lang="en-US" b="1" dirty="0">
                <a:solidFill>
                  <a:schemeClr val="bg1"/>
                </a:solidFill>
                <a:latin typeface="-apple-system"/>
              </a:rPr>
              <a:t>    </a:t>
            </a:r>
            <a:r>
              <a:rPr lang="en-US" b="1" i="0" dirty="0">
                <a:solidFill>
                  <a:schemeClr val="bg1"/>
                </a:solidFill>
                <a:effectLst/>
                <a:latin typeface="-apple-system"/>
              </a:rPr>
              <a:t>LIMIT_BAL,PAY_AMT_SEPT</a:t>
            </a:r>
            <a:endParaRPr lang="en-IN" dirty="0">
              <a:solidFill>
                <a:schemeClr val="bg1"/>
              </a:solidFill>
            </a:endParaRPr>
          </a:p>
        </p:txBody>
      </p:sp>
      <p:pic>
        <p:nvPicPr>
          <p:cNvPr id="5" name="Picture 4">
            <a:extLst>
              <a:ext uri="{FF2B5EF4-FFF2-40B4-BE49-F238E27FC236}">
                <a16:creationId xmlns:a16="http://schemas.microsoft.com/office/drawing/2014/main" id="{49CF49BC-DBEB-4D28-91C6-7B7643F0650A}"/>
              </a:ext>
            </a:extLst>
          </p:cNvPr>
          <p:cNvPicPr>
            <a:picLocks noChangeAspect="1"/>
          </p:cNvPicPr>
          <p:nvPr/>
        </p:nvPicPr>
        <p:blipFill>
          <a:blip r:embed="rId2"/>
          <a:stretch>
            <a:fillRect/>
          </a:stretch>
        </p:blipFill>
        <p:spPr>
          <a:xfrm>
            <a:off x="865238" y="1152475"/>
            <a:ext cx="6931429" cy="3074424"/>
          </a:xfrm>
          <a:prstGeom prst="rect">
            <a:avLst/>
          </a:prstGeom>
        </p:spPr>
      </p:pic>
    </p:spTree>
    <p:extLst>
      <p:ext uri="{BB962C8B-B14F-4D97-AF65-F5344CB8AC3E}">
        <p14:creationId xmlns:p14="http://schemas.microsoft.com/office/powerpoint/2010/main" val="1674821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05FF-9F50-45D4-AC30-DA9B73C799DF}"/>
              </a:ext>
            </a:extLst>
          </p:cNvPr>
          <p:cNvSpPr>
            <a:spLocks noGrp="1"/>
          </p:cNvSpPr>
          <p:nvPr>
            <p:ph type="title"/>
          </p:nvPr>
        </p:nvSpPr>
        <p:spPr/>
        <p:txBody>
          <a:bodyPr/>
          <a:lstStyle/>
          <a:p>
            <a:r>
              <a:rPr lang="en-IN" b="1" dirty="0"/>
              <a:t>SUPPORT VECTOR CLASSIFIER (SVC):</a:t>
            </a:r>
          </a:p>
        </p:txBody>
      </p:sp>
      <p:sp>
        <p:nvSpPr>
          <p:cNvPr id="3" name="Text Placeholder 2">
            <a:extLst>
              <a:ext uri="{FF2B5EF4-FFF2-40B4-BE49-F238E27FC236}">
                <a16:creationId xmlns:a16="http://schemas.microsoft.com/office/drawing/2014/main" id="{D6CC194F-306F-4E69-90EE-09EB9475A2DD}"/>
              </a:ext>
            </a:extLst>
          </p:cNvPr>
          <p:cNvSpPr>
            <a:spLocks noGrp="1"/>
          </p:cNvSpPr>
          <p:nvPr>
            <p:ph type="body" idx="1"/>
          </p:nvPr>
        </p:nvSpPr>
        <p:spPr>
          <a:xfrm>
            <a:off x="623400" y="1496604"/>
            <a:ext cx="8520600" cy="3416400"/>
          </a:xfrm>
        </p:spPr>
        <p:txBody>
          <a:bodyPr/>
          <a:lstStyle/>
          <a:p>
            <a:pPr algn="l">
              <a:buFont typeface="Arial" panose="020B0604020202020204" pitchFamily="34" charset="0"/>
              <a:buChar char="•"/>
            </a:pPr>
            <a:r>
              <a:rPr lang="en-US" sz="2400" b="0" i="0" dirty="0">
                <a:solidFill>
                  <a:schemeClr val="bg1"/>
                </a:solidFill>
                <a:effectLst/>
                <a:latin typeface="-apple-system"/>
              </a:rPr>
              <a:t>The </a:t>
            </a:r>
            <a:r>
              <a:rPr lang="en-US" sz="2400" b="1" i="0" dirty="0">
                <a:solidFill>
                  <a:schemeClr val="bg1"/>
                </a:solidFill>
                <a:effectLst/>
                <a:latin typeface="-apple-system"/>
              </a:rPr>
              <a:t>accuracy</a:t>
            </a:r>
            <a:r>
              <a:rPr lang="en-US" sz="2400" b="0" i="0" dirty="0">
                <a:solidFill>
                  <a:schemeClr val="bg1"/>
                </a:solidFill>
                <a:effectLst/>
                <a:latin typeface="-apple-system"/>
              </a:rPr>
              <a:t> on test data is </a:t>
            </a:r>
            <a:r>
              <a:rPr lang="en-US" sz="2400" b="1" i="0" dirty="0">
                <a:solidFill>
                  <a:schemeClr val="bg1"/>
                </a:solidFill>
                <a:effectLst/>
                <a:latin typeface="-apple-system"/>
              </a:rPr>
              <a:t>0.7773814927695999</a:t>
            </a:r>
            <a:endParaRPr lang="en-US" sz="2400" b="0" i="0" dirty="0">
              <a:solidFill>
                <a:schemeClr val="bg1"/>
              </a:solidFill>
              <a:effectLst/>
              <a:latin typeface="-apple-system"/>
            </a:endParaRPr>
          </a:p>
          <a:p>
            <a:pPr algn="l">
              <a:buFont typeface="Arial" panose="020B0604020202020204" pitchFamily="34" charset="0"/>
              <a:buChar char="•"/>
            </a:pPr>
            <a:r>
              <a:rPr lang="en-US" sz="2400" b="0" i="0" dirty="0">
                <a:solidFill>
                  <a:schemeClr val="bg1"/>
                </a:solidFill>
                <a:effectLst/>
                <a:latin typeface="-apple-system"/>
              </a:rPr>
              <a:t>The </a:t>
            </a:r>
            <a:r>
              <a:rPr lang="en-US" sz="2400" b="1" i="0" dirty="0">
                <a:solidFill>
                  <a:schemeClr val="bg1"/>
                </a:solidFill>
                <a:effectLst/>
                <a:latin typeface="-apple-system"/>
              </a:rPr>
              <a:t>precision</a:t>
            </a:r>
            <a:r>
              <a:rPr lang="en-US" sz="2400" b="0" i="0" dirty="0">
                <a:solidFill>
                  <a:schemeClr val="bg1"/>
                </a:solidFill>
                <a:effectLst/>
                <a:latin typeface="-apple-system"/>
              </a:rPr>
              <a:t> on test data is </a:t>
            </a:r>
            <a:r>
              <a:rPr lang="en-US" sz="2400" b="1" i="0" dirty="0">
                <a:solidFill>
                  <a:schemeClr val="bg1"/>
                </a:solidFill>
                <a:effectLst/>
                <a:latin typeface="-apple-system"/>
              </a:rPr>
              <a:t>0.7158236057068742</a:t>
            </a:r>
            <a:endParaRPr lang="en-US" sz="2400" b="0" i="0" dirty="0">
              <a:solidFill>
                <a:schemeClr val="bg1"/>
              </a:solidFill>
              <a:effectLst/>
              <a:latin typeface="-apple-system"/>
            </a:endParaRPr>
          </a:p>
          <a:p>
            <a:pPr algn="l">
              <a:buFont typeface="Arial" panose="020B0604020202020204" pitchFamily="34" charset="0"/>
              <a:buChar char="•"/>
            </a:pPr>
            <a:r>
              <a:rPr lang="en-US" sz="2400" b="0" i="0" dirty="0">
                <a:solidFill>
                  <a:schemeClr val="bg1"/>
                </a:solidFill>
                <a:effectLst/>
                <a:latin typeface="-apple-system"/>
              </a:rPr>
              <a:t>The </a:t>
            </a:r>
            <a:r>
              <a:rPr lang="en-US" sz="2400" b="1" i="0" dirty="0">
                <a:solidFill>
                  <a:schemeClr val="bg1"/>
                </a:solidFill>
                <a:effectLst/>
                <a:latin typeface="-apple-system"/>
              </a:rPr>
              <a:t>recall</a:t>
            </a:r>
            <a:r>
              <a:rPr lang="en-US" sz="2400" b="0" i="0" dirty="0">
                <a:solidFill>
                  <a:schemeClr val="bg1"/>
                </a:solidFill>
                <a:effectLst/>
                <a:latin typeface="-apple-system"/>
              </a:rPr>
              <a:t> on test data is </a:t>
            </a:r>
            <a:r>
              <a:rPr lang="en-US" sz="2400" b="1" i="0" dirty="0">
                <a:solidFill>
                  <a:schemeClr val="bg1"/>
                </a:solidFill>
                <a:effectLst/>
                <a:latin typeface="-apple-system"/>
              </a:rPr>
              <a:t>0.8162993639994084</a:t>
            </a:r>
            <a:endParaRPr lang="en-US" sz="2400" b="0" i="0" dirty="0">
              <a:solidFill>
                <a:schemeClr val="bg1"/>
              </a:solidFill>
              <a:effectLst/>
              <a:latin typeface="-apple-system"/>
            </a:endParaRPr>
          </a:p>
          <a:p>
            <a:pPr algn="l">
              <a:buFont typeface="Arial" panose="020B0604020202020204" pitchFamily="34" charset="0"/>
              <a:buChar char="•"/>
            </a:pPr>
            <a:r>
              <a:rPr lang="en-US" sz="2400" b="0" i="0" dirty="0">
                <a:solidFill>
                  <a:schemeClr val="bg1"/>
                </a:solidFill>
                <a:effectLst/>
                <a:latin typeface="-apple-system"/>
              </a:rPr>
              <a:t>The </a:t>
            </a:r>
            <a:r>
              <a:rPr lang="en-US" sz="2400" b="1" i="0" dirty="0">
                <a:solidFill>
                  <a:schemeClr val="bg1"/>
                </a:solidFill>
                <a:effectLst/>
                <a:latin typeface="-apple-system"/>
              </a:rPr>
              <a:t>f1</a:t>
            </a:r>
            <a:r>
              <a:rPr lang="en-US" sz="2400" b="0" i="0" dirty="0">
                <a:solidFill>
                  <a:schemeClr val="bg1"/>
                </a:solidFill>
                <a:effectLst/>
                <a:latin typeface="-apple-system"/>
              </a:rPr>
              <a:t> on test data is </a:t>
            </a:r>
            <a:r>
              <a:rPr lang="en-US" sz="2400" b="1" i="0" dirty="0">
                <a:solidFill>
                  <a:schemeClr val="bg1"/>
                </a:solidFill>
                <a:effectLst/>
                <a:latin typeface="-apple-system"/>
              </a:rPr>
              <a:t>0.762766913136618</a:t>
            </a:r>
            <a:endParaRPr lang="en-US" sz="2400" b="0" i="0" dirty="0">
              <a:solidFill>
                <a:schemeClr val="bg1"/>
              </a:solidFill>
              <a:effectLst/>
              <a:latin typeface="-apple-system"/>
            </a:endParaRPr>
          </a:p>
          <a:p>
            <a:pPr algn="l">
              <a:buFont typeface="Arial" panose="020B0604020202020204" pitchFamily="34" charset="0"/>
              <a:buChar char="•"/>
            </a:pPr>
            <a:r>
              <a:rPr lang="en-US" sz="2400" b="0" i="0" dirty="0">
                <a:solidFill>
                  <a:schemeClr val="bg1"/>
                </a:solidFill>
                <a:effectLst/>
                <a:latin typeface="-apple-system"/>
              </a:rPr>
              <a:t>The </a:t>
            </a:r>
            <a:r>
              <a:rPr lang="en-US" sz="2400" b="1" i="0" dirty="0" err="1">
                <a:solidFill>
                  <a:schemeClr val="bg1"/>
                </a:solidFill>
                <a:effectLst/>
                <a:latin typeface="-apple-system"/>
              </a:rPr>
              <a:t>roc_score</a:t>
            </a:r>
            <a:r>
              <a:rPr lang="en-US" sz="2400" b="0" i="0" dirty="0">
                <a:solidFill>
                  <a:schemeClr val="bg1"/>
                </a:solidFill>
                <a:effectLst/>
                <a:latin typeface="-apple-system"/>
              </a:rPr>
              <a:t> on test data is </a:t>
            </a:r>
            <a:r>
              <a:rPr lang="en-US" sz="2400" b="1" i="0" dirty="0">
                <a:solidFill>
                  <a:schemeClr val="bg1"/>
                </a:solidFill>
                <a:effectLst/>
                <a:latin typeface="-apple-system"/>
              </a:rPr>
              <a:t>0.7816485272652931</a:t>
            </a:r>
            <a:endParaRPr lang="en-US" sz="2400" b="0" i="0" dirty="0">
              <a:solidFill>
                <a:schemeClr val="bg1"/>
              </a:solidFill>
              <a:effectLst/>
              <a:latin typeface="-apple-system"/>
            </a:endParaRPr>
          </a:p>
          <a:p>
            <a:endParaRPr lang="en-IN" dirty="0"/>
          </a:p>
        </p:txBody>
      </p:sp>
    </p:spTree>
    <p:extLst>
      <p:ext uri="{BB962C8B-B14F-4D97-AF65-F5344CB8AC3E}">
        <p14:creationId xmlns:p14="http://schemas.microsoft.com/office/powerpoint/2010/main" val="2967558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F4EC1-1E72-4E1F-B514-C2D5F97CFF26}"/>
              </a:ext>
            </a:extLst>
          </p:cNvPr>
          <p:cNvSpPr>
            <a:spLocks noGrp="1"/>
          </p:cNvSpPr>
          <p:nvPr>
            <p:ph type="title"/>
          </p:nvPr>
        </p:nvSpPr>
        <p:spPr/>
        <p:txBody>
          <a:bodyPr/>
          <a:lstStyle/>
          <a:p>
            <a:r>
              <a:rPr lang="en-IN" b="1" dirty="0"/>
              <a:t>XGBOOST:</a:t>
            </a:r>
          </a:p>
        </p:txBody>
      </p:sp>
      <p:sp>
        <p:nvSpPr>
          <p:cNvPr id="3" name="Text Placeholder 2">
            <a:extLst>
              <a:ext uri="{FF2B5EF4-FFF2-40B4-BE49-F238E27FC236}">
                <a16:creationId xmlns:a16="http://schemas.microsoft.com/office/drawing/2014/main" id="{4C75A304-996C-4771-BE51-0E57A488BA90}"/>
              </a:ext>
            </a:extLst>
          </p:cNvPr>
          <p:cNvSpPr>
            <a:spLocks noGrp="1"/>
          </p:cNvSpPr>
          <p:nvPr>
            <p:ph type="body" idx="1"/>
          </p:nvPr>
        </p:nvSpPr>
        <p:spPr>
          <a:xfrm>
            <a:off x="311700" y="1516269"/>
            <a:ext cx="8520600" cy="3416400"/>
          </a:xfrm>
        </p:spPr>
        <p:txBody>
          <a:bodyPr/>
          <a:lstStyle/>
          <a:p>
            <a:pPr algn="l">
              <a:buFont typeface="Arial" panose="020B0604020202020204" pitchFamily="34" charset="0"/>
              <a:buChar char="•"/>
            </a:pPr>
            <a:r>
              <a:rPr lang="en-US" sz="2400" b="0" i="0" dirty="0">
                <a:solidFill>
                  <a:schemeClr val="bg1"/>
                </a:solidFill>
                <a:effectLst/>
                <a:latin typeface="-apple-system"/>
              </a:rPr>
              <a:t>The </a:t>
            </a:r>
            <a:r>
              <a:rPr lang="en-US" sz="2400" b="1" i="0" dirty="0">
                <a:solidFill>
                  <a:schemeClr val="bg1"/>
                </a:solidFill>
                <a:effectLst/>
                <a:latin typeface="-apple-system"/>
              </a:rPr>
              <a:t>accuracy</a:t>
            </a:r>
            <a:r>
              <a:rPr lang="en-US" sz="2400" b="0" i="0" dirty="0">
                <a:solidFill>
                  <a:schemeClr val="bg1"/>
                </a:solidFill>
                <a:effectLst/>
                <a:latin typeface="-apple-system"/>
              </a:rPr>
              <a:t> on test data is </a:t>
            </a:r>
            <a:r>
              <a:rPr lang="en-US" sz="2400" b="1" i="0" dirty="0">
                <a:solidFill>
                  <a:schemeClr val="bg1"/>
                </a:solidFill>
                <a:effectLst/>
                <a:latin typeface="-apple-system"/>
              </a:rPr>
              <a:t>0.8293236495687698</a:t>
            </a:r>
            <a:endParaRPr lang="en-US" sz="2400" b="0" i="0" dirty="0">
              <a:solidFill>
                <a:schemeClr val="bg1"/>
              </a:solidFill>
              <a:effectLst/>
              <a:latin typeface="-apple-system"/>
            </a:endParaRPr>
          </a:p>
          <a:p>
            <a:pPr algn="l">
              <a:buFont typeface="Arial" panose="020B0604020202020204" pitchFamily="34" charset="0"/>
              <a:buChar char="•"/>
            </a:pPr>
            <a:r>
              <a:rPr lang="en-US" sz="2400" b="0" i="0" dirty="0">
                <a:solidFill>
                  <a:schemeClr val="bg1"/>
                </a:solidFill>
                <a:effectLst/>
                <a:latin typeface="-apple-system"/>
              </a:rPr>
              <a:t>The </a:t>
            </a:r>
            <a:r>
              <a:rPr lang="en-US" sz="2400" b="1" i="0" dirty="0">
                <a:solidFill>
                  <a:schemeClr val="bg1"/>
                </a:solidFill>
                <a:effectLst/>
                <a:latin typeface="-apple-system"/>
              </a:rPr>
              <a:t>precision</a:t>
            </a:r>
            <a:r>
              <a:rPr lang="en-US" sz="2400" b="0" i="0" dirty="0">
                <a:solidFill>
                  <a:schemeClr val="bg1"/>
                </a:solidFill>
                <a:effectLst/>
                <a:latin typeface="-apple-system"/>
              </a:rPr>
              <a:t> on test data is </a:t>
            </a:r>
            <a:r>
              <a:rPr lang="en-US" sz="2400" b="1" i="0" dirty="0">
                <a:solidFill>
                  <a:schemeClr val="bg1"/>
                </a:solidFill>
                <a:effectLst/>
                <a:latin typeface="-apple-system"/>
              </a:rPr>
              <a:t>0.7920881971465629</a:t>
            </a:r>
            <a:endParaRPr lang="en-US" sz="2400" b="0" i="0" dirty="0">
              <a:solidFill>
                <a:schemeClr val="bg1"/>
              </a:solidFill>
              <a:effectLst/>
              <a:latin typeface="-apple-system"/>
            </a:endParaRPr>
          </a:p>
          <a:p>
            <a:pPr algn="l">
              <a:buFont typeface="Arial" panose="020B0604020202020204" pitchFamily="34" charset="0"/>
              <a:buChar char="•"/>
            </a:pPr>
            <a:r>
              <a:rPr lang="en-US" sz="2400" b="0" i="0" dirty="0">
                <a:solidFill>
                  <a:schemeClr val="bg1"/>
                </a:solidFill>
                <a:effectLst/>
                <a:latin typeface="-apple-system"/>
              </a:rPr>
              <a:t>The </a:t>
            </a:r>
            <a:r>
              <a:rPr lang="en-US" sz="2400" b="1" i="0" dirty="0">
                <a:solidFill>
                  <a:schemeClr val="bg1"/>
                </a:solidFill>
                <a:effectLst/>
                <a:latin typeface="-apple-system"/>
              </a:rPr>
              <a:t>recall</a:t>
            </a:r>
            <a:r>
              <a:rPr lang="en-US" sz="2400" b="0" i="0" dirty="0">
                <a:solidFill>
                  <a:schemeClr val="bg1"/>
                </a:solidFill>
                <a:effectLst/>
                <a:latin typeface="-apple-system"/>
              </a:rPr>
              <a:t> on test data is </a:t>
            </a:r>
            <a:r>
              <a:rPr lang="en-US" sz="2400" b="1" i="0" dirty="0">
                <a:solidFill>
                  <a:schemeClr val="bg1"/>
                </a:solidFill>
                <a:effectLst/>
                <a:latin typeface="-apple-system"/>
              </a:rPr>
              <a:t>0.8558015695067265</a:t>
            </a:r>
            <a:endParaRPr lang="en-US" sz="2400" b="0" i="0" dirty="0">
              <a:solidFill>
                <a:schemeClr val="bg1"/>
              </a:solidFill>
              <a:effectLst/>
              <a:latin typeface="-apple-system"/>
            </a:endParaRPr>
          </a:p>
          <a:p>
            <a:pPr algn="l">
              <a:buFont typeface="Arial" panose="020B0604020202020204" pitchFamily="34" charset="0"/>
              <a:buChar char="•"/>
            </a:pPr>
            <a:r>
              <a:rPr lang="en-US" sz="2400" b="0" i="0" dirty="0">
                <a:solidFill>
                  <a:schemeClr val="bg1"/>
                </a:solidFill>
                <a:effectLst/>
                <a:latin typeface="-apple-system"/>
              </a:rPr>
              <a:t>The </a:t>
            </a:r>
            <a:r>
              <a:rPr lang="en-US" sz="2400" b="1" i="0" dirty="0">
                <a:solidFill>
                  <a:schemeClr val="bg1"/>
                </a:solidFill>
                <a:effectLst/>
                <a:latin typeface="-apple-system"/>
              </a:rPr>
              <a:t>f1</a:t>
            </a:r>
            <a:r>
              <a:rPr lang="en-US" sz="2400" b="0" i="0" dirty="0">
                <a:solidFill>
                  <a:schemeClr val="bg1"/>
                </a:solidFill>
                <a:effectLst/>
                <a:latin typeface="-apple-system"/>
              </a:rPr>
              <a:t> on test data is </a:t>
            </a:r>
            <a:r>
              <a:rPr lang="en-US" sz="2400" b="1" i="0" dirty="0">
                <a:solidFill>
                  <a:schemeClr val="bg1"/>
                </a:solidFill>
                <a:effectLst/>
                <a:latin typeface="-apple-system"/>
              </a:rPr>
              <a:t>0.8227131887377072</a:t>
            </a:r>
            <a:endParaRPr lang="en-US" sz="2400" b="0" i="0" dirty="0">
              <a:solidFill>
                <a:schemeClr val="bg1"/>
              </a:solidFill>
              <a:effectLst/>
              <a:latin typeface="-apple-system"/>
            </a:endParaRPr>
          </a:p>
          <a:p>
            <a:pPr algn="l">
              <a:buFont typeface="Arial" panose="020B0604020202020204" pitchFamily="34" charset="0"/>
              <a:buChar char="•"/>
            </a:pPr>
            <a:r>
              <a:rPr lang="en-US" sz="2400" b="0" i="0" dirty="0">
                <a:solidFill>
                  <a:schemeClr val="bg1"/>
                </a:solidFill>
                <a:effectLst/>
                <a:latin typeface="-apple-system"/>
              </a:rPr>
              <a:t>The </a:t>
            </a:r>
            <a:r>
              <a:rPr lang="en-US" sz="2400" b="1" i="0" dirty="0" err="1">
                <a:solidFill>
                  <a:schemeClr val="bg1"/>
                </a:solidFill>
                <a:effectLst/>
                <a:latin typeface="-apple-system"/>
              </a:rPr>
              <a:t>roc_score</a:t>
            </a:r>
            <a:r>
              <a:rPr lang="en-US" sz="2400" b="0" i="0" dirty="0">
                <a:solidFill>
                  <a:schemeClr val="bg1"/>
                </a:solidFill>
                <a:effectLst/>
                <a:latin typeface="-apple-system"/>
              </a:rPr>
              <a:t> on train data is </a:t>
            </a:r>
            <a:r>
              <a:rPr lang="en-US" sz="2400" b="1" i="0" dirty="0">
                <a:solidFill>
                  <a:schemeClr val="bg1"/>
                </a:solidFill>
                <a:effectLst/>
                <a:latin typeface="-apple-system"/>
              </a:rPr>
              <a:t>0.8311596863828141</a:t>
            </a:r>
            <a:endParaRPr lang="en-US" sz="2400" b="0" i="0" dirty="0">
              <a:solidFill>
                <a:schemeClr val="bg1"/>
              </a:solidFill>
              <a:effectLst/>
              <a:latin typeface="-apple-system"/>
            </a:endParaRPr>
          </a:p>
          <a:p>
            <a:endParaRPr lang="en-IN" dirty="0"/>
          </a:p>
        </p:txBody>
      </p:sp>
    </p:spTree>
    <p:extLst>
      <p:ext uri="{BB962C8B-B14F-4D97-AF65-F5344CB8AC3E}">
        <p14:creationId xmlns:p14="http://schemas.microsoft.com/office/powerpoint/2010/main" val="3397208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5B869-ADC1-4A29-AED1-D84AE724D667}"/>
              </a:ext>
            </a:extLst>
          </p:cNvPr>
          <p:cNvSpPr>
            <a:spLocks noGrp="1"/>
          </p:cNvSpPr>
          <p:nvPr>
            <p:ph type="title"/>
          </p:nvPr>
        </p:nvSpPr>
        <p:spPr>
          <a:xfrm>
            <a:off x="452284" y="223752"/>
            <a:ext cx="8520600" cy="572700"/>
          </a:xfrm>
        </p:spPr>
        <p:txBody>
          <a:bodyPr/>
          <a:lstStyle/>
          <a:p>
            <a:r>
              <a:rPr lang="en-IN" b="1" dirty="0"/>
              <a:t>FEATURE IMPORTANCE:</a:t>
            </a:r>
            <a:endParaRPr lang="en-IN" dirty="0"/>
          </a:p>
        </p:txBody>
      </p:sp>
      <p:sp>
        <p:nvSpPr>
          <p:cNvPr id="3" name="Text Placeholder 2">
            <a:extLst>
              <a:ext uri="{FF2B5EF4-FFF2-40B4-BE49-F238E27FC236}">
                <a16:creationId xmlns:a16="http://schemas.microsoft.com/office/drawing/2014/main" id="{866FFE38-9BD6-4047-9542-3183BCD90F8C}"/>
              </a:ext>
            </a:extLst>
          </p:cNvPr>
          <p:cNvSpPr>
            <a:spLocks noGrp="1"/>
          </p:cNvSpPr>
          <p:nvPr>
            <p:ph type="body"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b="1" dirty="0">
                <a:solidFill>
                  <a:schemeClr val="bg1"/>
                </a:solidFill>
                <a:latin typeface="-apple-system"/>
              </a:rPr>
              <a:t>T</a:t>
            </a:r>
            <a:r>
              <a:rPr lang="en-US" b="1" i="0" dirty="0">
                <a:solidFill>
                  <a:schemeClr val="bg1"/>
                </a:solidFill>
                <a:effectLst/>
                <a:latin typeface="-apple-system"/>
              </a:rPr>
              <a:t>he most important feature that make an impact on </a:t>
            </a:r>
            <a:r>
              <a:rPr lang="en-US" b="1" i="0" dirty="0" err="1">
                <a:solidFill>
                  <a:schemeClr val="bg1"/>
                </a:solidFill>
                <a:effectLst/>
                <a:latin typeface="-apple-system"/>
              </a:rPr>
              <a:t>dependt</a:t>
            </a:r>
            <a:r>
              <a:rPr lang="en-US" b="1" i="0" dirty="0">
                <a:solidFill>
                  <a:schemeClr val="bg1"/>
                </a:solidFill>
                <a:effectLst/>
                <a:latin typeface="-apple-system"/>
              </a:rPr>
              <a:t> variable are PAY_JULY_1.</a:t>
            </a:r>
            <a:endParaRPr lang="en-IN" dirty="0">
              <a:solidFill>
                <a:schemeClr val="bg1"/>
              </a:solidFill>
            </a:endParaRPr>
          </a:p>
        </p:txBody>
      </p:sp>
      <p:pic>
        <p:nvPicPr>
          <p:cNvPr id="5" name="Picture 4">
            <a:extLst>
              <a:ext uri="{FF2B5EF4-FFF2-40B4-BE49-F238E27FC236}">
                <a16:creationId xmlns:a16="http://schemas.microsoft.com/office/drawing/2014/main" id="{3C13E129-78F4-4861-94FD-2DA8C34D50E5}"/>
              </a:ext>
            </a:extLst>
          </p:cNvPr>
          <p:cNvPicPr>
            <a:picLocks noChangeAspect="1"/>
          </p:cNvPicPr>
          <p:nvPr/>
        </p:nvPicPr>
        <p:blipFill>
          <a:blip r:embed="rId2"/>
          <a:stretch>
            <a:fillRect/>
          </a:stretch>
        </p:blipFill>
        <p:spPr>
          <a:xfrm>
            <a:off x="452284" y="899549"/>
            <a:ext cx="7693777" cy="3497876"/>
          </a:xfrm>
          <a:prstGeom prst="rect">
            <a:avLst/>
          </a:prstGeom>
        </p:spPr>
      </p:pic>
    </p:spTree>
    <p:extLst>
      <p:ext uri="{BB962C8B-B14F-4D97-AF65-F5344CB8AC3E}">
        <p14:creationId xmlns:p14="http://schemas.microsoft.com/office/powerpoint/2010/main" val="1212467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EBE7-DB10-4BEE-A991-C8C973E87332}"/>
              </a:ext>
            </a:extLst>
          </p:cNvPr>
          <p:cNvSpPr>
            <a:spLocks noGrp="1"/>
          </p:cNvSpPr>
          <p:nvPr>
            <p:ph type="title"/>
          </p:nvPr>
        </p:nvSpPr>
        <p:spPr>
          <a:xfrm>
            <a:off x="311700" y="288275"/>
            <a:ext cx="8520600" cy="572700"/>
          </a:xfrm>
        </p:spPr>
        <p:txBody>
          <a:bodyPr/>
          <a:lstStyle/>
          <a:p>
            <a:r>
              <a:rPr lang="en-IN" b="1" dirty="0"/>
              <a:t>AUC-ROC CURVE COMPARISON: </a:t>
            </a:r>
          </a:p>
        </p:txBody>
      </p:sp>
      <p:sp>
        <p:nvSpPr>
          <p:cNvPr id="3" name="Text Placeholder 2">
            <a:extLst>
              <a:ext uri="{FF2B5EF4-FFF2-40B4-BE49-F238E27FC236}">
                <a16:creationId xmlns:a16="http://schemas.microsoft.com/office/drawing/2014/main" id="{5A681AF3-487A-4B4A-BE70-B9FC58FECB8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3EF7C85-C366-4CBB-B3BC-DD0E137556B7}"/>
              </a:ext>
            </a:extLst>
          </p:cNvPr>
          <p:cNvPicPr>
            <a:picLocks noChangeAspect="1"/>
          </p:cNvPicPr>
          <p:nvPr/>
        </p:nvPicPr>
        <p:blipFill>
          <a:blip r:embed="rId2"/>
          <a:stretch>
            <a:fillRect/>
          </a:stretch>
        </p:blipFill>
        <p:spPr>
          <a:xfrm>
            <a:off x="1118103" y="861356"/>
            <a:ext cx="5961123" cy="3420788"/>
          </a:xfrm>
          <a:prstGeom prst="rect">
            <a:avLst/>
          </a:prstGeom>
        </p:spPr>
      </p:pic>
    </p:spTree>
    <p:extLst>
      <p:ext uri="{BB962C8B-B14F-4D97-AF65-F5344CB8AC3E}">
        <p14:creationId xmlns:p14="http://schemas.microsoft.com/office/powerpoint/2010/main" val="573901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482C-DB85-4FC6-BF6C-12861300FF0C}"/>
              </a:ext>
            </a:extLst>
          </p:cNvPr>
          <p:cNvSpPr>
            <a:spLocks noGrp="1"/>
          </p:cNvSpPr>
          <p:nvPr>
            <p:ph type="title"/>
          </p:nvPr>
        </p:nvSpPr>
        <p:spPr>
          <a:xfrm>
            <a:off x="311700" y="288275"/>
            <a:ext cx="8520600" cy="572700"/>
          </a:xfrm>
        </p:spPr>
        <p:txBody>
          <a:bodyPr/>
          <a:lstStyle/>
          <a:p>
            <a:r>
              <a:rPr lang="en-IN" b="1" dirty="0"/>
              <a:t>EVALUATING THE MODELS:</a:t>
            </a:r>
          </a:p>
        </p:txBody>
      </p:sp>
      <p:sp>
        <p:nvSpPr>
          <p:cNvPr id="3" name="Text Placeholder 2">
            <a:extLst>
              <a:ext uri="{FF2B5EF4-FFF2-40B4-BE49-F238E27FC236}">
                <a16:creationId xmlns:a16="http://schemas.microsoft.com/office/drawing/2014/main" id="{560FB57A-7A8E-430D-B901-C56F48E22F45}"/>
              </a:ext>
            </a:extLst>
          </p:cNvPr>
          <p:cNvSpPr>
            <a:spLocks noGrp="1"/>
          </p:cNvSpPr>
          <p:nvPr>
            <p:ph type="body"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r>
              <a:rPr lang="en-US" b="1" i="0" dirty="0">
                <a:effectLst/>
                <a:latin typeface="-apple-system"/>
              </a:rPr>
              <a:t> </a:t>
            </a:r>
            <a:r>
              <a:rPr lang="en-US" b="1" dirty="0" err="1">
                <a:solidFill>
                  <a:schemeClr val="bg1"/>
                </a:solidFill>
                <a:latin typeface="-apple-system"/>
              </a:rPr>
              <a:t>X</a:t>
            </a:r>
            <a:r>
              <a:rPr lang="en-US" b="1" i="0" dirty="0" err="1">
                <a:solidFill>
                  <a:schemeClr val="bg1"/>
                </a:solidFill>
                <a:effectLst/>
                <a:latin typeface="-apple-system"/>
              </a:rPr>
              <a:t>gboost</a:t>
            </a:r>
            <a:r>
              <a:rPr lang="en-US" b="1" i="0" dirty="0">
                <a:solidFill>
                  <a:schemeClr val="bg1"/>
                </a:solidFill>
                <a:effectLst/>
                <a:latin typeface="-apple-system"/>
              </a:rPr>
              <a:t> classifier perform best among those models.</a:t>
            </a:r>
            <a:endParaRPr lang="en-IN" b="1" dirty="0">
              <a:solidFill>
                <a:schemeClr val="bg1"/>
              </a:solidFill>
            </a:endParaRPr>
          </a:p>
        </p:txBody>
      </p:sp>
      <p:pic>
        <p:nvPicPr>
          <p:cNvPr id="5" name="Picture 4">
            <a:extLst>
              <a:ext uri="{FF2B5EF4-FFF2-40B4-BE49-F238E27FC236}">
                <a16:creationId xmlns:a16="http://schemas.microsoft.com/office/drawing/2014/main" id="{6C77FA21-1D68-4746-80AE-0F7E70849531}"/>
              </a:ext>
            </a:extLst>
          </p:cNvPr>
          <p:cNvPicPr>
            <a:picLocks noChangeAspect="1"/>
          </p:cNvPicPr>
          <p:nvPr/>
        </p:nvPicPr>
        <p:blipFill>
          <a:blip r:embed="rId2"/>
          <a:stretch>
            <a:fillRect/>
          </a:stretch>
        </p:blipFill>
        <p:spPr>
          <a:xfrm>
            <a:off x="775994" y="1292173"/>
            <a:ext cx="7592012" cy="2050794"/>
          </a:xfrm>
          <a:prstGeom prst="rect">
            <a:avLst/>
          </a:prstGeom>
        </p:spPr>
      </p:pic>
    </p:spTree>
    <p:extLst>
      <p:ext uri="{BB962C8B-B14F-4D97-AF65-F5344CB8AC3E}">
        <p14:creationId xmlns:p14="http://schemas.microsoft.com/office/powerpoint/2010/main" val="2915305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061F-C148-4D2A-B6A7-340B4A51DEB5}"/>
              </a:ext>
            </a:extLst>
          </p:cNvPr>
          <p:cNvSpPr>
            <a:spLocks noGrp="1"/>
          </p:cNvSpPr>
          <p:nvPr>
            <p:ph type="title"/>
          </p:nvPr>
        </p:nvSpPr>
        <p:spPr>
          <a:xfrm>
            <a:off x="311700" y="130393"/>
            <a:ext cx="8520600" cy="572700"/>
          </a:xfrm>
        </p:spPr>
        <p:txBody>
          <a:bodyPr/>
          <a:lstStyle/>
          <a:p>
            <a:r>
              <a:rPr lang="en-IN" b="1" dirty="0"/>
              <a:t>CONCLUSION:</a:t>
            </a:r>
          </a:p>
        </p:txBody>
      </p:sp>
      <p:sp>
        <p:nvSpPr>
          <p:cNvPr id="3" name="Text Placeholder 2">
            <a:extLst>
              <a:ext uri="{FF2B5EF4-FFF2-40B4-BE49-F238E27FC236}">
                <a16:creationId xmlns:a16="http://schemas.microsoft.com/office/drawing/2014/main" id="{ED265984-BE82-43C4-9B66-D13624108E2F}"/>
              </a:ext>
            </a:extLst>
          </p:cNvPr>
          <p:cNvSpPr>
            <a:spLocks noGrp="1"/>
          </p:cNvSpPr>
          <p:nvPr>
            <p:ph type="body" idx="1"/>
          </p:nvPr>
        </p:nvSpPr>
        <p:spPr>
          <a:xfrm>
            <a:off x="311700" y="778849"/>
            <a:ext cx="8520600" cy="3416400"/>
          </a:xfrm>
        </p:spPr>
        <p:txBody>
          <a:bodyPr/>
          <a:lstStyle/>
          <a:p>
            <a:pPr marL="114300" indent="0">
              <a:lnSpc>
                <a:spcPct val="150000"/>
              </a:lnSpc>
              <a:buNone/>
            </a:pPr>
            <a:r>
              <a:rPr lang="en-US" sz="1600" dirty="0">
                <a:solidFill>
                  <a:schemeClr val="bg1"/>
                </a:solidFill>
              </a:rPr>
              <a:t>➢ Recent 2 months payment status and credit limit are the strongest default predictors. </a:t>
            </a:r>
          </a:p>
          <a:p>
            <a:pPr marL="114300" indent="0">
              <a:lnSpc>
                <a:spcPct val="150000"/>
              </a:lnSpc>
              <a:buNone/>
            </a:pPr>
            <a:r>
              <a:rPr lang="en-US" sz="1600" dirty="0">
                <a:solidFill>
                  <a:schemeClr val="bg1"/>
                </a:solidFill>
              </a:rPr>
              <a:t>➢ Recall is the best accuracy metrics here, because if the algorithm will not detect the </a:t>
            </a:r>
          </a:p>
          <a:p>
            <a:pPr marL="114300" indent="0">
              <a:lnSpc>
                <a:spcPct val="150000"/>
              </a:lnSpc>
              <a:buNone/>
            </a:pPr>
            <a:r>
              <a:rPr lang="en-US" sz="1600" dirty="0">
                <a:solidFill>
                  <a:schemeClr val="bg1"/>
                </a:solidFill>
              </a:rPr>
              <a:t>    defaulters, that will encounter more loss to the bank. </a:t>
            </a:r>
          </a:p>
          <a:p>
            <a:pPr marL="114300" indent="0">
              <a:lnSpc>
                <a:spcPct val="150000"/>
              </a:lnSpc>
              <a:buNone/>
            </a:pPr>
            <a:r>
              <a:rPr lang="en-US" sz="1600" dirty="0">
                <a:solidFill>
                  <a:schemeClr val="bg1"/>
                </a:solidFill>
              </a:rPr>
              <a:t>➢ </a:t>
            </a:r>
            <a:r>
              <a:rPr lang="en-US" sz="1600" dirty="0" err="1">
                <a:solidFill>
                  <a:schemeClr val="bg1"/>
                </a:solidFill>
              </a:rPr>
              <a:t>XGBoost</a:t>
            </a:r>
            <a:r>
              <a:rPr lang="en-US" sz="1600" dirty="0">
                <a:solidFill>
                  <a:schemeClr val="bg1"/>
                </a:solidFill>
              </a:rPr>
              <a:t> provided us the best results giving us a recall of 85% percent(meaning out of </a:t>
            </a:r>
          </a:p>
          <a:p>
            <a:pPr marL="114300" indent="0">
              <a:lnSpc>
                <a:spcPct val="150000"/>
              </a:lnSpc>
              <a:buNone/>
            </a:pPr>
            <a:r>
              <a:rPr lang="en-US" sz="1600" dirty="0">
                <a:solidFill>
                  <a:schemeClr val="bg1"/>
                </a:solidFill>
              </a:rPr>
              <a:t>    100 defaulters 85 will be correctly caught by </a:t>
            </a:r>
            <a:r>
              <a:rPr lang="en-US" sz="1600" dirty="0" err="1">
                <a:solidFill>
                  <a:schemeClr val="bg1"/>
                </a:solidFill>
              </a:rPr>
              <a:t>XGBoost</a:t>
            </a:r>
            <a:r>
              <a:rPr lang="en-US" sz="1600" dirty="0">
                <a:solidFill>
                  <a:schemeClr val="bg1"/>
                </a:solidFill>
              </a:rPr>
              <a:t>) </a:t>
            </a:r>
          </a:p>
          <a:p>
            <a:pPr marL="114300" indent="0">
              <a:lnSpc>
                <a:spcPct val="150000"/>
              </a:lnSpc>
              <a:buNone/>
            </a:pPr>
            <a:r>
              <a:rPr lang="en-US" sz="1600" dirty="0">
                <a:solidFill>
                  <a:schemeClr val="bg1"/>
                </a:solidFill>
              </a:rPr>
              <a:t>➢ Random Forest also had good score as well but leads to overfit the data. </a:t>
            </a:r>
          </a:p>
          <a:p>
            <a:pPr marL="114300" indent="0">
              <a:lnSpc>
                <a:spcPct val="150000"/>
              </a:lnSpc>
              <a:buNone/>
            </a:pPr>
            <a:r>
              <a:rPr lang="en-US" sz="1600" dirty="0">
                <a:solidFill>
                  <a:schemeClr val="bg1"/>
                </a:solidFill>
              </a:rPr>
              <a:t>➢ Logistic regression being the least accurate with a recall of 79%. </a:t>
            </a:r>
          </a:p>
          <a:p>
            <a:pPr marL="114300" indent="0">
              <a:lnSpc>
                <a:spcPct val="150000"/>
              </a:lnSpc>
              <a:buNone/>
            </a:pPr>
            <a:r>
              <a:rPr lang="en-US" sz="1600" dirty="0">
                <a:solidFill>
                  <a:schemeClr val="bg1"/>
                </a:solidFill>
              </a:rPr>
              <a:t>➢ Higher recall can be achieved if low precision is acceptable. </a:t>
            </a:r>
          </a:p>
          <a:p>
            <a:pPr marL="114300" indent="0">
              <a:lnSpc>
                <a:spcPct val="150000"/>
              </a:lnSpc>
              <a:buNone/>
            </a:pPr>
            <a:r>
              <a:rPr lang="en-US" sz="1600" dirty="0">
                <a:solidFill>
                  <a:schemeClr val="bg1"/>
                </a:solidFill>
              </a:rPr>
              <a:t>➢ This Model can only be served as an aid in decision making instead of replacing human </a:t>
            </a:r>
          </a:p>
          <a:p>
            <a:pPr marL="114300" indent="0">
              <a:lnSpc>
                <a:spcPct val="150000"/>
              </a:lnSpc>
              <a:buNone/>
            </a:pPr>
            <a:r>
              <a:rPr lang="en-US" sz="1600" dirty="0">
                <a:solidFill>
                  <a:schemeClr val="bg1"/>
                </a:solidFill>
              </a:rPr>
              <a:t>    decision. </a:t>
            </a:r>
          </a:p>
          <a:p>
            <a:pPr marL="114300" indent="0">
              <a:lnSpc>
                <a:spcPct val="150000"/>
              </a:lnSpc>
              <a:buNone/>
            </a:pPr>
            <a:r>
              <a:rPr lang="en-US" sz="1600" dirty="0">
                <a:solidFill>
                  <a:schemeClr val="bg1"/>
                </a:solidFill>
              </a:rPr>
              <a:t>➢ Model can be improved with more data and computational resources. </a:t>
            </a:r>
            <a:endParaRPr lang="en-IN" sz="1600" dirty="0">
              <a:solidFill>
                <a:schemeClr val="bg1"/>
              </a:solidFill>
            </a:endParaRPr>
          </a:p>
        </p:txBody>
      </p:sp>
    </p:spTree>
    <p:extLst>
      <p:ext uri="{BB962C8B-B14F-4D97-AF65-F5344CB8AC3E}">
        <p14:creationId xmlns:p14="http://schemas.microsoft.com/office/powerpoint/2010/main" val="1412870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9BAC-7372-4B47-A9FF-06782A4B25C3}"/>
              </a:ext>
            </a:extLst>
          </p:cNvPr>
          <p:cNvSpPr>
            <a:spLocks noGrp="1"/>
          </p:cNvSpPr>
          <p:nvPr>
            <p:ph type="title"/>
          </p:nvPr>
        </p:nvSpPr>
        <p:spPr/>
        <p:txBody>
          <a:bodyPr/>
          <a:lstStyle/>
          <a:p>
            <a:r>
              <a:rPr lang="en-IN" b="1" dirty="0"/>
              <a:t>CHALLENGES:</a:t>
            </a:r>
          </a:p>
        </p:txBody>
      </p:sp>
      <p:sp>
        <p:nvSpPr>
          <p:cNvPr id="3" name="Text Placeholder 2">
            <a:extLst>
              <a:ext uri="{FF2B5EF4-FFF2-40B4-BE49-F238E27FC236}">
                <a16:creationId xmlns:a16="http://schemas.microsoft.com/office/drawing/2014/main" id="{9BEA946B-AAA4-4DA7-81DA-2C0CA69F09AD}"/>
              </a:ext>
            </a:extLst>
          </p:cNvPr>
          <p:cNvSpPr>
            <a:spLocks noGrp="1"/>
          </p:cNvSpPr>
          <p:nvPr>
            <p:ph type="body" idx="1"/>
          </p:nvPr>
        </p:nvSpPr>
        <p:spPr/>
        <p:txBody>
          <a:bodyPr/>
          <a:lstStyle/>
          <a:p>
            <a:pPr>
              <a:lnSpc>
                <a:spcPct val="150000"/>
              </a:lnSpc>
            </a:pPr>
            <a:r>
              <a:rPr lang="en-IN" dirty="0">
                <a:solidFill>
                  <a:schemeClr val="bg1"/>
                </a:solidFill>
              </a:rPr>
              <a:t>➢ Large dataset to handle </a:t>
            </a:r>
          </a:p>
          <a:p>
            <a:pPr>
              <a:lnSpc>
                <a:spcPct val="150000"/>
              </a:lnSpc>
            </a:pPr>
            <a:r>
              <a:rPr lang="en-IN" dirty="0">
                <a:solidFill>
                  <a:schemeClr val="bg1"/>
                </a:solidFill>
              </a:rPr>
              <a:t>➢ Feature Analysis </a:t>
            </a:r>
          </a:p>
          <a:p>
            <a:pPr>
              <a:lnSpc>
                <a:spcPct val="150000"/>
              </a:lnSpc>
            </a:pPr>
            <a:r>
              <a:rPr lang="en-IN" dirty="0">
                <a:solidFill>
                  <a:schemeClr val="bg1"/>
                </a:solidFill>
              </a:rPr>
              <a:t>➢ Need to Remove outliers </a:t>
            </a:r>
          </a:p>
          <a:p>
            <a:pPr>
              <a:lnSpc>
                <a:spcPct val="150000"/>
              </a:lnSpc>
            </a:pPr>
            <a:r>
              <a:rPr lang="en-IN" dirty="0">
                <a:solidFill>
                  <a:schemeClr val="bg1"/>
                </a:solidFill>
              </a:rPr>
              <a:t>➢ Feature engineering </a:t>
            </a:r>
          </a:p>
          <a:p>
            <a:pPr>
              <a:lnSpc>
                <a:spcPct val="150000"/>
              </a:lnSpc>
            </a:pPr>
            <a:r>
              <a:rPr lang="en-IN" dirty="0">
                <a:solidFill>
                  <a:schemeClr val="bg1"/>
                </a:solidFill>
              </a:rPr>
              <a:t>➢ Getting a higher accuracy on the models. </a:t>
            </a:r>
          </a:p>
          <a:p>
            <a:pPr>
              <a:lnSpc>
                <a:spcPct val="150000"/>
              </a:lnSpc>
            </a:pPr>
            <a:r>
              <a:rPr lang="en-IN" dirty="0">
                <a:solidFill>
                  <a:schemeClr val="bg1"/>
                </a:solidFill>
              </a:rPr>
              <a:t>➢ Carefully handled feature imbalanced data </a:t>
            </a:r>
          </a:p>
          <a:p>
            <a:pPr>
              <a:lnSpc>
                <a:spcPct val="150000"/>
              </a:lnSpc>
            </a:pPr>
            <a:r>
              <a:rPr lang="en-IN" dirty="0">
                <a:solidFill>
                  <a:schemeClr val="bg1"/>
                </a:solidFill>
              </a:rPr>
              <a:t>➢ Carefully tuned Hyperparameters </a:t>
            </a:r>
          </a:p>
        </p:txBody>
      </p:sp>
    </p:spTree>
    <p:extLst>
      <p:ext uri="{BB962C8B-B14F-4D97-AF65-F5344CB8AC3E}">
        <p14:creationId xmlns:p14="http://schemas.microsoft.com/office/powerpoint/2010/main" val="978491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D2542F-03C5-4B52-8D7A-0CE9365B70C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36228" y="0"/>
            <a:ext cx="6658589" cy="5143500"/>
          </a:xfrm>
          <a:prstGeom prst="rect">
            <a:avLst/>
          </a:prstGeom>
        </p:spPr>
      </p:pic>
      <p:sp>
        <p:nvSpPr>
          <p:cNvPr id="6" name="TextBox 5">
            <a:extLst>
              <a:ext uri="{FF2B5EF4-FFF2-40B4-BE49-F238E27FC236}">
                <a16:creationId xmlns:a16="http://schemas.microsoft.com/office/drawing/2014/main" id="{EC67A95A-39BD-4D71-94E2-786E7B717EA9}"/>
              </a:ext>
            </a:extLst>
          </p:cNvPr>
          <p:cNvSpPr txBox="1"/>
          <p:nvPr/>
        </p:nvSpPr>
        <p:spPr>
          <a:xfrm>
            <a:off x="1036228" y="5143500"/>
            <a:ext cx="6658589" cy="230832"/>
          </a:xfrm>
          <a:prstGeom prst="rect">
            <a:avLst/>
          </a:prstGeom>
          <a:noFill/>
        </p:spPr>
        <p:txBody>
          <a:bodyPr wrap="square" rtlCol="0">
            <a:spAutoFit/>
          </a:bodyPr>
          <a:lstStyle/>
          <a:p>
            <a:r>
              <a:rPr lang="en-IN" sz="900">
                <a:hlinkClick r:id="rId3" tooltip="http://evergreenleaf.blogspot.com/2013/04/my-first-blog-award-liebster.html"/>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381457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8130-5FE1-46C0-B487-2E497018928D}"/>
              </a:ext>
            </a:extLst>
          </p:cNvPr>
          <p:cNvSpPr>
            <a:spLocks noGrp="1"/>
          </p:cNvSpPr>
          <p:nvPr>
            <p:ph type="title"/>
          </p:nvPr>
        </p:nvSpPr>
        <p:spPr>
          <a:xfrm>
            <a:off x="85559" y="110080"/>
            <a:ext cx="8520600" cy="572700"/>
          </a:xfrm>
        </p:spPr>
        <p:txBody>
          <a:bodyPr/>
          <a:lstStyle/>
          <a:p>
            <a:r>
              <a:rPr lang="en-IN" sz="3600" b="1" dirty="0"/>
              <a:t>Business Understanding:</a:t>
            </a:r>
          </a:p>
        </p:txBody>
      </p:sp>
      <p:sp>
        <p:nvSpPr>
          <p:cNvPr id="3" name="Text Placeholder 2">
            <a:extLst>
              <a:ext uri="{FF2B5EF4-FFF2-40B4-BE49-F238E27FC236}">
                <a16:creationId xmlns:a16="http://schemas.microsoft.com/office/drawing/2014/main" id="{D8708196-4A95-4C8F-BF92-8198247491D3}"/>
              </a:ext>
            </a:extLst>
          </p:cNvPr>
          <p:cNvSpPr>
            <a:spLocks noGrp="1"/>
          </p:cNvSpPr>
          <p:nvPr>
            <p:ph type="body" idx="1"/>
          </p:nvPr>
        </p:nvSpPr>
        <p:spPr>
          <a:xfrm>
            <a:off x="233042" y="1158518"/>
            <a:ext cx="8520600" cy="3416400"/>
          </a:xfrm>
        </p:spPr>
        <p:txBody>
          <a:bodyPr/>
          <a:lstStyle/>
          <a:p>
            <a:pPr>
              <a:buClr>
                <a:schemeClr val="bg1"/>
              </a:buClr>
            </a:pPr>
            <a:r>
              <a:rPr lang="en-US" sz="1400" b="1" dirty="0">
                <a:solidFill>
                  <a:schemeClr val="bg1"/>
                </a:solidFill>
              </a:rPr>
              <a:t>In today’s world, credit cards have become a lifeline to a lot of people. Now we know the most common issue there is in providing these kind of deals are people not being able to pay the bills. These people are what we call “defaulters”.</a:t>
            </a:r>
          </a:p>
          <a:p>
            <a:pPr>
              <a:buClr>
                <a:schemeClr val="bg1"/>
              </a:buClr>
            </a:pPr>
            <a:endParaRPr lang="en-US" sz="1400" b="1" dirty="0">
              <a:solidFill>
                <a:schemeClr val="bg1"/>
              </a:solidFill>
            </a:endParaRPr>
          </a:p>
          <a:p>
            <a:pPr>
              <a:lnSpc>
                <a:spcPct val="100000"/>
              </a:lnSpc>
              <a:buClr>
                <a:schemeClr val="bg1"/>
              </a:buClr>
            </a:pPr>
            <a:r>
              <a:rPr lang="en-US" sz="1400" b="1" dirty="0">
                <a:solidFill>
                  <a:schemeClr val="bg1"/>
                </a:solidFill>
              </a:rPr>
              <a:t>Credit card default happens when you have become severely delinquent on your credit card </a:t>
            </a:r>
            <a:r>
              <a:rPr lang="en-US" sz="1400" b="1" dirty="0" err="1">
                <a:solidFill>
                  <a:schemeClr val="bg1"/>
                </a:solidFill>
              </a:rPr>
              <a:t>payments.Missing</a:t>
            </a:r>
            <a:r>
              <a:rPr lang="en-US" sz="1400" b="1" dirty="0">
                <a:solidFill>
                  <a:schemeClr val="bg1"/>
                </a:solidFill>
              </a:rPr>
              <a:t> credit card payments once or twice does not count as a default. A payment default occurs when you fail to pay the Minimum Amount Due on the credit card for a few consecutive months.</a:t>
            </a:r>
          </a:p>
          <a:p>
            <a:pPr>
              <a:lnSpc>
                <a:spcPct val="100000"/>
              </a:lnSpc>
              <a:buClr>
                <a:schemeClr val="bg1"/>
              </a:buClr>
            </a:pPr>
            <a:endParaRPr lang="en-US" sz="1400" b="1" dirty="0">
              <a:solidFill>
                <a:schemeClr val="bg1"/>
              </a:solidFill>
            </a:endParaRPr>
          </a:p>
          <a:p>
            <a:pPr>
              <a:buClr>
                <a:schemeClr val="bg1"/>
              </a:buClr>
            </a:pPr>
            <a:r>
              <a:rPr lang="en-US" sz="1400" b="1" dirty="0">
                <a:solidFill>
                  <a:schemeClr val="bg1"/>
                </a:solidFill>
              </a:rPr>
              <a:t>Objective of our project is to predict which customer might default in upcoming months.</a:t>
            </a:r>
          </a:p>
          <a:p>
            <a:pPr>
              <a:buClr>
                <a:schemeClr val="bg1"/>
              </a:buClr>
            </a:pPr>
            <a:endParaRPr lang="en-US" sz="1400" b="1" dirty="0">
              <a:solidFill>
                <a:schemeClr val="bg1"/>
              </a:solidFill>
            </a:endParaRPr>
          </a:p>
          <a:p>
            <a:pPr>
              <a:buClr>
                <a:schemeClr val="bg1"/>
              </a:buClr>
            </a:pPr>
            <a:r>
              <a:rPr lang="en-US" sz="1400" b="1" dirty="0">
                <a:solidFill>
                  <a:schemeClr val="bg1"/>
                </a:solidFill>
              </a:rPr>
              <a:t>The research aims at developing a mechanism to predict the credit card default beforehand and to identify the potential customer base that can be offered various credit instruments so as to invite minimum default.</a:t>
            </a:r>
            <a:endParaRPr lang="en-IN" sz="1400" b="1" dirty="0">
              <a:solidFill>
                <a:schemeClr val="bg1"/>
              </a:solidFill>
            </a:endParaRPr>
          </a:p>
        </p:txBody>
      </p:sp>
    </p:spTree>
    <p:extLst>
      <p:ext uri="{BB962C8B-B14F-4D97-AF65-F5344CB8AC3E}">
        <p14:creationId xmlns:p14="http://schemas.microsoft.com/office/powerpoint/2010/main" val="408511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4C7DD-11B1-4453-BD6D-89F8020F505C}"/>
              </a:ext>
            </a:extLst>
          </p:cNvPr>
          <p:cNvSpPr>
            <a:spLocks noGrp="1"/>
          </p:cNvSpPr>
          <p:nvPr>
            <p:ph type="title"/>
          </p:nvPr>
        </p:nvSpPr>
        <p:spPr>
          <a:xfrm>
            <a:off x="311700" y="127820"/>
            <a:ext cx="8520600" cy="572700"/>
          </a:xfrm>
        </p:spPr>
        <p:txBody>
          <a:bodyPr/>
          <a:lstStyle/>
          <a:p>
            <a:r>
              <a:rPr lang="en-IN" sz="3600" b="1" dirty="0"/>
              <a:t>D</a:t>
            </a:r>
            <a:r>
              <a:rPr lang="en-IN" sz="3200" b="1" dirty="0"/>
              <a:t>ATA</a:t>
            </a:r>
            <a:r>
              <a:rPr lang="en-IN" sz="3600" b="1" dirty="0"/>
              <a:t> Overview:</a:t>
            </a:r>
          </a:p>
        </p:txBody>
      </p:sp>
      <p:sp>
        <p:nvSpPr>
          <p:cNvPr id="3" name="Text Placeholder 2">
            <a:extLst>
              <a:ext uri="{FF2B5EF4-FFF2-40B4-BE49-F238E27FC236}">
                <a16:creationId xmlns:a16="http://schemas.microsoft.com/office/drawing/2014/main" id="{BD353DE2-36CB-422A-BC6C-1539ADFB7174}"/>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576FF5CF-0A58-400F-867B-3C026B8C554D}"/>
              </a:ext>
            </a:extLst>
          </p:cNvPr>
          <p:cNvPicPr>
            <a:picLocks noChangeAspect="1"/>
          </p:cNvPicPr>
          <p:nvPr/>
        </p:nvPicPr>
        <p:blipFill>
          <a:blip r:embed="rId2"/>
          <a:stretch>
            <a:fillRect/>
          </a:stretch>
        </p:blipFill>
        <p:spPr>
          <a:xfrm>
            <a:off x="311700" y="1006116"/>
            <a:ext cx="5200650" cy="1990725"/>
          </a:xfrm>
          <a:prstGeom prst="rect">
            <a:avLst/>
          </a:prstGeom>
        </p:spPr>
      </p:pic>
      <p:pic>
        <p:nvPicPr>
          <p:cNvPr id="7" name="Picture 6">
            <a:extLst>
              <a:ext uri="{FF2B5EF4-FFF2-40B4-BE49-F238E27FC236}">
                <a16:creationId xmlns:a16="http://schemas.microsoft.com/office/drawing/2014/main" id="{7BD4E7DC-DF63-48BF-97F4-F7E04B1764B5}"/>
              </a:ext>
            </a:extLst>
          </p:cNvPr>
          <p:cNvPicPr>
            <a:picLocks noChangeAspect="1"/>
          </p:cNvPicPr>
          <p:nvPr/>
        </p:nvPicPr>
        <p:blipFill>
          <a:blip r:embed="rId3"/>
          <a:stretch>
            <a:fillRect/>
          </a:stretch>
        </p:blipFill>
        <p:spPr>
          <a:xfrm>
            <a:off x="1591135" y="2876600"/>
            <a:ext cx="6905625" cy="2228850"/>
          </a:xfrm>
          <a:prstGeom prst="rect">
            <a:avLst/>
          </a:prstGeom>
        </p:spPr>
      </p:pic>
    </p:spTree>
    <p:extLst>
      <p:ext uri="{BB962C8B-B14F-4D97-AF65-F5344CB8AC3E}">
        <p14:creationId xmlns:p14="http://schemas.microsoft.com/office/powerpoint/2010/main" val="257647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F16B-86D2-440A-BD6F-4BA9DC2C93EE}"/>
              </a:ext>
            </a:extLst>
          </p:cNvPr>
          <p:cNvSpPr>
            <a:spLocks noGrp="1"/>
          </p:cNvSpPr>
          <p:nvPr>
            <p:ph type="title"/>
          </p:nvPr>
        </p:nvSpPr>
        <p:spPr>
          <a:xfrm>
            <a:off x="115055" y="81231"/>
            <a:ext cx="8520600" cy="572700"/>
          </a:xfrm>
        </p:spPr>
        <p:txBody>
          <a:bodyPr/>
          <a:lstStyle/>
          <a:p>
            <a:r>
              <a:rPr lang="en-IN" sz="3600" b="1" dirty="0"/>
              <a:t>F</a:t>
            </a:r>
            <a:r>
              <a:rPr lang="en-IN" sz="3200" b="1" dirty="0"/>
              <a:t>EATURE </a:t>
            </a:r>
            <a:r>
              <a:rPr lang="en-IN" sz="3600" b="1" dirty="0"/>
              <a:t>S</a:t>
            </a:r>
            <a:r>
              <a:rPr lang="en-IN" sz="3200" b="1" dirty="0"/>
              <a:t>UMMARY</a:t>
            </a:r>
            <a:r>
              <a:rPr lang="en-IN" sz="3600" b="1" dirty="0"/>
              <a:t>:</a:t>
            </a:r>
          </a:p>
        </p:txBody>
      </p:sp>
      <p:sp>
        <p:nvSpPr>
          <p:cNvPr id="3" name="Text Placeholder 2">
            <a:extLst>
              <a:ext uri="{FF2B5EF4-FFF2-40B4-BE49-F238E27FC236}">
                <a16:creationId xmlns:a16="http://schemas.microsoft.com/office/drawing/2014/main" id="{D4768C97-CF93-4E3C-B5B9-CD4F8E0D2A4C}"/>
              </a:ext>
            </a:extLst>
          </p:cNvPr>
          <p:cNvSpPr>
            <a:spLocks noGrp="1"/>
          </p:cNvSpPr>
          <p:nvPr>
            <p:ph type="body" idx="1"/>
          </p:nvPr>
        </p:nvSpPr>
        <p:spPr>
          <a:xfrm>
            <a:off x="311700" y="945998"/>
            <a:ext cx="8520600" cy="3416400"/>
          </a:xfrm>
        </p:spPr>
        <p:txBody>
          <a:bodyPr/>
          <a:lstStyle/>
          <a:p>
            <a:pPr marL="114300" indent="0">
              <a:lnSpc>
                <a:spcPct val="150000"/>
              </a:lnSpc>
              <a:buNone/>
            </a:pPr>
            <a:r>
              <a:rPr lang="en-US" sz="1800" b="1" dirty="0">
                <a:solidFill>
                  <a:schemeClr val="bg1"/>
                </a:solidFill>
              </a:rPr>
              <a:t>● </a:t>
            </a:r>
            <a:r>
              <a:rPr lang="en-US" b="1" dirty="0">
                <a:solidFill>
                  <a:schemeClr val="bg1"/>
                </a:solidFill>
              </a:rPr>
              <a:t>X1 -Amount of credit(includes individual as well as family credit)</a:t>
            </a:r>
            <a:endParaRPr lang="en-US" sz="1800" b="1" dirty="0">
              <a:solidFill>
                <a:schemeClr val="bg1"/>
              </a:solidFill>
            </a:endParaRPr>
          </a:p>
          <a:p>
            <a:pPr marL="114300" indent="0">
              <a:lnSpc>
                <a:spcPct val="150000"/>
              </a:lnSpc>
              <a:buNone/>
            </a:pPr>
            <a:r>
              <a:rPr lang="en-US" sz="1800" b="1" dirty="0">
                <a:solidFill>
                  <a:schemeClr val="bg1"/>
                </a:solidFill>
              </a:rPr>
              <a:t>● </a:t>
            </a:r>
            <a:r>
              <a:rPr lang="en-IN" b="1" dirty="0">
                <a:solidFill>
                  <a:schemeClr val="bg1"/>
                </a:solidFill>
              </a:rPr>
              <a:t>X2 -Gender</a:t>
            </a:r>
            <a:endParaRPr lang="en-US" sz="1800" b="1" dirty="0">
              <a:solidFill>
                <a:schemeClr val="bg1"/>
              </a:solidFill>
            </a:endParaRPr>
          </a:p>
          <a:p>
            <a:pPr marL="114300" indent="0">
              <a:lnSpc>
                <a:spcPct val="150000"/>
              </a:lnSpc>
              <a:buNone/>
            </a:pPr>
            <a:r>
              <a:rPr lang="en-US" sz="1800" b="1" dirty="0">
                <a:solidFill>
                  <a:schemeClr val="bg1"/>
                </a:solidFill>
              </a:rPr>
              <a:t>● </a:t>
            </a:r>
            <a:r>
              <a:rPr lang="en-IN" b="1" dirty="0">
                <a:solidFill>
                  <a:schemeClr val="bg1"/>
                </a:solidFill>
              </a:rPr>
              <a:t>X3 -Education </a:t>
            </a:r>
            <a:endParaRPr lang="en-US" sz="1800" b="1" dirty="0">
              <a:solidFill>
                <a:schemeClr val="bg1"/>
              </a:solidFill>
            </a:endParaRPr>
          </a:p>
          <a:p>
            <a:pPr marL="114300" indent="0">
              <a:lnSpc>
                <a:spcPct val="150000"/>
              </a:lnSpc>
              <a:buNone/>
            </a:pPr>
            <a:r>
              <a:rPr lang="en-US" sz="1800" b="1" dirty="0">
                <a:solidFill>
                  <a:schemeClr val="bg1"/>
                </a:solidFill>
              </a:rPr>
              <a:t>● </a:t>
            </a:r>
            <a:r>
              <a:rPr lang="en-IN" b="1" dirty="0">
                <a:solidFill>
                  <a:schemeClr val="bg1"/>
                </a:solidFill>
              </a:rPr>
              <a:t>X4 -Marital Status</a:t>
            </a:r>
            <a:endParaRPr lang="en-US" sz="1800" b="1" dirty="0">
              <a:solidFill>
                <a:schemeClr val="bg1"/>
              </a:solidFill>
            </a:endParaRPr>
          </a:p>
          <a:p>
            <a:pPr marL="114300" indent="0">
              <a:lnSpc>
                <a:spcPct val="150000"/>
              </a:lnSpc>
              <a:buNone/>
            </a:pPr>
            <a:r>
              <a:rPr lang="en-US" sz="1800" b="1" dirty="0">
                <a:solidFill>
                  <a:schemeClr val="bg1"/>
                </a:solidFill>
              </a:rPr>
              <a:t>● </a:t>
            </a:r>
            <a:r>
              <a:rPr lang="en-IN" b="1" dirty="0">
                <a:solidFill>
                  <a:schemeClr val="bg1"/>
                </a:solidFill>
              </a:rPr>
              <a:t>X5 -Age</a:t>
            </a:r>
            <a:endParaRPr lang="en-US" sz="1800" b="1" dirty="0">
              <a:solidFill>
                <a:schemeClr val="bg1"/>
              </a:solidFill>
            </a:endParaRPr>
          </a:p>
          <a:p>
            <a:pPr marL="114300" indent="0">
              <a:lnSpc>
                <a:spcPct val="150000"/>
              </a:lnSpc>
              <a:buNone/>
            </a:pPr>
            <a:r>
              <a:rPr lang="en-US" sz="1800" b="1" dirty="0">
                <a:solidFill>
                  <a:schemeClr val="bg1"/>
                </a:solidFill>
              </a:rPr>
              <a:t>● </a:t>
            </a:r>
            <a:r>
              <a:rPr lang="en-US" b="1" dirty="0">
                <a:solidFill>
                  <a:schemeClr val="bg1"/>
                </a:solidFill>
              </a:rPr>
              <a:t>X6 to X11 -History of past payments from April to September</a:t>
            </a:r>
            <a:endParaRPr lang="en-US" sz="1800" b="1" dirty="0">
              <a:solidFill>
                <a:schemeClr val="bg1"/>
              </a:solidFill>
            </a:endParaRPr>
          </a:p>
          <a:p>
            <a:pPr marL="114300" indent="0">
              <a:lnSpc>
                <a:spcPct val="150000"/>
              </a:lnSpc>
              <a:buNone/>
            </a:pPr>
            <a:r>
              <a:rPr lang="en-US" sz="1800" b="1" dirty="0">
                <a:solidFill>
                  <a:schemeClr val="bg1"/>
                </a:solidFill>
              </a:rPr>
              <a:t>● </a:t>
            </a:r>
            <a:r>
              <a:rPr lang="en-US" b="1" dirty="0">
                <a:solidFill>
                  <a:schemeClr val="bg1"/>
                </a:solidFill>
              </a:rPr>
              <a:t>X12 to X17 -Amount of bill statement from April to September </a:t>
            </a:r>
            <a:endParaRPr lang="en-US" sz="1800" b="1" dirty="0">
              <a:solidFill>
                <a:schemeClr val="bg1"/>
              </a:solidFill>
            </a:endParaRPr>
          </a:p>
          <a:p>
            <a:pPr marL="114300" indent="0">
              <a:lnSpc>
                <a:spcPct val="150000"/>
              </a:lnSpc>
              <a:buNone/>
            </a:pPr>
            <a:r>
              <a:rPr lang="en-US" sz="1800" b="1" dirty="0">
                <a:solidFill>
                  <a:schemeClr val="bg1"/>
                </a:solidFill>
              </a:rPr>
              <a:t>● </a:t>
            </a:r>
            <a:r>
              <a:rPr lang="en-US" b="1" dirty="0">
                <a:solidFill>
                  <a:schemeClr val="bg1"/>
                </a:solidFill>
              </a:rPr>
              <a:t>X18 to X23 -Amount of previous payment from April to September</a:t>
            </a:r>
            <a:endParaRPr lang="en-US" sz="1800" b="1" dirty="0">
              <a:solidFill>
                <a:schemeClr val="bg1"/>
              </a:solidFill>
            </a:endParaRPr>
          </a:p>
          <a:p>
            <a:pPr marL="114300" indent="0">
              <a:lnSpc>
                <a:spcPct val="150000"/>
              </a:lnSpc>
              <a:buNone/>
            </a:pPr>
            <a:r>
              <a:rPr lang="en-US" sz="1800" b="1" dirty="0">
                <a:solidFill>
                  <a:schemeClr val="bg1"/>
                </a:solidFill>
              </a:rPr>
              <a:t>● </a:t>
            </a:r>
            <a:r>
              <a:rPr lang="en-IN" b="1" dirty="0">
                <a:solidFill>
                  <a:schemeClr val="bg1"/>
                </a:solidFill>
              </a:rPr>
              <a:t>Y -Default payment</a:t>
            </a:r>
          </a:p>
        </p:txBody>
      </p:sp>
    </p:spTree>
    <p:extLst>
      <p:ext uri="{BB962C8B-B14F-4D97-AF65-F5344CB8AC3E}">
        <p14:creationId xmlns:p14="http://schemas.microsoft.com/office/powerpoint/2010/main" val="274490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1731-D37C-4291-8F7B-4CEEC7384213}"/>
              </a:ext>
            </a:extLst>
          </p:cNvPr>
          <p:cNvSpPr>
            <a:spLocks noGrp="1"/>
          </p:cNvSpPr>
          <p:nvPr>
            <p:ph type="title"/>
          </p:nvPr>
        </p:nvSpPr>
        <p:spPr>
          <a:xfrm>
            <a:off x="193713" y="140225"/>
            <a:ext cx="8520600" cy="572700"/>
          </a:xfrm>
        </p:spPr>
        <p:txBody>
          <a:bodyPr/>
          <a:lstStyle/>
          <a:p>
            <a:r>
              <a:rPr lang="en-IN" sz="3200" b="1" dirty="0"/>
              <a:t>I</a:t>
            </a:r>
            <a:r>
              <a:rPr lang="en-IN" b="1" dirty="0"/>
              <a:t>NSIGHTS</a:t>
            </a:r>
            <a:r>
              <a:rPr lang="en-IN" sz="3200" b="1" dirty="0"/>
              <a:t> F</a:t>
            </a:r>
            <a:r>
              <a:rPr lang="en-IN" b="1" dirty="0"/>
              <a:t>ROM</a:t>
            </a:r>
            <a:r>
              <a:rPr lang="en-IN" sz="3200" b="1" dirty="0"/>
              <a:t> O</a:t>
            </a:r>
            <a:r>
              <a:rPr lang="en-IN" b="1" dirty="0"/>
              <a:t>UR</a:t>
            </a:r>
            <a:r>
              <a:rPr lang="en-IN" sz="3200" b="1" dirty="0"/>
              <a:t> D</a:t>
            </a:r>
            <a:r>
              <a:rPr lang="en-IN" b="1" dirty="0"/>
              <a:t>ATASE</a:t>
            </a:r>
            <a:r>
              <a:rPr lang="en-IN" sz="3200" b="1" dirty="0"/>
              <a:t>T:</a:t>
            </a:r>
          </a:p>
        </p:txBody>
      </p:sp>
      <p:sp>
        <p:nvSpPr>
          <p:cNvPr id="3" name="Text Placeholder 2">
            <a:extLst>
              <a:ext uri="{FF2B5EF4-FFF2-40B4-BE49-F238E27FC236}">
                <a16:creationId xmlns:a16="http://schemas.microsoft.com/office/drawing/2014/main" id="{D32C4C4A-D17D-4FA3-9EF4-563069966469}"/>
              </a:ext>
            </a:extLst>
          </p:cNvPr>
          <p:cNvSpPr>
            <a:spLocks noGrp="1"/>
          </p:cNvSpPr>
          <p:nvPr>
            <p:ph type="body" idx="1"/>
          </p:nvPr>
        </p:nvSpPr>
        <p:spPr>
          <a:xfrm>
            <a:off x="-130752" y="1024656"/>
            <a:ext cx="8520600" cy="3416400"/>
          </a:xfrm>
        </p:spPr>
        <p:txBody>
          <a:bodyPr/>
          <a:lstStyle/>
          <a:p>
            <a:pPr>
              <a:lnSpc>
                <a:spcPct val="100000"/>
              </a:lnSpc>
            </a:pPr>
            <a:r>
              <a:rPr lang="en-US" sz="1600" b="1" dirty="0">
                <a:solidFill>
                  <a:schemeClr val="bg1"/>
                </a:solidFill>
              </a:rPr>
              <a:t>● This Dataset is from Taiwan. </a:t>
            </a:r>
          </a:p>
          <a:p>
            <a:pPr>
              <a:lnSpc>
                <a:spcPct val="100000"/>
              </a:lnSpc>
            </a:pPr>
            <a:r>
              <a:rPr lang="en-US" sz="1600" b="1" dirty="0">
                <a:solidFill>
                  <a:schemeClr val="bg1"/>
                </a:solidFill>
              </a:rPr>
              <a:t>● In our data set there are 30000 rows, 26 columns </a:t>
            </a:r>
          </a:p>
          <a:p>
            <a:pPr>
              <a:lnSpc>
                <a:spcPct val="100000"/>
              </a:lnSpc>
            </a:pPr>
            <a:r>
              <a:rPr lang="en-US" sz="1600" b="1" dirty="0">
                <a:solidFill>
                  <a:schemeClr val="bg1"/>
                </a:solidFill>
              </a:rPr>
              <a:t>● There are No Missing Values present </a:t>
            </a:r>
          </a:p>
          <a:p>
            <a:pPr>
              <a:lnSpc>
                <a:spcPct val="100000"/>
              </a:lnSpc>
            </a:pPr>
            <a:r>
              <a:rPr lang="en-US" sz="1600" b="1" dirty="0">
                <a:solidFill>
                  <a:schemeClr val="bg1"/>
                </a:solidFill>
              </a:rPr>
              <a:t>● There are No Duplicate values present</a:t>
            </a:r>
          </a:p>
          <a:p>
            <a:pPr>
              <a:lnSpc>
                <a:spcPct val="100000"/>
              </a:lnSpc>
            </a:pPr>
            <a:r>
              <a:rPr lang="en-US" sz="1600" b="1" dirty="0">
                <a:solidFill>
                  <a:schemeClr val="bg1"/>
                </a:solidFill>
              </a:rPr>
              <a:t>● There are No null values.</a:t>
            </a:r>
          </a:p>
          <a:p>
            <a:pPr>
              <a:lnSpc>
                <a:spcPct val="100000"/>
              </a:lnSpc>
            </a:pPr>
            <a:r>
              <a:rPr lang="en-US" sz="1600" b="1" dirty="0">
                <a:solidFill>
                  <a:schemeClr val="bg1"/>
                </a:solidFill>
              </a:rPr>
              <a:t>● And finally we have 'default payment next month' variable which we need to  </a:t>
            </a:r>
          </a:p>
          <a:p>
            <a:pPr>
              <a:lnSpc>
                <a:spcPct val="100000"/>
              </a:lnSpc>
            </a:pPr>
            <a:r>
              <a:rPr lang="en-US" sz="1600" b="1" dirty="0">
                <a:solidFill>
                  <a:schemeClr val="bg1"/>
                </a:solidFill>
              </a:rPr>
              <a:t>   predict for new observations </a:t>
            </a:r>
          </a:p>
          <a:p>
            <a:pPr>
              <a:lnSpc>
                <a:spcPct val="100000"/>
              </a:lnSpc>
            </a:pPr>
            <a:r>
              <a:rPr lang="en-US" sz="1600" b="1" dirty="0">
                <a:solidFill>
                  <a:schemeClr val="bg1"/>
                </a:solidFill>
              </a:rPr>
              <a:t>● </a:t>
            </a:r>
            <a:r>
              <a:rPr lang="en-IN" sz="1600" b="1" dirty="0">
                <a:solidFill>
                  <a:schemeClr val="bg1"/>
                </a:solidFill>
              </a:rPr>
              <a:t>9 Categorical variables present.</a:t>
            </a:r>
            <a:endParaRPr lang="en-US" sz="1600" b="1" dirty="0">
              <a:solidFill>
                <a:schemeClr val="bg1"/>
              </a:solidFill>
            </a:endParaRPr>
          </a:p>
          <a:p>
            <a:pPr>
              <a:lnSpc>
                <a:spcPct val="100000"/>
              </a:lnSpc>
            </a:pPr>
            <a:r>
              <a:rPr lang="en-US" sz="1600" b="1" dirty="0">
                <a:solidFill>
                  <a:schemeClr val="bg1"/>
                </a:solidFill>
              </a:rPr>
              <a:t>● 6 Months payment and bill data available.</a:t>
            </a:r>
          </a:p>
          <a:p>
            <a:pPr>
              <a:lnSpc>
                <a:spcPct val="100000"/>
              </a:lnSpc>
            </a:pPr>
            <a:endParaRPr lang="en-US" sz="1600" b="1" dirty="0">
              <a:solidFill>
                <a:schemeClr val="bg1"/>
              </a:solidFill>
            </a:endParaRPr>
          </a:p>
          <a:p>
            <a:pPr>
              <a:lnSpc>
                <a:spcPct val="100000"/>
              </a:lnSpc>
            </a:pPr>
            <a:r>
              <a:rPr lang="en-US" sz="1600" b="1" dirty="0">
                <a:solidFill>
                  <a:schemeClr val="bg1"/>
                </a:solidFill>
              </a:rPr>
              <a:t>● The Columns are: - 'ID', 'LIMIT_BAL', 'SEX', 'EDUCATION', 'MARRIAGE', 'AGE', 'PAY_0', 'PAY_2', 'PAY_3', 'PAY_4', 'PAY_5', 'PAY_6', 'BILL_AMT1', 'BILL_AMT2', 'BILL_AMT3', 'BILL_AMT4', 'BILL_AMT5', 'BILL_AMT6', 'PAY_AMT1', 'PAY_AMT2', 'PAY_AMT3', 'PAY_AMT4', 'PAY_AMT5', 'PAY_AMT6', 'defaulters', 'AGE_BIN'</a:t>
            </a:r>
          </a:p>
          <a:p>
            <a:endParaRPr lang="en-IN" dirty="0">
              <a:solidFill>
                <a:schemeClr val="bg1"/>
              </a:solidFill>
            </a:endParaRPr>
          </a:p>
        </p:txBody>
      </p:sp>
    </p:spTree>
    <p:extLst>
      <p:ext uri="{BB962C8B-B14F-4D97-AF65-F5344CB8AC3E}">
        <p14:creationId xmlns:p14="http://schemas.microsoft.com/office/powerpoint/2010/main" val="110059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A7428-2B8D-4589-8CA7-64E171338D9E}"/>
              </a:ext>
            </a:extLst>
          </p:cNvPr>
          <p:cNvSpPr>
            <a:spLocks noGrp="1"/>
          </p:cNvSpPr>
          <p:nvPr>
            <p:ph type="title"/>
          </p:nvPr>
        </p:nvSpPr>
        <p:spPr>
          <a:xfrm>
            <a:off x="164216" y="91064"/>
            <a:ext cx="8520600" cy="572700"/>
          </a:xfrm>
        </p:spPr>
        <p:txBody>
          <a:bodyPr/>
          <a:lstStyle/>
          <a:p>
            <a:r>
              <a:rPr lang="en-IN" b="1" dirty="0"/>
              <a:t>ANALYSIS OF DEPENDENT VARIABLE:</a:t>
            </a:r>
          </a:p>
        </p:txBody>
      </p:sp>
      <p:sp>
        <p:nvSpPr>
          <p:cNvPr id="3" name="Text Placeholder 2">
            <a:extLst>
              <a:ext uri="{FF2B5EF4-FFF2-40B4-BE49-F238E27FC236}">
                <a16:creationId xmlns:a16="http://schemas.microsoft.com/office/drawing/2014/main" id="{F898B478-FDF3-4303-885A-AC73869C52B9}"/>
              </a:ext>
            </a:extLst>
          </p:cNvPr>
          <p:cNvSpPr>
            <a:spLocks noGrp="1"/>
          </p:cNvSpPr>
          <p:nvPr>
            <p:ph type="body" idx="1"/>
          </p:nvPr>
        </p:nvSpPr>
        <p:spPr>
          <a:xfrm>
            <a:off x="0" y="1150375"/>
            <a:ext cx="4112816" cy="3421626"/>
          </a:xfrm>
        </p:spPr>
        <p:txBody>
          <a:bodyPr/>
          <a:lstStyle/>
          <a:p>
            <a:pPr marL="114300" indent="0">
              <a:buNone/>
            </a:pPr>
            <a:r>
              <a:rPr lang="en-US" sz="1800" dirty="0">
                <a:solidFill>
                  <a:schemeClr val="bg1"/>
                </a:solidFill>
              </a:rPr>
              <a:t>● </a:t>
            </a:r>
            <a:r>
              <a:rPr lang="en-US" dirty="0">
                <a:solidFill>
                  <a:schemeClr val="bg1"/>
                </a:solidFill>
              </a:rPr>
              <a:t>As we can see from above graph  </a:t>
            </a:r>
          </a:p>
          <a:p>
            <a:pPr marL="114300" indent="0">
              <a:buNone/>
            </a:pPr>
            <a:r>
              <a:rPr lang="en-US" dirty="0">
                <a:solidFill>
                  <a:schemeClr val="bg1"/>
                </a:solidFill>
              </a:rPr>
              <a:t>   that both classes are not in </a:t>
            </a:r>
          </a:p>
          <a:p>
            <a:pPr marL="114300" indent="0">
              <a:buNone/>
            </a:pPr>
            <a:r>
              <a:rPr lang="en-US" dirty="0">
                <a:solidFill>
                  <a:schemeClr val="bg1"/>
                </a:solidFill>
              </a:rPr>
              <a:t>   proportion and we have imbalanced </a:t>
            </a:r>
          </a:p>
          <a:p>
            <a:pPr marL="114300" indent="0">
              <a:buNone/>
            </a:pPr>
            <a:r>
              <a:rPr lang="en-US" dirty="0">
                <a:solidFill>
                  <a:schemeClr val="bg1"/>
                </a:solidFill>
              </a:rPr>
              <a:t>   dataset. we need to do normalize </a:t>
            </a:r>
          </a:p>
          <a:p>
            <a:pPr marL="114300" indent="0">
              <a:buNone/>
            </a:pPr>
            <a:r>
              <a:rPr lang="en-US" dirty="0">
                <a:solidFill>
                  <a:schemeClr val="bg1"/>
                </a:solidFill>
              </a:rPr>
              <a:t>   the data in next step.</a:t>
            </a:r>
            <a:r>
              <a:rPr lang="en-US" dirty="0"/>
              <a:t>. </a:t>
            </a:r>
            <a:endParaRPr lang="en-IN" dirty="0"/>
          </a:p>
        </p:txBody>
      </p:sp>
      <p:pic>
        <p:nvPicPr>
          <p:cNvPr id="5" name="Picture 4">
            <a:extLst>
              <a:ext uri="{FF2B5EF4-FFF2-40B4-BE49-F238E27FC236}">
                <a16:creationId xmlns:a16="http://schemas.microsoft.com/office/drawing/2014/main" id="{269CC83B-81F2-45E0-8C7C-194B1E19A88F}"/>
              </a:ext>
            </a:extLst>
          </p:cNvPr>
          <p:cNvPicPr>
            <a:picLocks noChangeAspect="1"/>
          </p:cNvPicPr>
          <p:nvPr/>
        </p:nvPicPr>
        <p:blipFill>
          <a:blip r:embed="rId2"/>
          <a:stretch>
            <a:fillRect/>
          </a:stretch>
        </p:blipFill>
        <p:spPr>
          <a:xfrm>
            <a:off x="4185010" y="806064"/>
            <a:ext cx="4352321" cy="2694219"/>
          </a:xfrm>
          <a:prstGeom prst="rect">
            <a:avLst/>
          </a:prstGeom>
        </p:spPr>
      </p:pic>
      <p:sp>
        <p:nvSpPr>
          <p:cNvPr id="6" name="TextBox 5">
            <a:extLst>
              <a:ext uri="{FF2B5EF4-FFF2-40B4-BE49-F238E27FC236}">
                <a16:creationId xmlns:a16="http://schemas.microsoft.com/office/drawing/2014/main" id="{BA029A72-0A81-4792-A4C2-39D9C21000BC}"/>
              </a:ext>
            </a:extLst>
          </p:cNvPr>
          <p:cNvSpPr txBox="1"/>
          <p:nvPr/>
        </p:nvSpPr>
        <p:spPr>
          <a:xfrm>
            <a:off x="5453973" y="3752661"/>
            <a:ext cx="2529820" cy="584775"/>
          </a:xfrm>
          <a:prstGeom prst="rect">
            <a:avLst/>
          </a:prstGeom>
          <a:noFill/>
        </p:spPr>
        <p:txBody>
          <a:bodyPr wrap="square" rtlCol="0">
            <a:spAutoFit/>
          </a:bodyPr>
          <a:lstStyle/>
          <a:p>
            <a:r>
              <a:rPr lang="en-US" sz="1600" dirty="0">
                <a:solidFill>
                  <a:schemeClr val="bg1"/>
                </a:solidFill>
              </a:rPr>
              <a:t>● </a:t>
            </a:r>
            <a:r>
              <a:rPr lang="en-IN" sz="1600" b="1" dirty="0">
                <a:solidFill>
                  <a:schemeClr val="bg1"/>
                </a:solidFill>
              </a:rPr>
              <a:t>0 - Not Default [23364]</a:t>
            </a:r>
            <a:endParaRPr lang="en-US" sz="1600" b="1" dirty="0">
              <a:solidFill>
                <a:schemeClr val="bg1"/>
              </a:solidFill>
            </a:endParaRPr>
          </a:p>
          <a:p>
            <a:r>
              <a:rPr lang="en-US" sz="1600" b="1" dirty="0">
                <a:solidFill>
                  <a:schemeClr val="bg1"/>
                </a:solidFill>
              </a:rPr>
              <a:t>● 1 - </a:t>
            </a:r>
            <a:r>
              <a:rPr lang="en-US" sz="1600" b="1" dirty="0" err="1">
                <a:solidFill>
                  <a:schemeClr val="bg1"/>
                </a:solidFill>
              </a:rPr>
              <a:t>Defaut</a:t>
            </a:r>
            <a:r>
              <a:rPr lang="en-US" sz="1600" b="1" dirty="0">
                <a:solidFill>
                  <a:schemeClr val="bg1"/>
                </a:solidFill>
              </a:rPr>
              <a:t> [</a:t>
            </a:r>
            <a:r>
              <a:rPr lang="en-IN" sz="1600" b="1" dirty="0">
                <a:solidFill>
                  <a:schemeClr val="bg1"/>
                </a:solidFill>
              </a:rPr>
              <a:t>6636</a:t>
            </a:r>
            <a:r>
              <a:rPr lang="en-US" sz="1600" b="1" dirty="0">
                <a:solidFill>
                  <a:schemeClr val="bg1"/>
                </a:solidFill>
              </a:rPr>
              <a:t>]</a:t>
            </a:r>
            <a:endParaRPr lang="en-IN" sz="1600" b="1" dirty="0"/>
          </a:p>
        </p:txBody>
      </p:sp>
    </p:spTree>
    <p:extLst>
      <p:ext uri="{BB962C8B-B14F-4D97-AF65-F5344CB8AC3E}">
        <p14:creationId xmlns:p14="http://schemas.microsoft.com/office/powerpoint/2010/main" val="94714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733E-B555-44D2-ACC1-C54B37AD2545}"/>
              </a:ext>
            </a:extLst>
          </p:cNvPr>
          <p:cNvSpPr>
            <a:spLocks noGrp="1"/>
          </p:cNvSpPr>
          <p:nvPr>
            <p:ph type="title"/>
          </p:nvPr>
        </p:nvSpPr>
        <p:spPr/>
        <p:txBody>
          <a:bodyPr/>
          <a:lstStyle/>
          <a:p>
            <a:r>
              <a:rPr lang="en-IN" b="1" dirty="0"/>
              <a:t>SMOTE:</a:t>
            </a:r>
          </a:p>
        </p:txBody>
      </p:sp>
      <p:sp>
        <p:nvSpPr>
          <p:cNvPr id="3" name="Text Placeholder 2">
            <a:extLst>
              <a:ext uri="{FF2B5EF4-FFF2-40B4-BE49-F238E27FC236}">
                <a16:creationId xmlns:a16="http://schemas.microsoft.com/office/drawing/2014/main" id="{B58F1A11-74EF-4DB1-A58F-38A4ACABD23D}"/>
              </a:ext>
            </a:extLst>
          </p:cNvPr>
          <p:cNvSpPr>
            <a:spLocks noGrp="1"/>
          </p:cNvSpPr>
          <p:nvPr>
            <p:ph type="body" idx="1"/>
          </p:nvPr>
        </p:nvSpPr>
        <p:spPr>
          <a:xfrm>
            <a:off x="95390" y="1017725"/>
            <a:ext cx="4378287" cy="3416400"/>
          </a:xfrm>
        </p:spPr>
        <p:txBody>
          <a:bodyPr/>
          <a:lstStyle/>
          <a:p>
            <a:pPr marL="114300" indent="0">
              <a:buNone/>
            </a:pPr>
            <a:endParaRPr lang="en-US" sz="1800" dirty="0">
              <a:solidFill>
                <a:schemeClr val="bg1"/>
              </a:solidFill>
            </a:endParaRPr>
          </a:p>
          <a:p>
            <a:pPr marL="114300" indent="0">
              <a:buNone/>
            </a:pPr>
            <a:r>
              <a:rPr lang="en-US" sz="1800" dirty="0">
                <a:solidFill>
                  <a:schemeClr val="bg1"/>
                </a:solidFill>
              </a:rPr>
              <a:t>●</a:t>
            </a:r>
            <a:r>
              <a:rPr lang="en-US" dirty="0"/>
              <a:t> </a:t>
            </a:r>
            <a:r>
              <a:rPr lang="en-US" sz="1400" dirty="0">
                <a:solidFill>
                  <a:schemeClr val="bg1"/>
                </a:solidFill>
              </a:rPr>
              <a:t>SMOTE (Synthetic Minority Oversampling </a:t>
            </a:r>
          </a:p>
          <a:p>
            <a:pPr marL="114300" indent="0">
              <a:buNone/>
            </a:pPr>
            <a:r>
              <a:rPr lang="en-US" sz="1400" dirty="0">
                <a:solidFill>
                  <a:schemeClr val="bg1"/>
                </a:solidFill>
              </a:rPr>
              <a:t>    Technique) – Oversampling is one of the most </a:t>
            </a:r>
          </a:p>
          <a:p>
            <a:pPr marL="114300" indent="0">
              <a:buNone/>
            </a:pPr>
            <a:r>
              <a:rPr lang="en-US" sz="1400" dirty="0">
                <a:solidFill>
                  <a:schemeClr val="bg1"/>
                </a:solidFill>
              </a:rPr>
              <a:t>    commonly used oversampling methods to solve </a:t>
            </a:r>
          </a:p>
          <a:p>
            <a:pPr marL="114300" indent="0">
              <a:buNone/>
            </a:pPr>
            <a:r>
              <a:rPr lang="en-US" sz="1400" dirty="0">
                <a:solidFill>
                  <a:schemeClr val="bg1"/>
                </a:solidFill>
              </a:rPr>
              <a:t>    the imbalance problem. It aims to balance class </a:t>
            </a:r>
          </a:p>
          <a:p>
            <a:pPr marL="114300" indent="0">
              <a:buNone/>
            </a:pPr>
            <a:r>
              <a:rPr lang="en-US" sz="1400" dirty="0">
                <a:solidFill>
                  <a:schemeClr val="bg1"/>
                </a:solidFill>
              </a:rPr>
              <a:t>    distribution by randomly increasing minority class </a:t>
            </a:r>
          </a:p>
          <a:p>
            <a:pPr marL="114300" indent="0">
              <a:buNone/>
            </a:pPr>
            <a:r>
              <a:rPr lang="en-US" sz="1400" dirty="0">
                <a:solidFill>
                  <a:schemeClr val="bg1"/>
                </a:solidFill>
              </a:rPr>
              <a:t>    examples by replicating them.</a:t>
            </a:r>
          </a:p>
          <a:p>
            <a:pPr marL="114300" indent="0">
              <a:buNone/>
            </a:pPr>
            <a:endParaRPr lang="en-US" dirty="0">
              <a:solidFill>
                <a:schemeClr val="bg1"/>
              </a:solidFill>
            </a:endParaRPr>
          </a:p>
          <a:p>
            <a:pPr marL="114300" indent="0">
              <a:buNone/>
            </a:pPr>
            <a:r>
              <a:rPr lang="en-US" sz="1800" dirty="0">
                <a:solidFill>
                  <a:schemeClr val="bg1"/>
                </a:solidFill>
              </a:rPr>
              <a:t>●</a:t>
            </a:r>
            <a:r>
              <a:rPr lang="en-US" dirty="0"/>
              <a:t> </a:t>
            </a:r>
            <a:r>
              <a:rPr lang="en-US" sz="1400" dirty="0">
                <a:solidFill>
                  <a:schemeClr val="bg1"/>
                </a:solidFill>
              </a:rPr>
              <a:t>After performing SMOTE operation we get this </a:t>
            </a:r>
          </a:p>
          <a:p>
            <a:pPr marL="114300" indent="0">
              <a:buNone/>
            </a:pPr>
            <a:r>
              <a:rPr lang="en-US" sz="1400" dirty="0">
                <a:solidFill>
                  <a:schemeClr val="bg1"/>
                </a:solidFill>
              </a:rPr>
              <a:t>    balance dataset </a:t>
            </a:r>
            <a:endParaRPr lang="en-IN" sz="1400" dirty="0">
              <a:solidFill>
                <a:schemeClr val="bg1"/>
              </a:solidFill>
            </a:endParaRPr>
          </a:p>
        </p:txBody>
      </p:sp>
      <p:pic>
        <p:nvPicPr>
          <p:cNvPr id="5" name="Picture 4">
            <a:extLst>
              <a:ext uri="{FF2B5EF4-FFF2-40B4-BE49-F238E27FC236}">
                <a16:creationId xmlns:a16="http://schemas.microsoft.com/office/drawing/2014/main" id="{BFD4B25C-E72A-4719-8B4B-0CF57E362C9E}"/>
              </a:ext>
            </a:extLst>
          </p:cNvPr>
          <p:cNvPicPr>
            <a:picLocks noChangeAspect="1"/>
          </p:cNvPicPr>
          <p:nvPr/>
        </p:nvPicPr>
        <p:blipFill>
          <a:blip r:embed="rId2"/>
          <a:stretch>
            <a:fillRect/>
          </a:stretch>
        </p:blipFill>
        <p:spPr>
          <a:xfrm>
            <a:off x="4810157" y="1152475"/>
            <a:ext cx="3700990" cy="2427333"/>
          </a:xfrm>
          <a:prstGeom prst="rect">
            <a:avLst/>
          </a:prstGeom>
        </p:spPr>
      </p:pic>
    </p:spTree>
    <p:extLst>
      <p:ext uri="{BB962C8B-B14F-4D97-AF65-F5344CB8AC3E}">
        <p14:creationId xmlns:p14="http://schemas.microsoft.com/office/powerpoint/2010/main" val="195771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A66C-C2F6-4759-B331-D6ABD8294C7A}"/>
              </a:ext>
            </a:extLst>
          </p:cNvPr>
          <p:cNvSpPr>
            <a:spLocks noGrp="1"/>
          </p:cNvSpPr>
          <p:nvPr>
            <p:ph type="title"/>
          </p:nvPr>
        </p:nvSpPr>
        <p:spPr>
          <a:xfrm>
            <a:off x="311700" y="201556"/>
            <a:ext cx="8520600" cy="572700"/>
          </a:xfrm>
        </p:spPr>
        <p:txBody>
          <a:bodyPr/>
          <a:lstStyle/>
          <a:p>
            <a:r>
              <a:rPr lang="en-IN" b="1" dirty="0"/>
              <a:t>ANALYSIS OF SEX VARIABLE:</a:t>
            </a:r>
          </a:p>
        </p:txBody>
      </p:sp>
      <p:sp>
        <p:nvSpPr>
          <p:cNvPr id="3" name="Text Placeholder 2">
            <a:extLst>
              <a:ext uri="{FF2B5EF4-FFF2-40B4-BE49-F238E27FC236}">
                <a16:creationId xmlns:a16="http://schemas.microsoft.com/office/drawing/2014/main" id="{FA0A6D30-D821-4E67-8377-0D279EA2AD62}"/>
              </a:ext>
            </a:extLst>
          </p:cNvPr>
          <p:cNvSpPr>
            <a:spLocks noGrp="1"/>
          </p:cNvSpPr>
          <p:nvPr>
            <p:ph type="body" idx="1"/>
          </p:nvPr>
        </p:nvSpPr>
        <p:spPr>
          <a:xfrm>
            <a:off x="148166" y="3370253"/>
            <a:ext cx="4338984" cy="1511043"/>
          </a:xfrm>
        </p:spPr>
        <p:txBody>
          <a:bodyPr/>
          <a:lstStyle/>
          <a:p>
            <a:pPr marL="114300" indent="0">
              <a:buNone/>
            </a:pPr>
            <a:r>
              <a:rPr lang="en-US" sz="1800" dirty="0">
                <a:solidFill>
                  <a:schemeClr val="bg1"/>
                </a:solidFill>
              </a:rPr>
              <a:t>●</a:t>
            </a:r>
            <a:r>
              <a:rPr lang="en-US" dirty="0">
                <a:solidFill>
                  <a:schemeClr val="bg1"/>
                </a:solidFill>
              </a:rPr>
              <a:t> </a:t>
            </a:r>
            <a:r>
              <a:rPr lang="en-US" sz="1600" dirty="0">
                <a:solidFill>
                  <a:schemeClr val="bg1"/>
                </a:solidFill>
              </a:rPr>
              <a:t>Number of Male credit holder is less </a:t>
            </a:r>
          </a:p>
          <a:p>
            <a:pPr marL="114300" indent="0">
              <a:buNone/>
            </a:pPr>
            <a:r>
              <a:rPr lang="en-US" sz="1600" dirty="0">
                <a:solidFill>
                  <a:schemeClr val="bg1"/>
                </a:solidFill>
              </a:rPr>
              <a:t>   than Female.</a:t>
            </a:r>
          </a:p>
          <a:p>
            <a:pPr marL="114300" indent="0">
              <a:buNone/>
            </a:pPr>
            <a:r>
              <a:rPr lang="en-US" sz="1600" dirty="0">
                <a:solidFill>
                  <a:schemeClr val="bg1"/>
                </a:solidFill>
              </a:rPr>
              <a:t>● It is evident from the above graph that the </a:t>
            </a:r>
          </a:p>
          <a:p>
            <a:pPr marL="114300" indent="0">
              <a:buNone/>
            </a:pPr>
            <a:r>
              <a:rPr lang="en-US" sz="1600" dirty="0">
                <a:solidFill>
                  <a:schemeClr val="bg1"/>
                </a:solidFill>
              </a:rPr>
              <a:t>   number of defaulter have high proportion </a:t>
            </a:r>
          </a:p>
          <a:p>
            <a:pPr marL="114300" indent="0">
              <a:buNone/>
            </a:pPr>
            <a:r>
              <a:rPr lang="en-US" sz="1600" dirty="0">
                <a:solidFill>
                  <a:schemeClr val="bg1"/>
                </a:solidFill>
              </a:rPr>
              <a:t>   of males </a:t>
            </a:r>
          </a:p>
        </p:txBody>
      </p:sp>
      <p:pic>
        <p:nvPicPr>
          <p:cNvPr id="5" name="Picture 4">
            <a:extLst>
              <a:ext uri="{FF2B5EF4-FFF2-40B4-BE49-F238E27FC236}">
                <a16:creationId xmlns:a16="http://schemas.microsoft.com/office/drawing/2014/main" id="{830717EC-FA6D-415A-BFBA-DD26ECC3B8FE}"/>
              </a:ext>
            </a:extLst>
          </p:cNvPr>
          <p:cNvPicPr>
            <a:picLocks noChangeAspect="1"/>
          </p:cNvPicPr>
          <p:nvPr/>
        </p:nvPicPr>
        <p:blipFill>
          <a:blip r:embed="rId2"/>
          <a:stretch>
            <a:fillRect/>
          </a:stretch>
        </p:blipFill>
        <p:spPr>
          <a:xfrm>
            <a:off x="0" y="1017725"/>
            <a:ext cx="4323616" cy="2192938"/>
          </a:xfrm>
          <a:prstGeom prst="rect">
            <a:avLst/>
          </a:prstGeom>
        </p:spPr>
      </p:pic>
      <p:pic>
        <p:nvPicPr>
          <p:cNvPr id="7" name="Picture 6">
            <a:extLst>
              <a:ext uri="{FF2B5EF4-FFF2-40B4-BE49-F238E27FC236}">
                <a16:creationId xmlns:a16="http://schemas.microsoft.com/office/drawing/2014/main" id="{D314D318-89BD-4C78-ADFE-B3A48F39B8BD}"/>
              </a:ext>
            </a:extLst>
          </p:cNvPr>
          <p:cNvPicPr>
            <a:picLocks noChangeAspect="1"/>
          </p:cNvPicPr>
          <p:nvPr/>
        </p:nvPicPr>
        <p:blipFill>
          <a:blip r:embed="rId3"/>
          <a:stretch>
            <a:fillRect/>
          </a:stretch>
        </p:blipFill>
        <p:spPr>
          <a:xfrm>
            <a:off x="4650684" y="909006"/>
            <a:ext cx="4181616" cy="2967599"/>
          </a:xfrm>
          <a:prstGeom prst="rect">
            <a:avLst/>
          </a:prstGeom>
        </p:spPr>
      </p:pic>
      <p:sp>
        <p:nvSpPr>
          <p:cNvPr id="9" name="TextBox 8">
            <a:extLst>
              <a:ext uri="{FF2B5EF4-FFF2-40B4-BE49-F238E27FC236}">
                <a16:creationId xmlns:a16="http://schemas.microsoft.com/office/drawing/2014/main" id="{A4204B35-F5B4-4844-9771-F8EEA8B8CA58}"/>
              </a:ext>
            </a:extLst>
          </p:cNvPr>
          <p:cNvSpPr txBox="1"/>
          <p:nvPr/>
        </p:nvSpPr>
        <p:spPr>
          <a:xfrm>
            <a:off x="7030064" y="4125774"/>
            <a:ext cx="1681316" cy="523220"/>
          </a:xfrm>
          <a:prstGeom prst="rect">
            <a:avLst/>
          </a:prstGeom>
          <a:noFill/>
        </p:spPr>
        <p:txBody>
          <a:bodyPr wrap="square" rtlCol="0">
            <a:spAutoFit/>
          </a:bodyPr>
          <a:lstStyle/>
          <a:p>
            <a:r>
              <a:rPr lang="en-US" sz="1400" dirty="0">
                <a:solidFill>
                  <a:schemeClr val="bg1"/>
                </a:solidFill>
              </a:rPr>
              <a:t>● </a:t>
            </a:r>
            <a:r>
              <a:rPr lang="en-IN" sz="1400" b="1" dirty="0">
                <a:solidFill>
                  <a:schemeClr val="bg1"/>
                </a:solidFill>
              </a:rPr>
              <a:t>0 - Not Default    </a:t>
            </a:r>
            <a:endParaRPr lang="en-US" sz="1400" b="1" dirty="0">
              <a:solidFill>
                <a:schemeClr val="bg1"/>
              </a:solidFill>
            </a:endParaRPr>
          </a:p>
          <a:p>
            <a:r>
              <a:rPr lang="en-US" b="1" dirty="0">
                <a:solidFill>
                  <a:schemeClr val="bg1"/>
                </a:solidFill>
              </a:rPr>
              <a:t>  </a:t>
            </a:r>
            <a:r>
              <a:rPr lang="en-US" sz="1400" b="1" dirty="0">
                <a:solidFill>
                  <a:schemeClr val="bg1"/>
                </a:solidFill>
              </a:rPr>
              <a:t> 1 - </a:t>
            </a:r>
            <a:r>
              <a:rPr lang="en-US" sz="1400" b="1" dirty="0" err="1">
                <a:solidFill>
                  <a:schemeClr val="bg1"/>
                </a:solidFill>
              </a:rPr>
              <a:t>Defaut</a:t>
            </a:r>
            <a:r>
              <a:rPr lang="en-US" sz="1400" b="1" dirty="0">
                <a:solidFill>
                  <a:schemeClr val="bg1"/>
                </a:solidFill>
              </a:rPr>
              <a:t> </a:t>
            </a:r>
          </a:p>
        </p:txBody>
      </p:sp>
      <p:sp>
        <p:nvSpPr>
          <p:cNvPr id="10" name="TextBox 9">
            <a:extLst>
              <a:ext uri="{FF2B5EF4-FFF2-40B4-BE49-F238E27FC236}">
                <a16:creationId xmlns:a16="http://schemas.microsoft.com/office/drawing/2014/main" id="{CB930449-DF53-486D-A020-BA8E201C6316}"/>
              </a:ext>
            </a:extLst>
          </p:cNvPr>
          <p:cNvSpPr txBox="1"/>
          <p:nvPr/>
        </p:nvSpPr>
        <p:spPr>
          <a:xfrm>
            <a:off x="5001523" y="4125774"/>
            <a:ext cx="1514168" cy="738664"/>
          </a:xfrm>
          <a:prstGeom prst="rect">
            <a:avLst/>
          </a:prstGeom>
          <a:noFill/>
        </p:spPr>
        <p:txBody>
          <a:bodyPr wrap="square" rtlCol="0">
            <a:spAutoFit/>
          </a:bodyPr>
          <a:lstStyle/>
          <a:p>
            <a:r>
              <a:rPr lang="en-US" sz="1400" dirty="0">
                <a:solidFill>
                  <a:schemeClr val="bg1"/>
                </a:solidFill>
              </a:rPr>
              <a:t>● </a:t>
            </a:r>
            <a:r>
              <a:rPr lang="en-IN" b="1" dirty="0">
                <a:solidFill>
                  <a:schemeClr val="bg1"/>
                </a:solidFill>
              </a:rPr>
              <a:t>1 - Male </a:t>
            </a:r>
          </a:p>
          <a:p>
            <a:r>
              <a:rPr lang="en-IN" b="1" dirty="0">
                <a:solidFill>
                  <a:schemeClr val="bg1"/>
                </a:solidFill>
              </a:rPr>
              <a:t>   2 - Female</a:t>
            </a:r>
          </a:p>
          <a:p>
            <a:endParaRPr lang="en-IN" dirty="0"/>
          </a:p>
        </p:txBody>
      </p:sp>
    </p:spTree>
    <p:extLst>
      <p:ext uri="{BB962C8B-B14F-4D97-AF65-F5344CB8AC3E}">
        <p14:creationId xmlns:p14="http://schemas.microsoft.com/office/powerpoint/2010/main" val="114669962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2792</TotalTime>
  <Words>1884</Words>
  <Application>Microsoft Office PowerPoint</Application>
  <PresentationFormat>On-screen Show (16:9)</PresentationFormat>
  <Paragraphs>233</Paragraphs>
  <Slides>29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Montserrat</vt:lpstr>
      <vt:lpstr>-apple-system</vt:lpstr>
      <vt:lpstr>Simple Light</vt:lpstr>
      <vt:lpstr>           Capstone Project  Credit Card Default Prediction    - Swen Fereira     </vt:lpstr>
      <vt:lpstr>   Table of content:</vt:lpstr>
      <vt:lpstr>Business Understanding:</vt:lpstr>
      <vt:lpstr>DATA Overview:</vt:lpstr>
      <vt:lpstr>FEATURE SUMMARY:</vt:lpstr>
      <vt:lpstr>INSIGHTS FROM OUR DATASET:</vt:lpstr>
      <vt:lpstr>ANALYSIS OF DEPENDENT VARIABLE:</vt:lpstr>
      <vt:lpstr>SMOTE:</vt:lpstr>
      <vt:lpstr>ANALYSIS OF SEX VARIABLE:</vt:lpstr>
      <vt:lpstr>ANALYSIS OF EDUCATION VARIABLE:</vt:lpstr>
      <vt:lpstr>ANALYSIS OF MARRIAGE VARIABLE:</vt:lpstr>
      <vt:lpstr>ANALYSIS OF AGE VARIABLE:</vt:lpstr>
      <vt:lpstr>ANALYSIS OF AGE VARIABLE:</vt:lpstr>
      <vt:lpstr>ANALYSIS OF LIMIT BALANCE VARIABLE:</vt:lpstr>
      <vt:lpstr>CHECKING OF CORRELATION: </vt:lpstr>
      <vt:lpstr>ONE HOT ENCODING:</vt:lpstr>
      <vt:lpstr>MODEL BUILDING:</vt:lpstr>
      <vt:lpstr>LOGISTIC REGRESSION:</vt:lpstr>
      <vt:lpstr>FEATURE IMPORTANCE:</vt:lpstr>
      <vt:lpstr>RANDOM FOREST:</vt:lpstr>
      <vt:lpstr>FEATURE IMPORTANCE:</vt:lpstr>
      <vt:lpstr>SUPPORT VECTOR CLASSIFIER (SVC):</vt:lpstr>
      <vt:lpstr>XGBOOST:</vt:lpstr>
      <vt:lpstr>FEATURE IMPORTANCE:</vt:lpstr>
      <vt:lpstr>AUC-ROC CURVE COMPARISON: </vt:lpstr>
      <vt:lpstr>EVALUATING THE MODELS:</vt:lpstr>
      <vt:lpstr>CONCLUSION:</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Team Members :- Swen Fereira  Nikhil</dc:title>
  <dc:creator>Swen</dc:creator>
  <cp:lastModifiedBy>Swen</cp:lastModifiedBy>
  <cp:revision>25</cp:revision>
  <dcterms:modified xsi:type="dcterms:W3CDTF">2022-05-26T11:17:47Z</dcterms:modified>
</cp:coreProperties>
</file>