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7"/>
  </p:notesMasterIdLst>
  <p:sldIdLst>
    <p:sldId id="369" r:id="rId4"/>
    <p:sldId id="401" r:id="rId5"/>
    <p:sldId id="402" r:id="rId6"/>
    <p:sldId id="256" r:id="rId7"/>
    <p:sldId id="257" r:id="rId8"/>
    <p:sldId id="261" r:id="rId9"/>
    <p:sldId id="268" r:id="rId10"/>
    <p:sldId id="269" r:id="rId11"/>
    <p:sldId id="260" r:id="rId12"/>
    <p:sldId id="263" r:id="rId13"/>
    <p:sldId id="258" r:id="rId14"/>
    <p:sldId id="264" r:id="rId15"/>
    <p:sldId id="262" r:id="rId16"/>
    <p:sldId id="265" r:id="rId17"/>
    <p:sldId id="266" r:id="rId18"/>
    <p:sldId id="267" r:id="rId19"/>
    <p:sldId id="259" r:id="rId20"/>
    <p:sldId id="376" r:id="rId21"/>
    <p:sldId id="372" r:id="rId22"/>
    <p:sldId id="373" r:id="rId23"/>
    <p:sldId id="374" r:id="rId24"/>
    <p:sldId id="375" r:id="rId25"/>
    <p:sldId id="403" r:id="rId26"/>
    <p:sldId id="405" r:id="rId27"/>
    <p:sldId id="325" r:id="rId28"/>
    <p:sldId id="326" r:id="rId29"/>
    <p:sldId id="327" r:id="rId30"/>
    <p:sldId id="328" r:id="rId31"/>
    <p:sldId id="408" r:id="rId32"/>
    <p:sldId id="322" r:id="rId33"/>
    <p:sldId id="323" r:id="rId34"/>
    <p:sldId id="367" r:id="rId35"/>
    <p:sldId id="324" r:id="rId36"/>
    <p:sldId id="363" r:id="rId37"/>
    <p:sldId id="411" r:id="rId38"/>
    <p:sldId id="413" r:id="rId39"/>
    <p:sldId id="412" r:id="rId40"/>
    <p:sldId id="364" r:id="rId41"/>
    <p:sldId id="409" r:id="rId42"/>
    <p:sldId id="410" r:id="rId43"/>
    <p:sldId id="414" r:id="rId44"/>
    <p:sldId id="415" r:id="rId45"/>
    <p:sldId id="416" r:id="rId4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e" initials="P" lastIdx="1" clrIdx="0">
    <p:extLst>
      <p:ext uri="{19B8F6BF-5375-455C-9EA6-DF929625EA0E}">
        <p15:presenceInfo xmlns:p15="http://schemas.microsoft.com/office/powerpoint/2012/main" userId="Patri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6" autoAdjust="0"/>
    <p:restoredTop sz="50829" autoAdjust="0"/>
  </p:normalViewPr>
  <p:slideViewPr>
    <p:cSldViewPr snapToGrid="0">
      <p:cViewPr varScale="1">
        <p:scale>
          <a:sx n="37" d="100"/>
          <a:sy n="37" d="100"/>
        </p:scale>
        <p:origin x="177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DE9E1-0491-4BF1-8F9E-375EAD4B1E93}" type="datetimeFigureOut">
              <a:rPr lang="fr-FR" smtClean="0"/>
              <a:t>23/02/2025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0B107C-E41E-481F-AEC5-E7FC20EC7E18}" type="slidenum">
              <a:rPr lang="fr-FR" smtClean="0"/>
              <a:t>‹N°›</a:t>
            </a:fld>
            <a:endParaRPr lang="fr-FR"/>
          </a:p>
        </p:txBody>
      </p:sp>
    </p:spTree>
    <p:extLst>
      <p:ext uri="{BB962C8B-B14F-4D97-AF65-F5344CB8AC3E}">
        <p14:creationId xmlns:p14="http://schemas.microsoft.com/office/powerpoint/2010/main" val="781504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6206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3ADB0-325C-B65B-04E4-1252F3DB5F5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580BF6F-4484-C42D-74F1-6FB1F7CEDF44}"/>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49591DE-F6BB-A4A0-F038-36FFEF4658B4}"/>
              </a:ext>
            </a:extLst>
          </p:cNvPr>
          <p:cNvSpPr>
            <a:spLocks noGrp="1"/>
          </p:cNvSpPr>
          <p:nvPr>
            <p:ph type="body" idx="1"/>
          </p:nvPr>
        </p:nvSpPr>
        <p:spPr/>
        <p:txBody>
          <a:bodyPr/>
          <a:lstStyle/>
          <a:p>
            <a:endParaRPr lang="fr-FR" b="1" i="1" dirty="0"/>
          </a:p>
        </p:txBody>
      </p:sp>
      <p:sp>
        <p:nvSpPr>
          <p:cNvPr id="4" name="Espace réservé du numéro de diapositive 3">
            <a:extLst>
              <a:ext uri="{FF2B5EF4-FFF2-40B4-BE49-F238E27FC236}">
                <a16:creationId xmlns:a16="http://schemas.microsoft.com/office/drawing/2014/main" id="{6CDF13BF-AF90-A804-A100-241BE55411AF}"/>
              </a:ext>
            </a:extLst>
          </p:cNvPr>
          <p:cNvSpPr>
            <a:spLocks noGrp="1"/>
          </p:cNvSpPr>
          <p:nvPr>
            <p:ph type="sldNum" sz="quarter" idx="10"/>
          </p:nvPr>
        </p:nvSpPr>
        <p:spPr/>
        <p:txBody>
          <a:bodyPr/>
          <a:lstStyle/>
          <a:p>
            <a:fld id="{BC0B107C-E41E-481F-AEC5-E7FC20EC7E18}" type="slidenum">
              <a:rPr lang="fr-FR" smtClean="0"/>
              <a:t>10</a:t>
            </a:fld>
            <a:endParaRPr lang="fr-FR"/>
          </a:p>
        </p:txBody>
      </p:sp>
    </p:spTree>
    <p:extLst>
      <p:ext uri="{BB962C8B-B14F-4D97-AF65-F5344CB8AC3E}">
        <p14:creationId xmlns:p14="http://schemas.microsoft.com/office/powerpoint/2010/main" val="1573038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i="1" dirty="0"/>
              <a:t> </a:t>
            </a:r>
            <a:endParaRPr lang="fr-FR" b="1" i="1" dirty="0"/>
          </a:p>
        </p:txBody>
      </p:sp>
      <p:sp>
        <p:nvSpPr>
          <p:cNvPr id="4" name="Espace réservé du numéro de diapositive 3"/>
          <p:cNvSpPr>
            <a:spLocks noGrp="1"/>
          </p:cNvSpPr>
          <p:nvPr>
            <p:ph type="sldNum" sz="quarter" idx="10"/>
          </p:nvPr>
        </p:nvSpPr>
        <p:spPr/>
        <p:txBody>
          <a:bodyPr/>
          <a:lstStyle/>
          <a:p>
            <a:fld id="{BC0B107C-E41E-481F-AEC5-E7FC20EC7E18}" type="slidenum">
              <a:rPr lang="fr-FR" smtClean="0"/>
              <a:t>11</a:t>
            </a:fld>
            <a:endParaRPr lang="fr-FR"/>
          </a:p>
        </p:txBody>
      </p:sp>
    </p:spTree>
    <p:extLst>
      <p:ext uri="{BB962C8B-B14F-4D97-AF65-F5344CB8AC3E}">
        <p14:creationId xmlns:p14="http://schemas.microsoft.com/office/powerpoint/2010/main" val="1231737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653E6-0459-21BD-B1B8-0C3EDCCC3B0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8A887C5-2396-1255-DBA9-4901DADE08A1}"/>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B62FD78A-30CE-1EAC-AB88-D97042982084}"/>
              </a:ext>
            </a:extLst>
          </p:cNvPr>
          <p:cNvSpPr>
            <a:spLocks noGrp="1"/>
          </p:cNvSpPr>
          <p:nvPr>
            <p:ph type="body" idx="1"/>
          </p:nvPr>
        </p:nvSpPr>
        <p:spPr/>
        <p:txBody>
          <a:bodyPr/>
          <a:lstStyle/>
          <a:p>
            <a:r>
              <a:rPr lang="fr-FR" i="1" dirty="0"/>
              <a:t> </a:t>
            </a:r>
            <a:endParaRPr lang="fr-FR" b="1" i="1" dirty="0"/>
          </a:p>
        </p:txBody>
      </p:sp>
      <p:sp>
        <p:nvSpPr>
          <p:cNvPr id="4" name="Espace réservé du numéro de diapositive 3">
            <a:extLst>
              <a:ext uri="{FF2B5EF4-FFF2-40B4-BE49-F238E27FC236}">
                <a16:creationId xmlns:a16="http://schemas.microsoft.com/office/drawing/2014/main" id="{DC83250C-9D59-CD37-6E6E-669A437337ED}"/>
              </a:ext>
            </a:extLst>
          </p:cNvPr>
          <p:cNvSpPr>
            <a:spLocks noGrp="1"/>
          </p:cNvSpPr>
          <p:nvPr>
            <p:ph type="sldNum" sz="quarter" idx="10"/>
          </p:nvPr>
        </p:nvSpPr>
        <p:spPr/>
        <p:txBody>
          <a:bodyPr/>
          <a:lstStyle/>
          <a:p>
            <a:fld id="{BC0B107C-E41E-481F-AEC5-E7FC20EC7E18}" type="slidenum">
              <a:rPr lang="fr-FR" smtClean="0"/>
              <a:t>12</a:t>
            </a:fld>
            <a:endParaRPr lang="fr-FR"/>
          </a:p>
        </p:txBody>
      </p:sp>
    </p:spTree>
    <p:extLst>
      <p:ext uri="{BB962C8B-B14F-4D97-AF65-F5344CB8AC3E}">
        <p14:creationId xmlns:p14="http://schemas.microsoft.com/office/powerpoint/2010/main" val="3808714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BD545-6928-F5BD-1F57-A5D89373606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743B1A9-7502-27A8-7C39-1F7553BDC5D1}"/>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0436B8E-24CC-1B40-EBED-8140F590D273}"/>
              </a:ext>
            </a:extLst>
          </p:cNvPr>
          <p:cNvSpPr>
            <a:spLocks noGrp="1"/>
          </p:cNvSpPr>
          <p:nvPr>
            <p:ph type="body" idx="1"/>
          </p:nvPr>
        </p:nvSpPr>
        <p:spPr/>
        <p:txBody>
          <a:bodyPr/>
          <a:lstStyle/>
          <a:p>
            <a:endParaRPr lang="fr-FR" b="1" dirty="0"/>
          </a:p>
        </p:txBody>
      </p:sp>
      <p:sp>
        <p:nvSpPr>
          <p:cNvPr id="4" name="Espace réservé du numéro de diapositive 3">
            <a:extLst>
              <a:ext uri="{FF2B5EF4-FFF2-40B4-BE49-F238E27FC236}">
                <a16:creationId xmlns:a16="http://schemas.microsoft.com/office/drawing/2014/main" id="{D83BF243-AA71-5430-41D2-293F3B9A304C}"/>
              </a:ext>
            </a:extLst>
          </p:cNvPr>
          <p:cNvSpPr>
            <a:spLocks noGrp="1"/>
          </p:cNvSpPr>
          <p:nvPr>
            <p:ph type="sldNum" sz="quarter" idx="10"/>
          </p:nvPr>
        </p:nvSpPr>
        <p:spPr/>
        <p:txBody>
          <a:bodyPr/>
          <a:lstStyle/>
          <a:p>
            <a:fld id="{BC0B107C-E41E-481F-AEC5-E7FC20EC7E18}" type="slidenum">
              <a:rPr lang="fr-FR" smtClean="0"/>
              <a:t>13</a:t>
            </a:fld>
            <a:endParaRPr lang="fr-FR"/>
          </a:p>
        </p:txBody>
      </p:sp>
    </p:spTree>
    <p:extLst>
      <p:ext uri="{BB962C8B-B14F-4D97-AF65-F5344CB8AC3E}">
        <p14:creationId xmlns:p14="http://schemas.microsoft.com/office/powerpoint/2010/main" val="4189274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2DBF9-9375-FC36-4455-EB0CC7C7037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D5C7613-EDD7-BDE5-0865-645992AF256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E5A3B02-B6C9-3097-2E64-265954DE3C21}"/>
              </a:ext>
            </a:extLst>
          </p:cNvPr>
          <p:cNvSpPr>
            <a:spLocks noGrp="1"/>
          </p:cNvSpPr>
          <p:nvPr>
            <p:ph type="body" idx="1"/>
          </p:nvPr>
        </p:nvSpPr>
        <p:spPr/>
        <p:txBody>
          <a:bodyPr/>
          <a:lstStyle/>
          <a:p>
            <a:endParaRPr lang="fr-FR" b="1" dirty="0"/>
          </a:p>
        </p:txBody>
      </p:sp>
      <p:sp>
        <p:nvSpPr>
          <p:cNvPr id="4" name="Espace réservé du numéro de diapositive 3">
            <a:extLst>
              <a:ext uri="{FF2B5EF4-FFF2-40B4-BE49-F238E27FC236}">
                <a16:creationId xmlns:a16="http://schemas.microsoft.com/office/drawing/2014/main" id="{F3722B1B-4330-D6E6-909F-B7F601044897}"/>
              </a:ext>
            </a:extLst>
          </p:cNvPr>
          <p:cNvSpPr>
            <a:spLocks noGrp="1"/>
          </p:cNvSpPr>
          <p:nvPr>
            <p:ph type="sldNum" sz="quarter" idx="10"/>
          </p:nvPr>
        </p:nvSpPr>
        <p:spPr/>
        <p:txBody>
          <a:bodyPr/>
          <a:lstStyle/>
          <a:p>
            <a:fld id="{BC0B107C-E41E-481F-AEC5-E7FC20EC7E18}" type="slidenum">
              <a:rPr lang="fr-FR" smtClean="0"/>
              <a:t>14</a:t>
            </a:fld>
            <a:endParaRPr lang="fr-FR"/>
          </a:p>
        </p:txBody>
      </p:sp>
    </p:spTree>
    <p:extLst>
      <p:ext uri="{BB962C8B-B14F-4D97-AF65-F5344CB8AC3E}">
        <p14:creationId xmlns:p14="http://schemas.microsoft.com/office/powerpoint/2010/main" val="3117743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77661-9BA8-84B2-7A39-D8E981BF78E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DA63AD6-7C23-B812-7BA0-BFBCD57CF8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6C63F1B-6C51-272B-15EA-662B2FACBED6}"/>
              </a:ext>
            </a:extLst>
          </p:cNvPr>
          <p:cNvSpPr>
            <a:spLocks noGrp="1"/>
          </p:cNvSpPr>
          <p:nvPr>
            <p:ph type="body" idx="1"/>
          </p:nvPr>
        </p:nvSpPr>
        <p:spPr/>
        <p:txBody>
          <a:bodyPr/>
          <a:lstStyle/>
          <a:p>
            <a:endParaRPr lang="fr-FR" b="1" dirty="0"/>
          </a:p>
        </p:txBody>
      </p:sp>
      <p:sp>
        <p:nvSpPr>
          <p:cNvPr id="4" name="Espace réservé du numéro de diapositive 3">
            <a:extLst>
              <a:ext uri="{FF2B5EF4-FFF2-40B4-BE49-F238E27FC236}">
                <a16:creationId xmlns:a16="http://schemas.microsoft.com/office/drawing/2014/main" id="{44F9FADA-D147-47E5-740A-F7A6E236CC6E}"/>
              </a:ext>
            </a:extLst>
          </p:cNvPr>
          <p:cNvSpPr>
            <a:spLocks noGrp="1"/>
          </p:cNvSpPr>
          <p:nvPr>
            <p:ph type="sldNum" sz="quarter" idx="10"/>
          </p:nvPr>
        </p:nvSpPr>
        <p:spPr/>
        <p:txBody>
          <a:bodyPr/>
          <a:lstStyle/>
          <a:p>
            <a:fld id="{BC0B107C-E41E-481F-AEC5-E7FC20EC7E18}" type="slidenum">
              <a:rPr lang="fr-FR" smtClean="0"/>
              <a:t>15</a:t>
            </a:fld>
            <a:endParaRPr lang="fr-FR"/>
          </a:p>
        </p:txBody>
      </p:sp>
    </p:spTree>
    <p:extLst>
      <p:ext uri="{BB962C8B-B14F-4D97-AF65-F5344CB8AC3E}">
        <p14:creationId xmlns:p14="http://schemas.microsoft.com/office/powerpoint/2010/main" val="2553721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0F5E6-04F0-7B18-9223-C57BD021374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0A343D8-F19C-7082-ACFF-A5BA1ABE0EC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7903E73-EAF3-2D7B-24F3-70212225E4A1}"/>
              </a:ext>
            </a:extLst>
          </p:cNvPr>
          <p:cNvSpPr>
            <a:spLocks noGrp="1"/>
          </p:cNvSpPr>
          <p:nvPr>
            <p:ph type="body" idx="1"/>
          </p:nvPr>
        </p:nvSpPr>
        <p:spPr/>
        <p:txBody>
          <a:bodyPr/>
          <a:lstStyle/>
          <a:p>
            <a:endParaRPr lang="fr-FR" b="1" dirty="0"/>
          </a:p>
        </p:txBody>
      </p:sp>
      <p:sp>
        <p:nvSpPr>
          <p:cNvPr id="4" name="Espace réservé du numéro de diapositive 3">
            <a:extLst>
              <a:ext uri="{FF2B5EF4-FFF2-40B4-BE49-F238E27FC236}">
                <a16:creationId xmlns:a16="http://schemas.microsoft.com/office/drawing/2014/main" id="{F62F932C-DE40-7A6F-447C-7F0965CAF3B9}"/>
              </a:ext>
            </a:extLst>
          </p:cNvPr>
          <p:cNvSpPr>
            <a:spLocks noGrp="1"/>
          </p:cNvSpPr>
          <p:nvPr>
            <p:ph type="sldNum" sz="quarter" idx="10"/>
          </p:nvPr>
        </p:nvSpPr>
        <p:spPr/>
        <p:txBody>
          <a:bodyPr/>
          <a:lstStyle/>
          <a:p>
            <a:fld id="{BC0B107C-E41E-481F-AEC5-E7FC20EC7E18}" type="slidenum">
              <a:rPr lang="fr-FR" smtClean="0"/>
              <a:t>16</a:t>
            </a:fld>
            <a:endParaRPr lang="fr-FR"/>
          </a:p>
        </p:txBody>
      </p:sp>
    </p:spTree>
    <p:extLst>
      <p:ext uri="{BB962C8B-B14F-4D97-AF65-F5344CB8AC3E}">
        <p14:creationId xmlns:p14="http://schemas.microsoft.com/office/powerpoint/2010/main" val="3281753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0FE25-C14B-564B-C841-E4817FD36E9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D3CF3AD-AA7C-1416-DBCE-56F087ECAE0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36A2081-8D8F-CA2F-851E-1F9CA00C8FD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99011E0-4DE5-2EE5-0252-A85CE6A94DD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0B107C-E41E-481F-AEC5-E7FC20EC7E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62923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692DF-E42B-E4D6-2489-8613D0BD3B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B413981-C6E1-81DE-95FD-62BB9BDCC93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503BD71-EC12-489D-ED23-3864CA4BE462}"/>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B6D2813-1E13-773C-12EC-1763657098B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0B107C-E41E-481F-AEC5-E7FC20EC7E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516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7264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6206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380E3-9C55-8722-694B-663B63CFFA8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F57FED3-2ED6-9323-3B61-53FC3D847F6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2CA4D63-4CA9-B53E-0B9C-62447BE9023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E2E00EF-1BD4-844F-9948-4A904A3128F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64838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68BF9-248A-24A1-1DA1-4AF65158320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B7E1E6B-F848-8490-8872-C93ED812C32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1450A94-5DD2-DD4E-D483-293B8083CF3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887B599-31D1-5301-FE99-CBE0CA78645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580759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F7E48-6879-FF0B-6BA3-A68E9D01EDC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24F1DAA-D5DD-BE4D-9E47-9F95F26DC9F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48BAD45-86D6-75FC-8B50-4A2CA2A4ADE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49C290D-1835-5586-980B-1564E4FB1B3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15217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56403-FA4F-7099-E7F0-EBB968D1F79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2CCFEFA-9015-EF2E-9A27-56302A1AC8E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7F180B8-D35A-D1DC-43CA-9DF0B8C0EC2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0E93210-282B-14FA-93DD-D17F875FFD0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85330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C0923-CA8C-197B-9570-B9A570E8D0F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BDB4A77-9CB4-EE82-C26E-636A856FBE1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9CF4A56-7960-219E-05D3-8F11648EA7F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E89C36A-6E9B-EBEA-0B6D-7623C86689E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427447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Tx/>
              <a:buChar char="-"/>
            </a:pPr>
            <a:endParaRPr lang="fr-FR" b="1"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68004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ct val="20000"/>
              </a:spcBef>
              <a:spcAft>
                <a:spcPts val="0"/>
              </a:spcAft>
              <a:buClrTx/>
              <a:buSzTx/>
              <a:buFont typeface="+mj-lt"/>
              <a:buNone/>
              <a:tabLst/>
              <a:defRPr/>
            </a:pPr>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6821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54408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85DBC-0B39-3954-C07C-AA62C1354B4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D0B7960-D717-1709-0DF4-163C3D803D9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F125352-C226-E277-0B00-A0E13D166FE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642F298-621D-81BB-CE1C-3DC7E903B1E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7678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0B107C-E41E-481F-AEC5-E7FC20EC7E18}"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7108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56206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0B107C-E41E-481F-AEC5-E7FC20EC7E18}" type="slidenum">
              <a:rPr lang="fr-FR" smtClean="0"/>
              <a:t>33</a:t>
            </a:fld>
            <a:endParaRPr lang="fr-FR"/>
          </a:p>
        </p:txBody>
      </p:sp>
    </p:spTree>
    <p:extLst>
      <p:ext uri="{BB962C8B-B14F-4D97-AF65-F5344CB8AC3E}">
        <p14:creationId xmlns:p14="http://schemas.microsoft.com/office/powerpoint/2010/main" val="7102581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b="1" i="0" dirty="0">
              <a:solidFill>
                <a:srgbClr val="4D5163"/>
              </a:solidFill>
              <a:effectLst/>
              <a:latin typeface="Poppins" panose="00000500000000000000" pitchFamily="2" charset="0"/>
            </a:endParaRPr>
          </a:p>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7190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DA3F1-0BB1-20FF-F51B-CC045F293C4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243955D-2D36-6214-FDE0-8BCEF251616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2BF6B66-2C0B-6894-30B6-63465E78C93A}"/>
              </a:ext>
            </a:extLst>
          </p:cNvPr>
          <p:cNvSpPr>
            <a:spLocks noGrp="1"/>
          </p:cNvSpPr>
          <p:nvPr>
            <p:ph type="body" idx="1"/>
          </p:nvPr>
        </p:nvSpPr>
        <p:spPr/>
        <p:txBody>
          <a:bodyPr/>
          <a:lstStyle/>
          <a:p>
            <a:pPr algn="l">
              <a:spcAft>
                <a:spcPts val="900"/>
              </a:spcAft>
            </a:pPr>
            <a:endParaRPr lang="fr-FR" b="1" dirty="0"/>
          </a:p>
        </p:txBody>
      </p:sp>
      <p:sp>
        <p:nvSpPr>
          <p:cNvPr id="4" name="Espace réservé du numéro de diapositive 3">
            <a:extLst>
              <a:ext uri="{FF2B5EF4-FFF2-40B4-BE49-F238E27FC236}">
                <a16:creationId xmlns:a16="http://schemas.microsoft.com/office/drawing/2014/main" id="{E49C19AA-1D93-A2AF-E109-9D97F7C7A46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6725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944AF-9FFA-98AF-E8D4-A94798F1A4C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302ACB-25F2-B762-60DF-DD364BB67DC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3D92AED-311D-27E6-AB28-66BDB43B29F6}"/>
              </a:ext>
            </a:extLst>
          </p:cNvPr>
          <p:cNvSpPr>
            <a:spLocks noGrp="1"/>
          </p:cNvSpPr>
          <p:nvPr>
            <p:ph type="body" idx="1"/>
          </p:nvPr>
        </p:nvSpPr>
        <p:spPr/>
        <p:txBody>
          <a:bodyPr/>
          <a:lstStyle/>
          <a:p>
            <a:endParaRPr lang="fr-FR" b="1" dirty="0"/>
          </a:p>
        </p:txBody>
      </p:sp>
      <p:sp>
        <p:nvSpPr>
          <p:cNvPr id="4" name="Espace réservé du numéro de diapositive 3">
            <a:extLst>
              <a:ext uri="{FF2B5EF4-FFF2-40B4-BE49-F238E27FC236}">
                <a16:creationId xmlns:a16="http://schemas.microsoft.com/office/drawing/2014/main" id="{2F2D48A1-983E-7F27-E414-56ABAFF616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797981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90732-1C71-8158-A6E7-EA914C41975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0C4F600-BB4B-C0D6-AAFE-D3B610D8945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A44D7ED-18AB-7417-8929-AFF1E103185F}"/>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fr-FR" b="1" i="0" u="sng" dirty="0">
              <a:solidFill>
                <a:srgbClr val="4D5163"/>
              </a:solidFill>
              <a:effectLst/>
              <a:latin typeface="Poppins" panose="00000500000000000000" pitchFamily="2" charset="0"/>
            </a:endParaRPr>
          </a:p>
        </p:txBody>
      </p:sp>
      <p:sp>
        <p:nvSpPr>
          <p:cNvPr id="4" name="Espace réservé du numéro de diapositive 3">
            <a:extLst>
              <a:ext uri="{FF2B5EF4-FFF2-40B4-BE49-F238E27FC236}">
                <a16:creationId xmlns:a16="http://schemas.microsoft.com/office/drawing/2014/main" id="{CDFB1D51-1000-42DB-AC6B-4C1A4C4DA55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3686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0B107C-E41E-481F-AEC5-E7FC20EC7E18}" type="slidenum">
              <a:rPr lang="fr-FR" smtClean="0"/>
              <a:t>38</a:t>
            </a:fld>
            <a:endParaRPr lang="fr-FR"/>
          </a:p>
        </p:txBody>
      </p:sp>
    </p:spTree>
    <p:extLst>
      <p:ext uri="{BB962C8B-B14F-4D97-AF65-F5344CB8AC3E}">
        <p14:creationId xmlns:p14="http://schemas.microsoft.com/office/powerpoint/2010/main" val="1703545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0B107C-E41E-481F-AEC5-E7FC20EC7E18}" type="slidenum">
              <a:rPr lang="fr-FR" smtClean="0"/>
              <a:t>39</a:t>
            </a:fld>
            <a:endParaRPr lang="fr-FR"/>
          </a:p>
        </p:txBody>
      </p:sp>
    </p:spTree>
    <p:extLst>
      <p:ext uri="{BB962C8B-B14F-4D97-AF65-F5344CB8AC3E}">
        <p14:creationId xmlns:p14="http://schemas.microsoft.com/office/powerpoint/2010/main" val="2979499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fr-FR" b="0" i="0" dirty="0">
                <a:solidFill>
                  <a:srgbClr val="090B0E"/>
                </a:solidFill>
                <a:effectLst/>
                <a:latin typeface="Poppins" panose="00000500000000000000" pitchFamily="2" charset="0"/>
              </a:rPr>
              <a:t> </a:t>
            </a:r>
          </a:p>
          <a:p>
            <a:endParaRPr lang="fr-FR" dirty="0"/>
          </a:p>
        </p:txBody>
      </p:sp>
      <p:sp>
        <p:nvSpPr>
          <p:cNvPr id="4" name="Espace réservé du numéro de diapositive 3"/>
          <p:cNvSpPr>
            <a:spLocks noGrp="1"/>
          </p:cNvSpPr>
          <p:nvPr>
            <p:ph type="sldNum" sz="quarter" idx="5"/>
          </p:nvPr>
        </p:nvSpPr>
        <p:spPr/>
        <p:txBody>
          <a:bodyPr/>
          <a:lstStyle/>
          <a:p>
            <a:fld id="{BC0B107C-E41E-481F-AEC5-E7FC20EC7E18}" type="slidenum">
              <a:rPr lang="fr-FR" smtClean="0"/>
              <a:t>40</a:t>
            </a:fld>
            <a:endParaRPr lang="fr-FR"/>
          </a:p>
        </p:txBody>
      </p:sp>
    </p:spTree>
    <p:extLst>
      <p:ext uri="{BB962C8B-B14F-4D97-AF65-F5344CB8AC3E}">
        <p14:creationId xmlns:p14="http://schemas.microsoft.com/office/powerpoint/2010/main" val="199656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D9715-81A7-198F-65CF-309EE62D6CD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B14D234-45B2-9A59-0D6D-EB780465E60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D19DE32-743F-0351-3729-8E60DE1F853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FC28181-B979-0EF5-652C-E1FB1358863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88509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C991A-71DD-5C91-F971-212F19A4E88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626D06A-9AB8-B24F-7918-2AFB827AAFC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7A5D77C-79D9-3280-1DC5-9578D73CD3A6}"/>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3F2E976-9846-D609-A6AE-E9521121300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43442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C0B107C-E41E-481F-AEC5-E7FC20EC7E18}" type="slidenum">
              <a:rPr lang="fr-FR" smtClean="0"/>
              <a:t>4</a:t>
            </a:fld>
            <a:endParaRPr lang="fr-FR"/>
          </a:p>
        </p:txBody>
      </p:sp>
    </p:spTree>
    <p:extLst>
      <p:ext uri="{BB962C8B-B14F-4D97-AF65-F5344CB8AC3E}">
        <p14:creationId xmlns:p14="http://schemas.microsoft.com/office/powerpoint/2010/main" val="2605080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84AA3-D180-45C1-5941-4121EE9E2D7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7D81DE1-9231-51B5-CBE7-EB2C0A7B8CE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B96E107-72DF-78B3-083C-EF6A66ED91F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DE24844-AC62-C10D-D8D7-6AF7AFBFE9E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7C2C8D-F763-42A1-BB6D-93FDEA33982B}" type="slidenum">
              <a:rPr kumimoji="0" lang="fr-FR"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fr-FR"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0859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BC0B107C-E41E-481F-AEC5-E7FC20EC7E18}" type="slidenum">
              <a:rPr lang="fr-FR" smtClean="0"/>
              <a:t>5</a:t>
            </a:fld>
            <a:endParaRPr lang="fr-FR"/>
          </a:p>
        </p:txBody>
      </p:sp>
    </p:spTree>
    <p:extLst>
      <p:ext uri="{BB962C8B-B14F-4D97-AF65-F5344CB8AC3E}">
        <p14:creationId xmlns:p14="http://schemas.microsoft.com/office/powerpoint/2010/main" val="2287803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56E90-522B-CB9E-F5EC-124EE526E70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EC9DBC0-BE81-FD91-C848-7611B4D5D1C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C06BBD22-778F-2BA2-7C8F-E088A9367A45}"/>
              </a:ext>
            </a:extLst>
          </p:cNvPr>
          <p:cNvSpPr>
            <a:spLocks noGrp="1"/>
          </p:cNvSpPr>
          <p:nvPr>
            <p:ph type="body" idx="1"/>
          </p:nvPr>
        </p:nvSpPr>
        <p:spPr/>
        <p:txBody>
          <a:bodyPr/>
          <a:lstStyle/>
          <a:p>
            <a:pPr algn="l"/>
            <a:endParaRPr lang="fr-FR" dirty="0"/>
          </a:p>
        </p:txBody>
      </p:sp>
      <p:sp>
        <p:nvSpPr>
          <p:cNvPr id="4" name="Espace réservé du numéro de diapositive 3">
            <a:extLst>
              <a:ext uri="{FF2B5EF4-FFF2-40B4-BE49-F238E27FC236}">
                <a16:creationId xmlns:a16="http://schemas.microsoft.com/office/drawing/2014/main" id="{092D0F79-9095-B1F9-5EB5-0E02E1500398}"/>
              </a:ext>
            </a:extLst>
          </p:cNvPr>
          <p:cNvSpPr>
            <a:spLocks noGrp="1"/>
          </p:cNvSpPr>
          <p:nvPr>
            <p:ph type="sldNum" sz="quarter" idx="10"/>
          </p:nvPr>
        </p:nvSpPr>
        <p:spPr/>
        <p:txBody>
          <a:bodyPr/>
          <a:lstStyle/>
          <a:p>
            <a:fld id="{BC0B107C-E41E-481F-AEC5-E7FC20EC7E18}" type="slidenum">
              <a:rPr lang="fr-FR" smtClean="0"/>
              <a:t>6</a:t>
            </a:fld>
            <a:endParaRPr lang="fr-FR"/>
          </a:p>
        </p:txBody>
      </p:sp>
    </p:spTree>
    <p:extLst>
      <p:ext uri="{BB962C8B-B14F-4D97-AF65-F5344CB8AC3E}">
        <p14:creationId xmlns:p14="http://schemas.microsoft.com/office/powerpoint/2010/main" val="45015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62959-F4B8-3496-967E-75636912059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DCC7984-5820-C138-E086-F2C4D869C26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0597131-B520-8996-EF48-2F36DEC11C27}"/>
              </a:ext>
            </a:extLst>
          </p:cNvPr>
          <p:cNvSpPr>
            <a:spLocks noGrp="1"/>
          </p:cNvSpPr>
          <p:nvPr>
            <p:ph type="body" idx="1"/>
          </p:nvPr>
        </p:nvSpPr>
        <p:spPr/>
        <p:txBody>
          <a:bodyPr/>
          <a:lstStyle/>
          <a:p>
            <a:pPr algn="l"/>
            <a:endParaRPr lang="fr-FR" b="0" i="0" dirty="0">
              <a:solidFill>
                <a:srgbClr val="404040"/>
              </a:solidFill>
              <a:effectLst/>
              <a:latin typeface="Karla" panose="020F0502020204030204" pitchFamily="2" charset="0"/>
            </a:endParaRPr>
          </a:p>
        </p:txBody>
      </p:sp>
      <p:sp>
        <p:nvSpPr>
          <p:cNvPr id="4" name="Espace réservé du numéro de diapositive 3">
            <a:extLst>
              <a:ext uri="{FF2B5EF4-FFF2-40B4-BE49-F238E27FC236}">
                <a16:creationId xmlns:a16="http://schemas.microsoft.com/office/drawing/2014/main" id="{55EC2D1D-DBC6-6DBA-6865-59CB748CC200}"/>
              </a:ext>
            </a:extLst>
          </p:cNvPr>
          <p:cNvSpPr>
            <a:spLocks noGrp="1"/>
          </p:cNvSpPr>
          <p:nvPr>
            <p:ph type="sldNum" sz="quarter" idx="10"/>
          </p:nvPr>
        </p:nvSpPr>
        <p:spPr/>
        <p:txBody>
          <a:bodyPr/>
          <a:lstStyle/>
          <a:p>
            <a:fld id="{BC0B107C-E41E-481F-AEC5-E7FC20EC7E18}" type="slidenum">
              <a:rPr lang="fr-FR" smtClean="0"/>
              <a:t>7</a:t>
            </a:fld>
            <a:endParaRPr lang="fr-FR"/>
          </a:p>
        </p:txBody>
      </p:sp>
    </p:spTree>
    <p:extLst>
      <p:ext uri="{BB962C8B-B14F-4D97-AF65-F5344CB8AC3E}">
        <p14:creationId xmlns:p14="http://schemas.microsoft.com/office/powerpoint/2010/main" val="2235388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F0831-4A4A-DFD2-997B-82D1FF68EB5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0078A46-3950-881B-F38C-8DD5DB8D8BCF}"/>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888629B-0778-D180-E2F9-FF28D9CF0139}"/>
              </a:ext>
            </a:extLst>
          </p:cNvPr>
          <p:cNvSpPr>
            <a:spLocks noGrp="1"/>
          </p:cNvSpPr>
          <p:nvPr>
            <p:ph type="body" idx="1"/>
          </p:nvPr>
        </p:nvSpPr>
        <p:spPr/>
        <p:txBody>
          <a:bodyPr/>
          <a:lstStyle/>
          <a:p>
            <a:pPr algn="l"/>
            <a:endParaRPr lang="fr-FR" b="0" i="0" dirty="0">
              <a:solidFill>
                <a:srgbClr val="404040"/>
              </a:solidFill>
              <a:effectLst/>
              <a:latin typeface="Karla" panose="020F0502020204030204" pitchFamily="2" charset="0"/>
            </a:endParaRPr>
          </a:p>
        </p:txBody>
      </p:sp>
      <p:sp>
        <p:nvSpPr>
          <p:cNvPr id="4" name="Espace réservé du numéro de diapositive 3">
            <a:extLst>
              <a:ext uri="{FF2B5EF4-FFF2-40B4-BE49-F238E27FC236}">
                <a16:creationId xmlns:a16="http://schemas.microsoft.com/office/drawing/2014/main" id="{CE8D1935-2271-B1AD-DCE2-9B2BC31FD973}"/>
              </a:ext>
            </a:extLst>
          </p:cNvPr>
          <p:cNvSpPr>
            <a:spLocks noGrp="1"/>
          </p:cNvSpPr>
          <p:nvPr>
            <p:ph type="sldNum" sz="quarter" idx="10"/>
          </p:nvPr>
        </p:nvSpPr>
        <p:spPr/>
        <p:txBody>
          <a:bodyPr/>
          <a:lstStyle/>
          <a:p>
            <a:fld id="{BC0B107C-E41E-481F-AEC5-E7FC20EC7E18}" type="slidenum">
              <a:rPr lang="fr-FR" smtClean="0"/>
              <a:t>8</a:t>
            </a:fld>
            <a:endParaRPr lang="fr-FR"/>
          </a:p>
        </p:txBody>
      </p:sp>
    </p:spTree>
    <p:extLst>
      <p:ext uri="{BB962C8B-B14F-4D97-AF65-F5344CB8AC3E}">
        <p14:creationId xmlns:p14="http://schemas.microsoft.com/office/powerpoint/2010/main" val="1704521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308B1-342D-B802-72CB-D4DB8B71471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EFA6764-D48B-9D53-5722-B69638D3552C}"/>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D5192E2-A2C8-40A0-43B3-8051ABC249D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03340D4-66C2-C9AD-B9C7-A5A16C713E6F}"/>
              </a:ext>
            </a:extLst>
          </p:cNvPr>
          <p:cNvSpPr>
            <a:spLocks noGrp="1"/>
          </p:cNvSpPr>
          <p:nvPr>
            <p:ph type="sldNum" sz="quarter" idx="10"/>
          </p:nvPr>
        </p:nvSpPr>
        <p:spPr/>
        <p:txBody>
          <a:bodyPr/>
          <a:lstStyle/>
          <a:p>
            <a:fld id="{BC0B107C-E41E-481F-AEC5-E7FC20EC7E18}" type="slidenum">
              <a:rPr lang="fr-FR" smtClean="0"/>
              <a:t>9</a:t>
            </a:fld>
            <a:endParaRPr lang="fr-FR"/>
          </a:p>
        </p:txBody>
      </p:sp>
    </p:spTree>
    <p:extLst>
      <p:ext uri="{BB962C8B-B14F-4D97-AF65-F5344CB8AC3E}">
        <p14:creationId xmlns:p14="http://schemas.microsoft.com/office/powerpoint/2010/main" val="3065071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F33930-35D2-97E1-778C-C5079D3987B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5117DFB-B438-1DDB-5D8F-749B5811A9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0CEBBD7-53E9-CF2A-7549-8D162AB06AD9}"/>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077F1A85-238A-C362-B6F9-07661C4D11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997B18-5B98-51C8-0CB9-E9F4484A9D9B}"/>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4211309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4FE83-B76A-98A6-E29C-5006D065D8E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DEF6DA4-4B17-9E97-39DB-2B317D79603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7A6E07-A202-8DBA-8658-0A5F057355D5}"/>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CEE119B2-EC53-C2E1-2F17-9C443BF469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7A14F0-F6A7-D19C-1B4B-89C4B6A7D017}"/>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402971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534116-A435-B8CF-64F1-E3C970618E5A}"/>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B172307-4711-702F-10FC-D7AB00A34C7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91A0F9-96CE-3FBF-2CDC-419ED9F81734}"/>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9364946B-CB0A-C1DE-27B9-8980955A3F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B25BF7-BC0B-1524-9745-250D6BC50FBA}"/>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3270724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6"/>
            <a:ext cx="10363200" cy="1470025"/>
          </a:xfrm>
        </p:spPr>
        <p:txBody>
          <a:bodyPr/>
          <a:lstStyle/>
          <a:p>
            <a:r>
              <a:rPr lang="fr-FR"/>
              <a:t>Modifiez le style du titre</a:t>
            </a: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DC838D3E-1065-427D-B5E8-A165A7BEFE5D}" type="datetimeFigureOut">
              <a:rPr lang="fr-FR" smtClean="0"/>
              <a:t>23/02/2025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3173825-0B40-4F51-A789-62D82C89503A}" type="slidenum">
              <a:rPr lang="fr-FR" smtClean="0"/>
              <a:t>‹N°›</a:t>
            </a:fld>
            <a:endParaRPr lang="fr-FR"/>
          </a:p>
        </p:txBody>
      </p:sp>
    </p:spTree>
    <p:extLst>
      <p:ext uri="{BB962C8B-B14F-4D97-AF65-F5344CB8AC3E}">
        <p14:creationId xmlns:p14="http://schemas.microsoft.com/office/powerpoint/2010/main" val="4277530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C838D3E-1065-427D-B5E8-A165A7BEFE5D}" type="datetimeFigureOut">
              <a:rPr lang="fr-FR" smtClean="0"/>
              <a:t>23/02/2025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3173825-0B40-4F51-A789-62D82C89503A}" type="slidenum">
              <a:rPr lang="fr-FR" smtClean="0"/>
              <a:t>‹N°›</a:t>
            </a:fld>
            <a:endParaRPr lang="fr-FR"/>
          </a:p>
        </p:txBody>
      </p:sp>
    </p:spTree>
    <p:extLst>
      <p:ext uri="{BB962C8B-B14F-4D97-AF65-F5344CB8AC3E}">
        <p14:creationId xmlns:p14="http://schemas.microsoft.com/office/powerpoint/2010/main" val="628257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1"/>
            <a:ext cx="10363200" cy="1362075"/>
          </a:xfrm>
        </p:spPr>
        <p:txBody>
          <a:bodyPr anchor="t"/>
          <a:lstStyle>
            <a:lvl1pPr algn="l">
              <a:defRPr sz="4000" b="1" cap="all"/>
            </a:lvl1pPr>
          </a:lstStyle>
          <a:p>
            <a:r>
              <a:rPr lang="fr-FR"/>
              <a:t>Modifiez le style du titre</a:t>
            </a: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DC838D3E-1065-427D-B5E8-A165A7BEFE5D}" type="datetimeFigureOut">
              <a:rPr lang="fr-FR" smtClean="0"/>
              <a:t>23/02/2025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3173825-0B40-4F51-A789-62D82C89503A}" type="slidenum">
              <a:rPr lang="fr-FR" smtClean="0"/>
              <a:t>‹N°›</a:t>
            </a:fld>
            <a:endParaRPr lang="fr-FR"/>
          </a:p>
        </p:txBody>
      </p:sp>
    </p:spTree>
    <p:extLst>
      <p:ext uri="{BB962C8B-B14F-4D97-AF65-F5344CB8AC3E}">
        <p14:creationId xmlns:p14="http://schemas.microsoft.com/office/powerpoint/2010/main" val="195333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DC838D3E-1065-427D-B5E8-A165A7BEFE5D}" type="datetimeFigureOut">
              <a:rPr lang="fr-FR" smtClean="0"/>
              <a:t>23/02/2025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3173825-0B40-4F51-A789-62D82C89503A}" type="slidenum">
              <a:rPr lang="fr-FR" smtClean="0"/>
              <a:t>‹N°›</a:t>
            </a:fld>
            <a:endParaRPr lang="fr-FR"/>
          </a:p>
        </p:txBody>
      </p:sp>
    </p:spTree>
    <p:extLst>
      <p:ext uri="{BB962C8B-B14F-4D97-AF65-F5344CB8AC3E}">
        <p14:creationId xmlns:p14="http://schemas.microsoft.com/office/powerpoint/2010/main" val="2276552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DC838D3E-1065-427D-B5E8-A165A7BEFE5D}" type="datetimeFigureOut">
              <a:rPr lang="fr-FR" smtClean="0"/>
              <a:t>23/02/2025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3173825-0B40-4F51-A789-62D82C89503A}" type="slidenum">
              <a:rPr lang="fr-FR" smtClean="0"/>
              <a:t>‹N°›</a:t>
            </a:fld>
            <a:endParaRPr lang="fr-FR"/>
          </a:p>
        </p:txBody>
      </p:sp>
    </p:spTree>
    <p:extLst>
      <p:ext uri="{BB962C8B-B14F-4D97-AF65-F5344CB8AC3E}">
        <p14:creationId xmlns:p14="http://schemas.microsoft.com/office/powerpoint/2010/main" val="2599000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DC838D3E-1065-427D-B5E8-A165A7BEFE5D}" type="datetimeFigureOut">
              <a:rPr lang="fr-FR" smtClean="0"/>
              <a:t>23/02/2025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3173825-0B40-4F51-A789-62D82C89503A}" type="slidenum">
              <a:rPr lang="fr-FR" smtClean="0"/>
              <a:t>‹N°›</a:t>
            </a:fld>
            <a:endParaRPr lang="fr-FR"/>
          </a:p>
        </p:txBody>
      </p:sp>
    </p:spTree>
    <p:extLst>
      <p:ext uri="{BB962C8B-B14F-4D97-AF65-F5344CB8AC3E}">
        <p14:creationId xmlns:p14="http://schemas.microsoft.com/office/powerpoint/2010/main" val="3996464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C838D3E-1065-427D-B5E8-A165A7BEFE5D}" type="datetimeFigureOut">
              <a:rPr lang="fr-FR" smtClean="0"/>
              <a:t>23/02/2025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3173825-0B40-4F51-A789-62D82C89503A}" type="slidenum">
              <a:rPr lang="fr-FR" smtClean="0"/>
              <a:t>‹N°›</a:t>
            </a:fld>
            <a:endParaRPr lang="fr-FR"/>
          </a:p>
        </p:txBody>
      </p:sp>
    </p:spTree>
    <p:extLst>
      <p:ext uri="{BB962C8B-B14F-4D97-AF65-F5344CB8AC3E}">
        <p14:creationId xmlns:p14="http://schemas.microsoft.com/office/powerpoint/2010/main" val="2791374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1" y="273050"/>
            <a:ext cx="4011084" cy="1162050"/>
          </a:xfrm>
        </p:spPr>
        <p:txBody>
          <a:bodyPr anchor="b"/>
          <a:lstStyle>
            <a:lvl1pPr algn="l">
              <a:defRPr sz="2000" b="1"/>
            </a:lvl1pPr>
          </a:lstStyle>
          <a:p>
            <a:r>
              <a:rPr lang="fr-FR"/>
              <a:t>Modifiez le style du titre</a:t>
            </a:r>
          </a:p>
        </p:txBody>
      </p:sp>
      <p:sp>
        <p:nvSpPr>
          <p:cNvPr id="3" name="Espace réservé du contenu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DC838D3E-1065-427D-B5E8-A165A7BEFE5D}" type="datetimeFigureOut">
              <a:rPr lang="fr-FR" smtClean="0"/>
              <a:t>23/02/2025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3173825-0B40-4F51-A789-62D82C89503A}" type="slidenum">
              <a:rPr lang="fr-FR" smtClean="0"/>
              <a:t>‹N°›</a:t>
            </a:fld>
            <a:endParaRPr lang="fr-FR"/>
          </a:p>
        </p:txBody>
      </p:sp>
    </p:spTree>
    <p:extLst>
      <p:ext uri="{BB962C8B-B14F-4D97-AF65-F5344CB8AC3E}">
        <p14:creationId xmlns:p14="http://schemas.microsoft.com/office/powerpoint/2010/main" val="3995410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861343-9AA5-02C1-DED5-ABFAC64639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C9E97F7-C47B-B927-CBB1-37A6B2B3EA4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86FABA-E61D-49D2-62FE-B3BFCB24B52B}"/>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FF2395D7-24E3-8A7A-2760-C8E0F2731D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A799ED-6071-BA9D-6C94-BADDE79F2063}"/>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38190972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a:t>Modifiez le style du titre</a:t>
            </a: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DC838D3E-1065-427D-B5E8-A165A7BEFE5D}" type="datetimeFigureOut">
              <a:rPr lang="fr-FR" smtClean="0"/>
              <a:t>23/02/2025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3173825-0B40-4F51-A789-62D82C89503A}" type="slidenum">
              <a:rPr lang="fr-FR" smtClean="0"/>
              <a:t>‹N°›</a:t>
            </a:fld>
            <a:endParaRPr lang="fr-FR"/>
          </a:p>
        </p:txBody>
      </p:sp>
    </p:spTree>
    <p:extLst>
      <p:ext uri="{BB962C8B-B14F-4D97-AF65-F5344CB8AC3E}">
        <p14:creationId xmlns:p14="http://schemas.microsoft.com/office/powerpoint/2010/main" val="22535457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C838D3E-1065-427D-B5E8-A165A7BEFE5D}" type="datetimeFigureOut">
              <a:rPr lang="fr-FR" smtClean="0"/>
              <a:t>23/02/2025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3173825-0B40-4F51-A789-62D82C89503A}" type="slidenum">
              <a:rPr lang="fr-FR" smtClean="0"/>
              <a:t>‹N°›</a:t>
            </a:fld>
            <a:endParaRPr lang="fr-FR"/>
          </a:p>
        </p:txBody>
      </p:sp>
    </p:spTree>
    <p:extLst>
      <p:ext uri="{BB962C8B-B14F-4D97-AF65-F5344CB8AC3E}">
        <p14:creationId xmlns:p14="http://schemas.microsoft.com/office/powerpoint/2010/main" val="34083550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DC838D3E-1065-427D-B5E8-A165A7BEFE5D}" type="datetimeFigureOut">
              <a:rPr lang="fr-FR" smtClean="0"/>
              <a:t>23/02/2025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3173825-0B40-4F51-A789-62D82C89503A}" type="slidenum">
              <a:rPr lang="fr-FR" smtClean="0"/>
              <a:t>‹N°›</a:t>
            </a:fld>
            <a:endParaRPr lang="fr-FR"/>
          </a:p>
        </p:txBody>
      </p:sp>
    </p:spTree>
    <p:extLst>
      <p:ext uri="{BB962C8B-B14F-4D97-AF65-F5344CB8AC3E}">
        <p14:creationId xmlns:p14="http://schemas.microsoft.com/office/powerpoint/2010/main" val="21417994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F33930-35D2-97E1-778C-C5079D3987BA}"/>
              </a:ext>
            </a:extLst>
          </p:cNvPr>
          <p:cNvSpPr>
            <a:spLocks noGrp="1"/>
          </p:cNvSpPr>
          <p:nvPr>
            <p:ph type="ctrTitle"/>
          </p:nvPr>
        </p:nvSpPr>
        <p:spPr>
          <a:xfrm>
            <a:off x="1524000" y="1122363"/>
            <a:ext cx="9144000" cy="2387600"/>
          </a:xfrm>
        </p:spPr>
        <p:txBody>
          <a:bodyPr anchor="b"/>
          <a:lstStyle>
            <a:lvl1pPr algn="ctr">
              <a:defRPr sz="4500"/>
            </a:lvl1pPr>
          </a:lstStyle>
          <a:p>
            <a:r>
              <a:rPr lang="fr-FR"/>
              <a:t>Modifiez le style du titre</a:t>
            </a:r>
          </a:p>
        </p:txBody>
      </p:sp>
      <p:sp>
        <p:nvSpPr>
          <p:cNvPr id="3" name="Sous-titre 2">
            <a:extLst>
              <a:ext uri="{FF2B5EF4-FFF2-40B4-BE49-F238E27FC236}">
                <a16:creationId xmlns:a16="http://schemas.microsoft.com/office/drawing/2014/main" id="{55117DFB-B438-1DDB-5D8F-749B5811A9C1}"/>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B0CEBBD7-53E9-CF2A-7549-8D162AB06AD9}"/>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077F1A85-238A-C362-B6F9-07661C4D116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2997B18-5B98-51C8-0CB9-E9F4484A9D9B}"/>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3835497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861343-9AA5-02C1-DED5-ABFAC64639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C9E97F7-C47B-B927-CBB1-37A6B2B3EA4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86FABA-E61D-49D2-62FE-B3BFCB24B52B}"/>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FF2395D7-24E3-8A7A-2760-C8E0F2731D4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3A799ED-6071-BA9D-6C94-BADDE79F2063}"/>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41180315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7425E9-2562-928A-4122-2A40C3E4475E}"/>
              </a:ext>
            </a:extLst>
          </p:cNvPr>
          <p:cNvSpPr>
            <a:spLocks noGrp="1"/>
          </p:cNvSpPr>
          <p:nvPr>
            <p:ph type="title"/>
          </p:nvPr>
        </p:nvSpPr>
        <p:spPr>
          <a:xfrm>
            <a:off x="831851" y="1709740"/>
            <a:ext cx="10515600" cy="2852737"/>
          </a:xfrm>
        </p:spPr>
        <p:txBody>
          <a:bodyPr anchor="b"/>
          <a:lstStyle>
            <a:lvl1pPr>
              <a:defRPr sz="4500"/>
            </a:lvl1pPr>
          </a:lstStyle>
          <a:p>
            <a:r>
              <a:rPr lang="fr-FR"/>
              <a:t>Modifiez le style du titre</a:t>
            </a:r>
          </a:p>
        </p:txBody>
      </p:sp>
      <p:sp>
        <p:nvSpPr>
          <p:cNvPr id="3" name="Espace réservé du texte 2">
            <a:extLst>
              <a:ext uri="{FF2B5EF4-FFF2-40B4-BE49-F238E27FC236}">
                <a16:creationId xmlns:a16="http://schemas.microsoft.com/office/drawing/2014/main" id="{642BF53E-2C84-E9A0-CD5C-510F40579D5D}"/>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0D06761-ACAF-1714-3DDF-7636B60BFC7A}"/>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DF0ADA7C-CA65-D453-1FD7-6A017813C7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4DD270-6ECC-20AD-398A-8D20E2101A44}"/>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28110922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C212F-1E20-DE17-67AC-F4EF5469BCA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D2EFB4-0EAF-1478-4B9F-2DC178E9AC0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D9597BB-64F4-E6BE-3275-889FD5FF984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FEF95E6-FE6B-F741-0531-306E2DBC108A}"/>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6" name="Espace réservé du pied de page 5">
            <a:extLst>
              <a:ext uri="{FF2B5EF4-FFF2-40B4-BE49-F238E27FC236}">
                <a16:creationId xmlns:a16="http://schemas.microsoft.com/office/drawing/2014/main" id="{7EB44316-F915-635A-CC34-8603765F64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ED849A-480D-5EA1-5726-C3545A8034D8}"/>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20320838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15C599-E1FC-697C-06E6-3137F42FC294}"/>
              </a:ext>
            </a:extLst>
          </p:cNvPr>
          <p:cNvSpPr>
            <a:spLocks noGrp="1"/>
          </p:cNvSpPr>
          <p:nvPr>
            <p:ph type="title"/>
          </p:nvPr>
        </p:nvSpPr>
        <p:spPr>
          <a:xfrm>
            <a:off x="839788" y="365127"/>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C1083F4-6F1D-5597-73E2-694CA7003DDC}"/>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BB37B2A-151C-FB5D-1CC3-0E318DB59A89}"/>
              </a:ext>
            </a:extLst>
          </p:cNvPr>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122615B-9D50-7150-F3ED-C120F850DDD3}"/>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C49781C-6E1A-5C33-2EF4-B7DC1C71692F}"/>
              </a:ext>
            </a:extLst>
          </p:cNvPr>
          <p:cNvSpPr>
            <a:spLocks noGrp="1"/>
          </p:cNvSpPr>
          <p:nvPr>
            <p:ph sz="quarter" idx="4"/>
          </p:nvPr>
        </p:nvSpPr>
        <p:spPr>
          <a:xfrm>
            <a:off x="6172201"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0ECD9B7-FBF0-7C09-A983-E2F07FD51F88}"/>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8" name="Espace réservé du pied de page 7">
            <a:extLst>
              <a:ext uri="{FF2B5EF4-FFF2-40B4-BE49-F238E27FC236}">
                <a16:creationId xmlns:a16="http://schemas.microsoft.com/office/drawing/2014/main" id="{C999CECD-96EE-DEA7-A375-78546CC451E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04B0C4-0B7F-1053-DC7F-2065CE7197F2}"/>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24339180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724212-1937-FFEC-5F13-2FCE103D289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9795333-C844-3C0F-DFF3-9E131A6513D2}"/>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4" name="Espace réservé du pied de page 3">
            <a:extLst>
              <a:ext uri="{FF2B5EF4-FFF2-40B4-BE49-F238E27FC236}">
                <a16:creationId xmlns:a16="http://schemas.microsoft.com/office/drawing/2014/main" id="{A939B44D-C1DB-A547-AD7B-994E1EFF056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0D7B434-1ED8-5FAA-6BF0-813FF8BDD1A9}"/>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30860930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67993B5-767C-3D4F-55C6-ED76594A9C0A}"/>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3" name="Espace réservé du pied de page 2">
            <a:extLst>
              <a:ext uri="{FF2B5EF4-FFF2-40B4-BE49-F238E27FC236}">
                <a16:creationId xmlns:a16="http://schemas.microsoft.com/office/drawing/2014/main" id="{8452D0F4-0158-D1F9-1EA2-0716D1B74F7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71B4096-8688-5EC5-58F1-6F3F8821B2AB}"/>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240777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7425E9-2562-928A-4122-2A40C3E4475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642BF53E-2C84-E9A0-CD5C-510F40579D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A0D06761-ACAF-1714-3DDF-7636B60BFC7A}"/>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DF0ADA7C-CA65-D453-1FD7-6A017813C7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74DD270-6ECC-20AD-398A-8D20E2101A44}"/>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1412627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620BA-1735-2983-C1E8-64A8B646CC3D}"/>
              </a:ext>
            </a:extLst>
          </p:cNvPr>
          <p:cNvSpPr>
            <a:spLocks noGrp="1"/>
          </p:cNvSpPr>
          <p:nvPr>
            <p:ph type="title"/>
          </p:nvPr>
        </p:nvSpPr>
        <p:spPr>
          <a:xfrm>
            <a:off x="839788" y="457200"/>
            <a:ext cx="3932237" cy="1600200"/>
          </a:xfrm>
        </p:spPr>
        <p:txBody>
          <a:bodyPr anchor="b"/>
          <a:lstStyle>
            <a:lvl1pPr>
              <a:defRPr sz="2400"/>
            </a:lvl1pPr>
          </a:lstStyle>
          <a:p>
            <a:r>
              <a:rPr lang="fr-FR"/>
              <a:t>Modifiez le style du titre</a:t>
            </a:r>
          </a:p>
        </p:txBody>
      </p:sp>
      <p:sp>
        <p:nvSpPr>
          <p:cNvPr id="3" name="Espace réservé du contenu 2">
            <a:extLst>
              <a:ext uri="{FF2B5EF4-FFF2-40B4-BE49-F238E27FC236}">
                <a16:creationId xmlns:a16="http://schemas.microsoft.com/office/drawing/2014/main" id="{C77813EB-E0B1-303B-FD41-C11695A08F3F}"/>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A71E803-4110-8C94-4F9D-819EDC20F09E}"/>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995FD1-3603-D288-48F2-1EB231CB3118}"/>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6" name="Espace réservé du pied de page 5">
            <a:extLst>
              <a:ext uri="{FF2B5EF4-FFF2-40B4-BE49-F238E27FC236}">
                <a16:creationId xmlns:a16="http://schemas.microsoft.com/office/drawing/2014/main" id="{633A388F-45F8-0BAA-19B9-766C0A6A42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1680AB-DA0E-77D2-31E3-9C8C9F0517A6}"/>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40398871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1E2D21-CA14-23CD-42AF-63321941C2AA}"/>
              </a:ext>
            </a:extLst>
          </p:cNvPr>
          <p:cNvSpPr>
            <a:spLocks noGrp="1"/>
          </p:cNvSpPr>
          <p:nvPr>
            <p:ph type="title"/>
          </p:nvPr>
        </p:nvSpPr>
        <p:spPr>
          <a:xfrm>
            <a:off x="839788" y="457200"/>
            <a:ext cx="3932237" cy="1600200"/>
          </a:xfrm>
        </p:spPr>
        <p:txBody>
          <a:bodyPr anchor="b"/>
          <a:lstStyle>
            <a:lvl1pPr>
              <a:defRPr sz="2400"/>
            </a:lvl1pPr>
          </a:lstStyle>
          <a:p>
            <a:r>
              <a:rPr lang="fr-FR"/>
              <a:t>Modifiez le style du titre</a:t>
            </a:r>
          </a:p>
        </p:txBody>
      </p:sp>
      <p:sp>
        <p:nvSpPr>
          <p:cNvPr id="3" name="Espace réservé pour une image  2">
            <a:extLst>
              <a:ext uri="{FF2B5EF4-FFF2-40B4-BE49-F238E27FC236}">
                <a16:creationId xmlns:a16="http://schemas.microsoft.com/office/drawing/2014/main" id="{1AC8336B-E92A-076B-2ADF-7BD418ECD2BE}"/>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Espace réservé du texte 3">
            <a:extLst>
              <a:ext uri="{FF2B5EF4-FFF2-40B4-BE49-F238E27FC236}">
                <a16:creationId xmlns:a16="http://schemas.microsoft.com/office/drawing/2014/main" id="{4CE397E8-FA94-84AF-9382-A693EAFAF1A1}"/>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739F54-3A44-E40E-6F68-6591427609E3}"/>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6" name="Espace réservé du pied de page 5">
            <a:extLst>
              <a:ext uri="{FF2B5EF4-FFF2-40B4-BE49-F238E27FC236}">
                <a16:creationId xmlns:a16="http://schemas.microsoft.com/office/drawing/2014/main" id="{78F4CEFB-FAFC-7E97-25E6-8C3BC70382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6930A2-DEE9-36CA-AF9B-61C9E873FD8C}"/>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21268921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C4FE83-B76A-98A6-E29C-5006D065D8E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DEF6DA4-4B17-9E97-39DB-2B317D79603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57A6E07-A202-8DBA-8658-0A5F057355D5}"/>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CEE119B2-EC53-C2E1-2F17-9C443BF4693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07A14F0-F6A7-D19C-1B4B-89C4B6A7D017}"/>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3822229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B4534116-A435-B8CF-64F1-E3C970618E5A}"/>
              </a:ext>
            </a:extLst>
          </p:cNvPr>
          <p:cNvSpPr>
            <a:spLocks noGrp="1"/>
          </p:cNvSpPr>
          <p:nvPr>
            <p:ph type="title" orient="vert"/>
          </p:nvPr>
        </p:nvSpPr>
        <p:spPr>
          <a:xfrm>
            <a:off x="8724901"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FB172307-4711-702F-10FC-D7AB00A34C77}"/>
              </a:ext>
            </a:extLst>
          </p:cNvPr>
          <p:cNvSpPr>
            <a:spLocks noGrp="1"/>
          </p:cNvSpPr>
          <p:nvPr>
            <p:ph type="body" orient="vert" idx="1"/>
          </p:nvPr>
        </p:nvSpPr>
        <p:spPr>
          <a:xfrm>
            <a:off x="838201"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591A0F9-96CE-3FBF-2CDC-419ED9F81734}"/>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9364946B-CB0A-C1DE-27B9-8980955A3FA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B25BF7-BC0B-1524-9745-250D6BC50FBA}"/>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2914476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C212F-1E20-DE17-67AC-F4EF5469BCA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D2EFB4-0EAF-1478-4B9F-2DC178E9AC0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D9597BB-64F4-E6BE-3275-889FD5FF984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FEF95E6-FE6B-F741-0531-306E2DBC108A}"/>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6" name="Espace réservé du pied de page 5">
            <a:extLst>
              <a:ext uri="{FF2B5EF4-FFF2-40B4-BE49-F238E27FC236}">
                <a16:creationId xmlns:a16="http://schemas.microsoft.com/office/drawing/2014/main" id="{7EB44316-F915-635A-CC34-8603765F64D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0ED849A-480D-5EA1-5726-C3545A8034D8}"/>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2304172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15C599-E1FC-697C-06E6-3137F42FC29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C1083F4-6F1D-5597-73E2-694CA7003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BB37B2A-151C-FB5D-1CC3-0E318DB59A8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122615B-9D50-7150-F3ED-C120F850DD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C49781C-6E1A-5C33-2EF4-B7DC1C71692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60ECD9B7-FBF0-7C09-A983-E2F07FD51F88}"/>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8" name="Espace réservé du pied de page 7">
            <a:extLst>
              <a:ext uri="{FF2B5EF4-FFF2-40B4-BE49-F238E27FC236}">
                <a16:creationId xmlns:a16="http://schemas.microsoft.com/office/drawing/2014/main" id="{C999CECD-96EE-DEA7-A375-78546CC451EF}"/>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1304B0C4-0B7F-1053-DC7F-2065CE7197F2}"/>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390639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724212-1937-FFEC-5F13-2FCE103D289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9795333-C844-3C0F-DFF3-9E131A6513D2}"/>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4" name="Espace réservé du pied de page 3">
            <a:extLst>
              <a:ext uri="{FF2B5EF4-FFF2-40B4-BE49-F238E27FC236}">
                <a16:creationId xmlns:a16="http://schemas.microsoft.com/office/drawing/2014/main" id="{A939B44D-C1DB-A547-AD7B-994E1EFF056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0D7B434-1ED8-5FAA-6BF0-813FF8BDD1A9}"/>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3096480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67993B5-767C-3D4F-55C6-ED76594A9C0A}"/>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3" name="Espace réservé du pied de page 2">
            <a:extLst>
              <a:ext uri="{FF2B5EF4-FFF2-40B4-BE49-F238E27FC236}">
                <a16:creationId xmlns:a16="http://schemas.microsoft.com/office/drawing/2014/main" id="{8452D0F4-0158-D1F9-1EA2-0716D1B74F7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471B4096-8688-5EC5-58F1-6F3F8821B2AB}"/>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120196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7620BA-1735-2983-C1E8-64A8B646CC3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C77813EB-E0B1-303B-FD41-C11695A08F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A71E803-4110-8C94-4F9D-819EDC20F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A995FD1-3603-D288-48F2-1EB231CB3118}"/>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6" name="Espace réservé du pied de page 5">
            <a:extLst>
              <a:ext uri="{FF2B5EF4-FFF2-40B4-BE49-F238E27FC236}">
                <a16:creationId xmlns:a16="http://schemas.microsoft.com/office/drawing/2014/main" id="{633A388F-45F8-0BAA-19B9-766C0A6A427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A1680AB-DA0E-77D2-31E3-9C8C9F0517A6}"/>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106900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1E2D21-CA14-23CD-42AF-63321941C2A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AC8336B-E92A-076B-2ADF-7BD418ECD2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4CE397E8-FA94-84AF-9382-A693EAFAF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739F54-3A44-E40E-6F68-6591427609E3}"/>
              </a:ext>
            </a:extLst>
          </p:cNvPr>
          <p:cNvSpPr>
            <a:spLocks noGrp="1"/>
          </p:cNvSpPr>
          <p:nvPr>
            <p:ph type="dt" sz="half" idx="10"/>
          </p:nvPr>
        </p:nvSpPr>
        <p:spPr/>
        <p:txBody>
          <a:bodyPr/>
          <a:lstStyle/>
          <a:p>
            <a:fld id="{6C7A8B6E-0C80-464A-8257-07E5BE525831}" type="datetimeFigureOut">
              <a:rPr lang="fr-FR" smtClean="0"/>
              <a:t>23/02/2025</a:t>
            </a:fld>
            <a:endParaRPr lang="fr-FR"/>
          </a:p>
        </p:txBody>
      </p:sp>
      <p:sp>
        <p:nvSpPr>
          <p:cNvPr id="6" name="Espace réservé du pied de page 5">
            <a:extLst>
              <a:ext uri="{FF2B5EF4-FFF2-40B4-BE49-F238E27FC236}">
                <a16:creationId xmlns:a16="http://schemas.microsoft.com/office/drawing/2014/main" id="{78F4CEFB-FAFC-7E97-25E6-8C3BC70382C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6930A2-DEE9-36CA-AF9B-61C9E873FD8C}"/>
              </a:ext>
            </a:extLst>
          </p:cNvPr>
          <p:cNvSpPr>
            <a:spLocks noGrp="1"/>
          </p:cNvSpPr>
          <p:nvPr>
            <p:ph type="sldNum" sz="quarter" idx="12"/>
          </p:nvPr>
        </p:nvSpPr>
        <p:spPr/>
        <p:txBody>
          <a:bodyPr/>
          <a:lstStyle/>
          <a:p>
            <a:fld id="{2A38FA17-B70B-4899-AC24-6D37B1BD84F5}" type="slidenum">
              <a:rPr lang="fr-FR" smtClean="0"/>
              <a:t>‹N°›</a:t>
            </a:fld>
            <a:endParaRPr lang="fr-FR"/>
          </a:p>
        </p:txBody>
      </p:sp>
    </p:spTree>
    <p:extLst>
      <p:ext uri="{BB962C8B-B14F-4D97-AF65-F5344CB8AC3E}">
        <p14:creationId xmlns:p14="http://schemas.microsoft.com/office/powerpoint/2010/main" val="2536588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E24196-34AE-571D-7D32-55593E65EF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95D18F4-6466-22F2-0E4F-39CF57C4E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05CEDD-B961-FFFA-FF60-73D8F83E10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E58B8601-B5DE-7CAF-297B-4D552ED43F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5EF8411-0878-27C1-1384-F98A54D91B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8FA17-B70B-4899-AC24-6D37B1BD84F5}" type="slidenum">
              <a:rPr lang="fr-FR" smtClean="0"/>
              <a:t>‹N°›</a:t>
            </a:fld>
            <a:endParaRPr lang="fr-FR"/>
          </a:p>
        </p:txBody>
      </p:sp>
    </p:spTree>
    <p:extLst>
      <p:ext uri="{BB962C8B-B14F-4D97-AF65-F5344CB8AC3E}">
        <p14:creationId xmlns:p14="http://schemas.microsoft.com/office/powerpoint/2010/main" val="958210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38D3E-1065-427D-B5E8-A165A7BEFE5D}" type="datetimeFigureOut">
              <a:rPr lang="fr-FR" smtClean="0"/>
              <a:t>23/02/2025</a:t>
            </a:fld>
            <a:endParaRPr lang="fr-FR"/>
          </a:p>
        </p:txBody>
      </p:sp>
      <p:sp>
        <p:nvSpPr>
          <p:cNvPr id="5" name="Espace réservé du pied de page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73825-0B40-4F51-A789-62D82C89503A}" type="slidenum">
              <a:rPr lang="fr-FR" smtClean="0"/>
              <a:t>‹N°›</a:t>
            </a:fld>
            <a:endParaRPr lang="fr-FR"/>
          </a:p>
        </p:txBody>
      </p:sp>
    </p:spTree>
    <p:extLst>
      <p:ext uri="{BB962C8B-B14F-4D97-AF65-F5344CB8AC3E}">
        <p14:creationId xmlns:p14="http://schemas.microsoft.com/office/powerpoint/2010/main" val="4195230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22E24196-34AE-571D-7D32-55593E65EF5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95D18F4-6466-22F2-0E4F-39CF57C4E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05CEDD-B961-FFFA-FF60-73D8F83E10C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C7A8B6E-0C80-464A-8257-07E5BE525831}" type="datetimeFigureOut">
              <a:rPr lang="fr-FR" smtClean="0"/>
              <a:t>23/02/2025</a:t>
            </a:fld>
            <a:endParaRPr lang="fr-FR"/>
          </a:p>
        </p:txBody>
      </p:sp>
      <p:sp>
        <p:nvSpPr>
          <p:cNvPr id="5" name="Espace réservé du pied de page 4">
            <a:extLst>
              <a:ext uri="{FF2B5EF4-FFF2-40B4-BE49-F238E27FC236}">
                <a16:creationId xmlns:a16="http://schemas.microsoft.com/office/drawing/2014/main" id="{E58B8601-B5DE-7CAF-297B-4D552ED43F7B}"/>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5EF8411-0878-27C1-1384-F98A54D91B0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A38FA17-B70B-4899-AC24-6D37B1BD84F5}" type="slidenum">
              <a:rPr lang="fr-FR" smtClean="0"/>
              <a:t>‹N°›</a:t>
            </a:fld>
            <a:endParaRPr lang="fr-FR"/>
          </a:p>
        </p:txBody>
      </p:sp>
    </p:spTree>
    <p:extLst>
      <p:ext uri="{BB962C8B-B14F-4D97-AF65-F5344CB8AC3E}">
        <p14:creationId xmlns:p14="http://schemas.microsoft.com/office/powerpoint/2010/main" val="1630042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hyperlink" Target="mailto:contact@monentreprise.fr" TargetMode="External"/><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E442FF-F6EF-C15B-C4EA-1475B25BA752}"/>
              </a:ext>
            </a:extLst>
          </p:cNvPr>
          <p:cNvSpPr>
            <a:spLocks noGrp="1"/>
          </p:cNvSpPr>
          <p:nvPr>
            <p:ph type="title"/>
          </p:nvPr>
        </p:nvSpPr>
        <p:spPr>
          <a:xfrm>
            <a:off x="2207568" y="980728"/>
            <a:ext cx="8003232" cy="634082"/>
          </a:xfrm>
        </p:spPr>
        <p:txBody>
          <a:bodyPr>
            <a:normAutofit/>
          </a:bodyPr>
          <a:lstStyle/>
          <a:p>
            <a:r>
              <a:rPr lang="fr-FR" sz="3200" b="1" dirty="0">
                <a:solidFill>
                  <a:srgbClr val="FF0000"/>
                </a:solidFill>
                <a:latin typeface="Times New Roman"/>
                <a:ea typeface="Times New Roman"/>
              </a:rPr>
              <a:t>TECHNIQUES DE COMMUNICATION </a:t>
            </a:r>
            <a:endParaRPr lang="fr-FR" sz="3200" dirty="0"/>
          </a:p>
        </p:txBody>
      </p:sp>
      <p:sp>
        <p:nvSpPr>
          <p:cNvPr id="3" name="Espace réservé du contenu 2">
            <a:extLst>
              <a:ext uri="{FF2B5EF4-FFF2-40B4-BE49-F238E27FC236}">
                <a16:creationId xmlns:a16="http://schemas.microsoft.com/office/drawing/2014/main" id="{7DD063AB-C760-F472-5001-7D87D0789A2F}"/>
              </a:ext>
            </a:extLst>
          </p:cNvPr>
          <p:cNvSpPr>
            <a:spLocks noGrp="1"/>
          </p:cNvSpPr>
          <p:nvPr>
            <p:ph idx="1"/>
          </p:nvPr>
        </p:nvSpPr>
        <p:spPr>
          <a:xfrm>
            <a:off x="1631504" y="2708920"/>
            <a:ext cx="9036496" cy="2232248"/>
          </a:xfrm>
        </p:spPr>
        <p:txBody>
          <a:bodyPr>
            <a:noAutofit/>
          </a:bodyPr>
          <a:lstStyle/>
          <a:p>
            <a:pPr marL="0" indent="0" algn="ctr">
              <a:buNone/>
              <a:defRPr/>
            </a:pPr>
            <a:r>
              <a:rPr lang="fr-FR" sz="2400" b="1" dirty="0">
                <a:solidFill>
                  <a:srgbClr val="0070C0"/>
                </a:solidFill>
                <a:latin typeface="Times New Roman"/>
                <a:ea typeface="Times New Roman"/>
              </a:rPr>
              <a:t>Enseignant responsable : </a:t>
            </a:r>
            <a:r>
              <a:rPr lang="fr-FR" sz="2400" dirty="0">
                <a:solidFill>
                  <a:srgbClr val="0070C0"/>
                </a:solidFill>
                <a:latin typeface="Times New Roman"/>
                <a:ea typeface="Times New Roman"/>
              </a:rPr>
              <a:t>Mr RABEMANANTSOA Auguste Patrice</a:t>
            </a:r>
          </a:p>
          <a:p>
            <a:pPr marL="0" indent="0" algn="ctr">
              <a:buNone/>
              <a:defRPr/>
            </a:pPr>
            <a:endParaRPr lang="fr-FR" sz="2400" dirty="0">
              <a:solidFill>
                <a:prstClr val="black">
                  <a:tint val="75000"/>
                </a:prstClr>
              </a:solidFill>
              <a:latin typeface="Times New Roman"/>
              <a:ea typeface="Times New Roman"/>
            </a:endParaRPr>
          </a:p>
          <a:p>
            <a:pPr marL="0" indent="0" algn="ctr">
              <a:buNone/>
              <a:defRPr/>
            </a:pPr>
            <a:r>
              <a:rPr lang="fr-FR" sz="2400" b="1" dirty="0">
                <a:solidFill>
                  <a:srgbClr val="9BBB59">
                    <a:lumMod val="75000"/>
                  </a:srgbClr>
                </a:solidFill>
                <a:latin typeface="Times New Roman"/>
                <a:ea typeface="Times New Roman"/>
              </a:rPr>
              <a:t>L3 IG : S5 – Crédits : 1.5 -</a:t>
            </a:r>
            <a:r>
              <a:rPr lang="fr-FR" sz="2400" dirty="0">
                <a:solidFill>
                  <a:srgbClr val="9BBB59">
                    <a:lumMod val="75000"/>
                  </a:srgbClr>
                </a:solidFill>
                <a:latin typeface="Times New Roman"/>
                <a:ea typeface="Times New Roman"/>
              </a:rPr>
              <a:t> </a:t>
            </a:r>
            <a:r>
              <a:rPr lang="fr-FR" sz="2400" b="1" dirty="0">
                <a:solidFill>
                  <a:srgbClr val="9BBB59">
                    <a:lumMod val="75000"/>
                  </a:srgbClr>
                </a:solidFill>
                <a:latin typeface="Times New Roman"/>
                <a:ea typeface="Times New Roman"/>
              </a:rPr>
              <a:t>Volume horaire : 16 h  ET 16 h ED</a:t>
            </a:r>
            <a:endParaRPr lang="fr-FR" sz="2400" dirty="0">
              <a:solidFill>
                <a:srgbClr val="9BBB59">
                  <a:lumMod val="75000"/>
                </a:srgbClr>
              </a:solidFill>
              <a:latin typeface="Times New Roman"/>
              <a:ea typeface="Times New Roman"/>
            </a:endParaRPr>
          </a:p>
          <a:p>
            <a:pPr marL="0" indent="0" algn="ctr">
              <a:buNone/>
              <a:defRPr/>
            </a:pPr>
            <a:r>
              <a:rPr lang="fr-FR" sz="2400" b="1" dirty="0">
                <a:solidFill>
                  <a:srgbClr val="9BBB59">
                    <a:lumMod val="75000"/>
                  </a:srgbClr>
                </a:solidFill>
                <a:latin typeface="Times New Roman"/>
                <a:ea typeface="Times New Roman"/>
              </a:rPr>
              <a:t>L3 SR &amp; GB : S5 – Crédits : 1 - Volume horaire : 16 h  ET 08 h ED</a:t>
            </a:r>
            <a:endParaRPr lang="fr-FR" sz="2400" dirty="0">
              <a:solidFill>
                <a:srgbClr val="9BBB59">
                  <a:lumMod val="75000"/>
                </a:srgbClr>
              </a:solidFill>
              <a:latin typeface="Times New Roman"/>
              <a:ea typeface="Times New Roman"/>
            </a:endParaRPr>
          </a:p>
          <a:p>
            <a:pPr marL="0" indent="0">
              <a:buNone/>
            </a:pPr>
            <a:endParaRPr lang="fr-FR" sz="2400" dirty="0">
              <a:latin typeface="Courier New" panose="02070309020205020404" pitchFamily="49" charset="0"/>
            </a:endParaRPr>
          </a:p>
          <a:p>
            <a:pPr marL="0" indent="0">
              <a:buNone/>
              <a:defRPr/>
            </a:pPr>
            <a:r>
              <a:rPr lang="fr-FR" sz="2400" dirty="0">
                <a:latin typeface="Times New Roman" panose="02020603050405020304" pitchFamily="18" charset="0"/>
                <a:cs typeface="Times New Roman" panose="02020603050405020304" pitchFamily="18" charset="0"/>
              </a:rPr>
              <a:t>	</a:t>
            </a:r>
            <a:r>
              <a:rPr lang="fr-FR" sz="2400" dirty="0">
                <a:solidFill>
                  <a:prstClr val="black"/>
                </a:solidFill>
                <a:latin typeface="Times New Roman" panose="02020603050405020304" pitchFamily="18" charset="0"/>
                <a:cs typeface="Times New Roman" panose="02020603050405020304" pitchFamily="18" charset="0"/>
              </a:rPr>
              <a:t>	</a:t>
            </a:r>
          </a:p>
          <a:p>
            <a:endParaRPr lang="fr-FR" sz="2400" dirty="0"/>
          </a:p>
        </p:txBody>
      </p:sp>
    </p:spTree>
    <p:extLst>
      <p:ext uri="{BB962C8B-B14F-4D97-AF65-F5344CB8AC3E}">
        <p14:creationId xmlns:p14="http://schemas.microsoft.com/office/powerpoint/2010/main" val="2441177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29161-7F13-A0F9-0E43-B7E3B716D39A}"/>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B81DEAA-4CDB-A9DD-DA48-F5C850B071D2}"/>
              </a:ext>
            </a:extLst>
          </p:cNvPr>
          <p:cNvSpPr>
            <a:spLocks noGrp="1"/>
          </p:cNvSpPr>
          <p:nvPr>
            <p:ph idx="1"/>
          </p:nvPr>
        </p:nvSpPr>
        <p:spPr>
          <a:xfrm>
            <a:off x="838200" y="2277881"/>
            <a:ext cx="10515600" cy="2302238"/>
          </a:xfrm>
        </p:spPr>
        <p:txBody>
          <a:bodyPr>
            <a:normAutofit/>
          </a:bodyPr>
          <a:lstStyle/>
          <a:p>
            <a:pPr marL="0" indent="0" algn="ctr">
              <a:buNone/>
            </a:pPr>
            <a:r>
              <a:rPr lang="fr-FR" sz="4400" i="1" dirty="0"/>
              <a:t>« Nul n’est censé ignoré la loi »</a:t>
            </a:r>
          </a:p>
        </p:txBody>
      </p:sp>
    </p:spTree>
    <p:extLst>
      <p:ext uri="{BB962C8B-B14F-4D97-AF65-F5344CB8AC3E}">
        <p14:creationId xmlns:p14="http://schemas.microsoft.com/office/powerpoint/2010/main" val="667146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596831"/>
            <a:ext cx="10515600" cy="5664337"/>
          </a:xfrm>
        </p:spPr>
        <p:txBody>
          <a:bodyPr>
            <a:normAutofit/>
          </a:bodyPr>
          <a:lstStyle/>
          <a:p>
            <a:pPr marL="0" indent="0" algn="ctr">
              <a:buNone/>
            </a:pPr>
            <a:r>
              <a:rPr lang="fr-FR" sz="3200" dirty="0">
                <a:solidFill>
                  <a:srgbClr val="FF0000"/>
                </a:solidFill>
              </a:rPr>
              <a:t>à consulter</a:t>
            </a:r>
          </a:p>
          <a:p>
            <a:pPr marL="0" indent="0" algn="ctr">
              <a:buNone/>
            </a:pPr>
            <a:endParaRPr lang="fr-FR" sz="3200" dirty="0">
              <a:solidFill>
                <a:srgbClr val="FF0000"/>
              </a:solidFill>
            </a:endParaRPr>
          </a:p>
          <a:p>
            <a:pPr marL="0" indent="0" algn="ctr">
              <a:buNone/>
            </a:pPr>
            <a:r>
              <a:rPr lang="fr-FR" sz="3200" b="1" dirty="0"/>
              <a:t>Loi N°2014-006 </a:t>
            </a:r>
          </a:p>
          <a:p>
            <a:pPr marL="0" indent="0" algn="ctr">
              <a:buNone/>
            </a:pPr>
            <a:r>
              <a:rPr lang="fr-FR" sz="3200" b="1" dirty="0"/>
              <a:t>sur la lutte contre la cybercriminalité</a:t>
            </a:r>
          </a:p>
          <a:p>
            <a:pPr marL="0" indent="0" algn="ctr">
              <a:buNone/>
            </a:pPr>
            <a:r>
              <a:rPr lang="fr-FR" sz="3200" dirty="0"/>
              <a:t>Article 1</a:t>
            </a:r>
            <a:r>
              <a:rPr lang="fr-FR" sz="3200" baseline="30000" dirty="0"/>
              <a:t>er </a:t>
            </a:r>
            <a:endParaRPr lang="fr-FR" sz="3200" dirty="0"/>
          </a:p>
          <a:p>
            <a:pPr marL="0" indent="0" algn="ctr">
              <a:buNone/>
            </a:pPr>
            <a:r>
              <a:rPr lang="fr-FR" sz="3200" dirty="0"/>
              <a:t>Art.2 (Système d’info)</a:t>
            </a:r>
          </a:p>
          <a:p>
            <a:pPr marL="0" indent="0" algn="ctr">
              <a:buNone/>
            </a:pPr>
            <a:r>
              <a:rPr lang="fr-FR" sz="3200" dirty="0"/>
              <a:t>Art.14 (Recherche)</a:t>
            </a:r>
          </a:p>
          <a:p>
            <a:pPr marL="0" indent="0" algn="ctr">
              <a:buNone/>
            </a:pPr>
            <a:r>
              <a:rPr lang="fr-FR" sz="3200" dirty="0"/>
              <a:t>Art.15(Préjudice)</a:t>
            </a:r>
          </a:p>
          <a:p>
            <a:pPr marL="0" indent="0" algn="ctr">
              <a:buNone/>
            </a:pPr>
            <a:r>
              <a:rPr lang="fr-FR" sz="3200" dirty="0"/>
              <a:t>Art.16,17 ,18 et 19(Menace)</a:t>
            </a:r>
          </a:p>
          <a:p>
            <a:pPr marL="0" indent="0" algn="ctr">
              <a:buNone/>
            </a:pPr>
            <a:endParaRPr lang="fr-FR" sz="3200" dirty="0"/>
          </a:p>
        </p:txBody>
      </p:sp>
    </p:spTree>
    <p:extLst>
      <p:ext uri="{BB962C8B-B14F-4D97-AF65-F5344CB8AC3E}">
        <p14:creationId xmlns:p14="http://schemas.microsoft.com/office/powerpoint/2010/main" val="214911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71B6D-10FC-FE46-0682-DE2C7A83554A}"/>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D86AF9A-13CB-6E5F-BDC4-632D026D7F13}"/>
              </a:ext>
            </a:extLst>
          </p:cNvPr>
          <p:cNvSpPr>
            <a:spLocks noGrp="1"/>
          </p:cNvSpPr>
          <p:nvPr>
            <p:ph idx="1"/>
          </p:nvPr>
        </p:nvSpPr>
        <p:spPr>
          <a:xfrm>
            <a:off x="838200" y="396828"/>
            <a:ext cx="10866120" cy="5664337"/>
          </a:xfrm>
        </p:spPr>
        <p:txBody>
          <a:bodyPr>
            <a:normAutofit/>
          </a:bodyPr>
          <a:lstStyle/>
          <a:p>
            <a:pPr marL="0" indent="0" algn="ctr">
              <a:buNone/>
            </a:pPr>
            <a:r>
              <a:rPr lang="fr-FR" sz="3200" dirty="0">
                <a:solidFill>
                  <a:srgbClr val="FF0000"/>
                </a:solidFill>
              </a:rPr>
              <a:t>à consulter</a:t>
            </a:r>
          </a:p>
          <a:p>
            <a:pPr marL="0" indent="0" algn="ctr">
              <a:buNone/>
            </a:pPr>
            <a:endParaRPr lang="fr-FR" sz="3200" dirty="0">
              <a:solidFill>
                <a:srgbClr val="FF0000"/>
              </a:solidFill>
            </a:endParaRPr>
          </a:p>
          <a:p>
            <a:pPr marL="0" indent="0" algn="ctr">
              <a:buNone/>
            </a:pPr>
            <a:r>
              <a:rPr lang="fr-FR" sz="3200" b="1" dirty="0"/>
              <a:t>Loi N°2014-006 </a:t>
            </a:r>
          </a:p>
          <a:p>
            <a:pPr marL="0" indent="0" algn="ctr">
              <a:buNone/>
            </a:pPr>
            <a:r>
              <a:rPr lang="fr-FR" sz="3200" b="1" dirty="0"/>
              <a:t>sur la lutte contre la cybercriminalité</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3200" b="0" i="0" u="none" strike="noStrike" kern="1200" cap="none" spc="0" normalizeH="0" baseline="0" noProof="0" dirty="0">
                <a:ln>
                  <a:noFill/>
                </a:ln>
                <a:solidFill>
                  <a:prstClr val="black"/>
                </a:solidFill>
                <a:effectLst/>
                <a:uLnTx/>
                <a:uFillTx/>
                <a:latin typeface="Calibri"/>
                <a:ea typeface="+mn-ea"/>
                <a:cs typeface="+mn-cs"/>
              </a:rPr>
              <a:t>Art.22 (enfant)</a:t>
            </a:r>
          </a:p>
          <a:p>
            <a:pPr marL="0" indent="0" algn="ctr">
              <a:buNone/>
            </a:pPr>
            <a:r>
              <a:rPr lang="fr-FR" sz="3200" dirty="0"/>
              <a:t>Art.23 (Atteinte aux mœurs)</a:t>
            </a:r>
          </a:p>
          <a:p>
            <a:pPr marL="0" indent="0" algn="ctr">
              <a:buNone/>
            </a:pPr>
            <a:r>
              <a:rPr lang="fr-FR" sz="3200" dirty="0"/>
              <a:t>Art.33(conservation des données techniques)</a:t>
            </a:r>
          </a:p>
          <a:p>
            <a:pPr marL="0" indent="0" algn="ctr">
              <a:buNone/>
            </a:pPr>
            <a:r>
              <a:rPr lang="fr-FR" sz="3200" dirty="0"/>
              <a:t>Art.40(connaissance de la convention secrète)</a:t>
            </a:r>
          </a:p>
          <a:p>
            <a:pPr marL="0" indent="0" algn="ctr">
              <a:buNone/>
            </a:pPr>
            <a:endParaRPr lang="fr-FR" sz="3200" dirty="0"/>
          </a:p>
        </p:txBody>
      </p:sp>
    </p:spTree>
    <p:extLst>
      <p:ext uri="{BB962C8B-B14F-4D97-AF65-F5344CB8AC3E}">
        <p14:creationId xmlns:p14="http://schemas.microsoft.com/office/powerpoint/2010/main" val="3896004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281E6-0B8E-2B35-B9BC-D0043DEFA3F3}"/>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CCA0BFA-300B-2ECB-FC9F-FFCB3F1BDD68}"/>
              </a:ext>
            </a:extLst>
          </p:cNvPr>
          <p:cNvSpPr>
            <a:spLocks noGrp="1"/>
          </p:cNvSpPr>
          <p:nvPr>
            <p:ph idx="1"/>
          </p:nvPr>
        </p:nvSpPr>
        <p:spPr>
          <a:xfrm>
            <a:off x="838200" y="501331"/>
            <a:ext cx="10515600" cy="5612085"/>
          </a:xfrm>
        </p:spPr>
        <p:txBody>
          <a:bodyPr>
            <a:normAutofit lnSpcReduction="10000"/>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3200" b="0" i="0" u="none" strike="noStrike" kern="1200" cap="none" spc="0" normalizeH="0" baseline="0" noProof="0" dirty="0">
                <a:ln>
                  <a:noFill/>
                </a:ln>
                <a:solidFill>
                  <a:srgbClr val="FF0000"/>
                </a:solidFill>
                <a:effectLst/>
                <a:uLnTx/>
                <a:uFillTx/>
                <a:latin typeface="Calibri"/>
                <a:ea typeface="+mn-ea"/>
                <a:cs typeface="+mn-cs"/>
              </a:rPr>
              <a:t>à consulter</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fr-FR" sz="3200" b="0" i="0" u="none" strike="noStrike" kern="1200" cap="none" spc="0" normalizeH="0" baseline="0" noProof="0" dirty="0">
              <a:ln>
                <a:noFill/>
              </a:ln>
              <a:solidFill>
                <a:srgbClr val="FF0000"/>
              </a:solidFill>
              <a:effectLst/>
              <a:uLnTx/>
              <a:uFillTx/>
              <a:latin typeface="Calibri"/>
              <a:ea typeface="+mn-ea"/>
              <a:cs typeface="+mn-cs"/>
            </a:endParaRPr>
          </a:p>
          <a:p>
            <a:pPr marL="0" indent="0" algn="ctr">
              <a:buNone/>
            </a:pPr>
            <a:r>
              <a:rPr lang="fr-FR" sz="3200" b="1" dirty="0"/>
              <a:t>Loi N°2016-029</a:t>
            </a:r>
          </a:p>
          <a:p>
            <a:pPr marL="0" indent="0" algn="ctr">
              <a:buNone/>
            </a:pPr>
            <a:r>
              <a:rPr lang="fr-FR" sz="3200" b="1" dirty="0"/>
              <a:t>Portant code de la communication</a:t>
            </a:r>
          </a:p>
          <a:p>
            <a:pPr marL="0" indent="0" algn="ctr">
              <a:buNone/>
            </a:pPr>
            <a:endParaRPr lang="fr-FR" sz="3200" b="1" dirty="0"/>
          </a:p>
          <a:p>
            <a:pPr marL="0" indent="0" algn="ctr">
              <a:buNone/>
            </a:pPr>
            <a:r>
              <a:rPr lang="fr-FR" sz="3200" dirty="0"/>
              <a:t>Des définitions</a:t>
            </a:r>
          </a:p>
          <a:p>
            <a:pPr marL="0" indent="0" algn="ctr">
              <a:buNone/>
            </a:pPr>
            <a:r>
              <a:rPr lang="fr-FR" sz="3200" dirty="0"/>
              <a:t>Article premier</a:t>
            </a:r>
          </a:p>
          <a:p>
            <a:pPr marL="0" indent="0" algn="ctr">
              <a:buNone/>
            </a:pPr>
            <a:r>
              <a:rPr lang="fr-FR" sz="3200" dirty="0"/>
              <a:t>13- D.A.B. </a:t>
            </a:r>
          </a:p>
          <a:p>
            <a:pPr marL="0" indent="0" algn="ctr">
              <a:buNone/>
            </a:pPr>
            <a:r>
              <a:rPr lang="fr-FR" sz="3200" dirty="0"/>
              <a:t>60- TNT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a:ln>
                  <a:noFill/>
                </a:ln>
                <a:solidFill>
                  <a:prstClr val="black"/>
                </a:solidFill>
                <a:effectLst/>
                <a:uLnTx/>
                <a:uFillTx/>
                <a:latin typeface="Calibri"/>
                <a:ea typeface="+mn-ea"/>
                <a:cs typeface="+mn-cs"/>
              </a:rPr>
              <a:t>61-TNT HD</a:t>
            </a:r>
          </a:p>
          <a:p>
            <a:pPr marL="0" indent="0" algn="ctr">
              <a:buNone/>
            </a:pPr>
            <a:r>
              <a:rPr kumimoji="0" lang="fr-FR" sz="3200" b="0" i="0" u="none" strike="noStrike" kern="1200" cap="none" spc="0" normalizeH="0" baseline="0" noProof="0" dirty="0">
                <a:ln>
                  <a:noFill/>
                </a:ln>
                <a:solidFill>
                  <a:prstClr val="black"/>
                </a:solidFill>
                <a:effectLst/>
                <a:uLnTx/>
                <a:uFillTx/>
                <a:latin typeface="Calibri"/>
                <a:ea typeface="+mn-ea"/>
                <a:cs typeface="+mn-cs"/>
              </a:rPr>
              <a:t>62-TNS</a:t>
            </a:r>
            <a:endParaRPr lang="fr-FR" sz="3200" dirty="0"/>
          </a:p>
        </p:txBody>
      </p:sp>
    </p:spTree>
    <p:extLst>
      <p:ext uri="{BB962C8B-B14F-4D97-AF65-F5344CB8AC3E}">
        <p14:creationId xmlns:p14="http://schemas.microsoft.com/office/powerpoint/2010/main" val="176722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EE7CD-CBAD-E805-59DD-B834A6D0DC75}"/>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32DA879-8434-C7D8-9551-A82BB9DFE54C}"/>
              </a:ext>
            </a:extLst>
          </p:cNvPr>
          <p:cNvSpPr>
            <a:spLocks noGrp="1"/>
          </p:cNvSpPr>
          <p:nvPr>
            <p:ph idx="1"/>
          </p:nvPr>
        </p:nvSpPr>
        <p:spPr>
          <a:xfrm>
            <a:off x="838200" y="1072390"/>
            <a:ext cx="10515600" cy="4713220"/>
          </a:xfrm>
        </p:spPr>
        <p:txBody>
          <a:bodyPr>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3200" b="0" i="0" u="none" strike="noStrike" kern="1200" cap="none" spc="0" normalizeH="0" baseline="0" noProof="0" dirty="0">
                <a:ln>
                  <a:noFill/>
                </a:ln>
                <a:solidFill>
                  <a:srgbClr val="FF0000"/>
                </a:solidFill>
                <a:effectLst/>
                <a:uLnTx/>
                <a:uFillTx/>
                <a:latin typeface="Calibri"/>
                <a:ea typeface="+mn-ea"/>
                <a:cs typeface="+mn-cs"/>
              </a:rPr>
              <a:t>à consulter</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fr-FR" sz="3200" b="0" i="0" u="none" strike="noStrike" kern="1200" cap="none" spc="0" normalizeH="0" baseline="0" noProof="0" dirty="0">
              <a:ln>
                <a:noFill/>
              </a:ln>
              <a:solidFill>
                <a:srgbClr val="FF0000"/>
              </a:solidFill>
              <a:effectLst/>
              <a:uLnTx/>
              <a:uFillTx/>
              <a:latin typeface="Calibri"/>
              <a:ea typeface="+mn-ea"/>
              <a:cs typeface="+mn-cs"/>
            </a:endParaRPr>
          </a:p>
          <a:p>
            <a:pPr marL="0" indent="0" algn="ctr">
              <a:buNone/>
            </a:pPr>
            <a:r>
              <a:rPr lang="fr-FR" sz="3200" b="1" dirty="0"/>
              <a:t>Loi N°2016-029</a:t>
            </a:r>
          </a:p>
          <a:p>
            <a:pPr marL="0" indent="0" algn="ctr">
              <a:buNone/>
            </a:pPr>
            <a:r>
              <a:rPr lang="fr-FR" sz="3200" b="1" dirty="0"/>
              <a:t>Portant code de la communication</a:t>
            </a:r>
          </a:p>
          <a:p>
            <a:pPr marL="0" indent="0" algn="ctr">
              <a:buNone/>
            </a:pPr>
            <a:endParaRPr lang="fr-FR" sz="3200" b="1" dirty="0"/>
          </a:p>
          <a:p>
            <a:pPr marL="0" indent="0" algn="ctr">
              <a:buNone/>
            </a:pPr>
            <a:r>
              <a:rPr lang="fr-FR" sz="3200" dirty="0"/>
              <a:t>Champ d’application</a:t>
            </a:r>
          </a:p>
          <a:p>
            <a:pPr marL="0" indent="0" algn="ctr">
              <a:buNone/>
            </a:pPr>
            <a:r>
              <a:rPr lang="fr-FR" sz="3200" dirty="0"/>
              <a:t>Art. 2,3 et 4</a:t>
            </a:r>
          </a:p>
        </p:txBody>
      </p:sp>
    </p:spTree>
    <p:extLst>
      <p:ext uri="{BB962C8B-B14F-4D97-AF65-F5344CB8AC3E}">
        <p14:creationId xmlns:p14="http://schemas.microsoft.com/office/powerpoint/2010/main" val="4204414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EC907-9522-4814-A763-F6F50026E0ED}"/>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7C6E30F-C600-5AAD-B5A6-EFAE91BA8EAC}"/>
              </a:ext>
            </a:extLst>
          </p:cNvPr>
          <p:cNvSpPr>
            <a:spLocks noGrp="1"/>
          </p:cNvSpPr>
          <p:nvPr>
            <p:ph idx="1"/>
          </p:nvPr>
        </p:nvSpPr>
        <p:spPr>
          <a:xfrm>
            <a:off x="838200" y="971594"/>
            <a:ext cx="10515600" cy="4671560"/>
          </a:xfrm>
        </p:spPr>
        <p:txBody>
          <a:bodyPr>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b="0" i="0" u="none" strike="noStrike" kern="1200" cap="none" spc="0" normalizeH="0" baseline="0" noProof="0" dirty="0">
                <a:ln>
                  <a:noFill/>
                </a:ln>
                <a:solidFill>
                  <a:srgbClr val="FF0000"/>
                </a:solidFill>
                <a:effectLst/>
                <a:uLnTx/>
                <a:uFillTx/>
                <a:latin typeface="Calibri"/>
                <a:ea typeface="+mn-ea"/>
                <a:cs typeface="+mn-cs"/>
              </a:rPr>
              <a:t>à consulter</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fr-FR" b="0" i="0" u="none" strike="noStrike" kern="1200" cap="none" spc="0" normalizeH="0" baseline="0" noProof="0" dirty="0">
              <a:ln>
                <a:noFill/>
              </a:ln>
              <a:solidFill>
                <a:srgbClr val="FF0000"/>
              </a:solidFill>
              <a:effectLst/>
              <a:uLnTx/>
              <a:uFillTx/>
              <a:latin typeface="Calibri"/>
              <a:ea typeface="+mn-ea"/>
              <a:cs typeface="+mn-cs"/>
            </a:endParaRPr>
          </a:p>
          <a:p>
            <a:pPr marL="0" indent="0" algn="ctr">
              <a:buNone/>
            </a:pPr>
            <a:r>
              <a:rPr lang="fr-FR" b="1" dirty="0"/>
              <a:t>Loi N°2016-029</a:t>
            </a:r>
          </a:p>
          <a:p>
            <a:pPr marL="0" indent="0" algn="ctr">
              <a:buNone/>
            </a:pPr>
            <a:r>
              <a:rPr lang="fr-FR" b="1" dirty="0"/>
              <a:t>Portant code de la communication</a:t>
            </a:r>
          </a:p>
          <a:p>
            <a:pPr marL="0" indent="0" algn="ctr">
              <a:buNone/>
            </a:pPr>
            <a:endParaRPr lang="fr-FR" b="1" dirty="0"/>
          </a:p>
          <a:p>
            <a:pPr marL="0" indent="0" algn="ctr">
              <a:buNone/>
            </a:pPr>
            <a:r>
              <a:rPr lang="fr-FR" dirty="0"/>
              <a:t>PRINCIPE DE LA LIBRE CIRCULATION DE L’INFORMATION</a:t>
            </a:r>
          </a:p>
          <a:p>
            <a:pPr marL="0" indent="0" algn="ctr">
              <a:buNone/>
            </a:pPr>
            <a:r>
              <a:rPr lang="fr-FR" dirty="0"/>
              <a:t>Art. 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b="0" i="0" u="none" strike="noStrike" kern="1200" cap="none" spc="0" normalizeH="0" baseline="0" noProof="0" dirty="0">
                <a:ln>
                  <a:noFill/>
                </a:ln>
                <a:solidFill>
                  <a:prstClr val="black"/>
                </a:solidFill>
                <a:effectLst/>
                <a:uLnTx/>
                <a:uFillTx/>
                <a:latin typeface="Calibri"/>
                <a:ea typeface="+mn-ea"/>
                <a:cs typeface="+mn-cs"/>
              </a:rPr>
              <a:t>Des publications interdites et des publications nécessitant une autorisation préalable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b="1" i="0" u="none" strike="noStrike" kern="1200" cap="none" spc="0" normalizeH="0" baseline="0" noProof="0" dirty="0">
              <a:ln>
                <a:noFill/>
              </a:ln>
              <a:solidFill>
                <a:prstClr val="black"/>
              </a:solidFill>
              <a:effectLst/>
              <a:uLnTx/>
              <a:uFillTx/>
              <a:latin typeface="Calibri"/>
              <a:ea typeface="+mn-ea"/>
              <a:cs typeface="+mn-cs"/>
            </a:endParaRPr>
          </a:p>
          <a:p>
            <a:pPr marL="0" indent="0" algn="ctr">
              <a:buNone/>
            </a:pPr>
            <a:endParaRPr lang="fr-FR" dirty="0"/>
          </a:p>
        </p:txBody>
      </p:sp>
    </p:spTree>
    <p:extLst>
      <p:ext uri="{BB962C8B-B14F-4D97-AF65-F5344CB8AC3E}">
        <p14:creationId xmlns:p14="http://schemas.microsoft.com/office/powerpoint/2010/main" val="983785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4CB83-102D-CECD-E129-255931E6A3CF}"/>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D2E1587-3DA9-24C7-DA0B-6BF62B60182C}"/>
              </a:ext>
            </a:extLst>
          </p:cNvPr>
          <p:cNvSpPr>
            <a:spLocks noGrp="1"/>
          </p:cNvSpPr>
          <p:nvPr>
            <p:ph idx="1"/>
          </p:nvPr>
        </p:nvSpPr>
        <p:spPr>
          <a:xfrm>
            <a:off x="838200" y="971594"/>
            <a:ext cx="10515600" cy="4671560"/>
          </a:xfrm>
        </p:spPr>
        <p:txBody>
          <a:bodyPr>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b="0" i="0" u="none" strike="noStrike" kern="1200" cap="none" spc="0" normalizeH="0" baseline="0" noProof="0" dirty="0">
                <a:ln>
                  <a:noFill/>
                </a:ln>
                <a:solidFill>
                  <a:srgbClr val="FF0000"/>
                </a:solidFill>
                <a:effectLst/>
                <a:uLnTx/>
                <a:uFillTx/>
                <a:latin typeface="Calibri"/>
                <a:ea typeface="+mn-ea"/>
                <a:cs typeface="+mn-cs"/>
              </a:rPr>
              <a:t>à consulter</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fr-FR" b="0" i="0" u="none" strike="noStrike" kern="1200" cap="none" spc="0" normalizeH="0" baseline="0" noProof="0" dirty="0">
              <a:ln>
                <a:noFill/>
              </a:ln>
              <a:solidFill>
                <a:srgbClr val="FF0000"/>
              </a:solidFill>
              <a:effectLst/>
              <a:uLnTx/>
              <a:uFillTx/>
              <a:latin typeface="Calibri"/>
              <a:ea typeface="+mn-ea"/>
              <a:cs typeface="+mn-cs"/>
            </a:endParaRPr>
          </a:p>
          <a:p>
            <a:pPr marL="0" indent="0" algn="ctr">
              <a:buNone/>
            </a:pPr>
            <a:r>
              <a:rPr lang="fr-FR" b="1" dirty="0"/>
              <a:t>Loi N°2016-029</a:t>
            </a:r>
          </a:p>
          <a:p>
            <a:pPr marL="0" indent="0" algn="ctr">
              <a:buNone/>
            </a:pPr>
            <a:r>
              <a:rPr lang="fr-FR" b="1" dirty="0"/>
              <a:t>Portant code de la communication</a:t>
            </a:r>
          </a:p>
          <a:p>
            <a:pPr marL="0" indent="0" algn="ctr">
              <a:buNone/>
            </a:pPr>
            <a:endParaRPr lang="fr-FR" b="1" dirty="0"/>
          </a:p>
          <a:p>
            <a:pPr marL="0" indent="0" algn="ctr">
              <a:buNone/>
            </a:pPr>
            <a:r>
              <a:rPr lang="fr-FR" dirty="0"/>
              <a:t>Provocation aux crimes et aux délits </a:t>
            </a:r>
          </a:p>
          <a:p>
            <a:pPr marL="0" indent="0" algn="ctr">
              <a:buNone/>
            </a:pPr>
            <a:r>
              <a:rPr lang="fr-FR" dirty="0"/>
              <a:t>Art.26</a:t>
            </a:r>
          </a:p>
          <a:p>
            <a:pPr marL="0" indent="0" algn="ctr">
              <a:buNone/>
            </a:pPr>
            <a:r>
              <a:rPr lang="fr-FR" dirty="0"/>
              <a:t>Art.29 (comm écrite)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b="1" i="0" u="none" strike="noStrike" kern="1200" cap="none" spc="0" normalizeH="0" baseline="0" noProof="0" dirty="0">
              <a:ln>
                <a:noFill/>
              </a:ln>
              <a:solidFill>
                <a:prstClr val="black"/>
              </a:solidFill>
              <a:effectLst/>
              <a:uLnTx/>
              <a:uFillTx/>
              <a:latin typeface="Calibri"/>
              <a:ea typeface="+mn-ea"/>
              <a:cs typeface="+mn-cs"/>
            </a:endParaRPr>
          </a:p>
          <a:p>
            <a:pPr marL="0" indent="0" algn="ctr">
              <a:buNone/>
            </a:pPr>
            <a:endParaRPr lang="fr-FR" dirty="0"/>
          </a:p>
        </p:txBody>
      </p:sp>
    </p:spTree>
    <p:extLst>
      <p:ext uri="{BB962C8B-B14F-4D97-AF65-F5344CB8AC3E}">
        <p14:creationId xmlns:p14="http://schemas.microsoft.com/office/powerpoint/2010/main" val="478095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4EF50-6C71-07A2-5E01-B9372032BE18}"/>
            </a:ext>
          </a:extLst>
        </p:cNvPr>
        <p:cNvGrpSpPr/>
        <p:nvPr/>
      </p:nvGrpSpPr>
      <p:grpSpPr>
        <a:xfrm>
          <a:off x="0" y="0"/>
          <a:ext cx="0" cy="0"/>
          <a:chOff x="0" y="0"/>
          <a:chExt cx="0" cy="0"/>
        </a:xfrm>
      </p:grpSpPr>
      <p:sp>
        <p:nvSpPr>
          <p:cNvPr id="2" name="Espace réservé du contenu 3">
            <a:extLst>
              <a:ext uri="{FF2B5EF4-FFF2-40B4-BE49-F238E27FC236}">
                <a16:creationId xmlns:a16="http://schemas.microsoft.com/office/drawing/2014/main" id="{B442378C-0CBC-2050-7397-C791C8047DAD}"/>
              </a:ext>
            </a:extLst>
          </p:cNvPr>
          <p:cNvSpPr txBox="1">
            <a:spLocks/>
          </p:cNvSpPr>
          <p:nvPr/>
        </p:nvSpPr>
        <p:spPr>
          <a:xfrm>
            <a:off x="1806852" y="2299063"/>
            <a:ext cx="8578295" cy="757645"/>
          </a:xfrm>
          <a:prstGeom prst="rect">
            <a:avLst/>
          </a:prstGeom>
          <a:solidFill>
            <a:srgbClr val="F79646">
              <a:lumMod val="60000"/>
              <a:lumOff val="40000"/>
            </a:srgbClr>
          </a:solidFill>
          <a:ln>
            <a:solidFill>
              <a:srgbClr val="FF0000"/>
            </a:solidFill>
          </a:ln>
          <a:scene3d>
            <a:camera prst="orthographicFront"/>
            <a:lightRig rig="threePt" dir="t"/>
          </a:scene3d>
          <a:sp3d>
            <a:bevelT w="114300" prst="artDeco"/>
          </a:sp3d>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fr-FR" sz="4000" b="1" i="0" u="none" strike="noStrike" kern="1200" cap="none" spc="0" normalizeH="0" baseline="0" noProof="0" dirty="0">
                <a:ln>
                  <a:noFill/>
                </a:ln>
                <a:solidFill>
                  <a:srgbClr val="FF0000"/>
                </a:solidFill>
                <a:effectLst/>
                <a:uLnTx/>
                <a:uFillTx/>
                <a:latin typeface="font2"/>
                <a:ea typeface="+mj-ea"/>
                <a:cs typeface="+mj-cs"/>
              </a:rPr>
              <a:t>Règles de bon usage de la messagerie</a:t>
            </a:r>
            <a:endParaRPr kumimoji="0" lang="fr-FR" sz="4000" b="1" i="0" u="none" strike="noStrike" kern="1200" cap="none" spc="0" normalizeH="0" baseline="0" noProof="0" dirty="0">
              <a:ln>
                <a:noFill/>
              </a:ln>
              <a:solidFill>
                <a:srgbClr val="FF0000"/>
              </a:solidFill>
              <a:effectLst/>
              <a:uLnTx/>
              <a:uFillTx/>
              <a:latin typeface="Calibri Light"/>
              <a:ea typeface="+mn-ea"/>
              <a:cs typeface="+mn-cs"/>
            </a:endParaRPr>
          </a:p>
        </p:txBody>
      </p:sp>
    </p:spTree>
    <p:extLst>
      <p:ext uri="{BB962C8B-B14F-4D97-AF65-F5344CB8AC3E}">
        <p14:creationId xmlns:p14="http://schemas.microsoft.com/office/powerpoint/2010/main" val="275851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C6456-BA51-668E-4740-3DF816183E16}"/>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F5C53C0-B323-67FA-EB72-DCE532AE47F9}"/>
              </a:ext>
            </a:extLst>
          </p:cNvPr>
          <p:cNvSpPr>
            <a:spLocks noGrp="1"/>
          </p:cNvSpPr>
          <p:nvPr>
            <p:ph idx="1"/>
          </p:nvPr>
        </p:nvSpPr>
        <p:spPr>
          <a:xfrm>
            <a:off x="2152650" y="1540669"/>
            <a:ext cx="7886700" cy="3263504"/>
          </a:xfrm>
        </p:spPr>
        <p:txBody>
          <a:bodyPr>
            <a:normAutofit/>
          </a:bodyPr>
          <a:lstStyle/>
          <a:p>
            <a:pPr marL="0" marR="0" lvl="0" indent="0" algn="ctr"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fr-FR" sz="3600" b="1" i="0" u="none" strike="noStrike" kern="1200" cap="none" spc="0" normalizeH="0" baseline="0" noProof="0" dirty="0">
                <a:ln>
                  <a:noFill/>
                </a:ln>
                <a:solidFill>
                  <a:srgbClr val="FF0000"/>
                </a:solidFill>
                <a:effectLst/>
                <a:uLnTx/>
                <a:uFillTx/>
                <a:latin typeface="Calibri Light"/>
                <a:ea typeface="+mn-ea"/>
                <a:cs typeface="+mn-cs"/>
              </a:rPr>
              <a:t>Usage de la messagerie</a:t>
            </a:r>
          </a:p>
          <a:p>
            <a:pPr marL="0" indent="0" algn="ctr">
              <a:buNone/>
            </a:pPr>
            <a:endParaRPr lang="fr-FR" sz="3200" dirty="0"/>
          </a:p>
          <a:p>
            <a:pPr marL="0" indent="0" algn="ctr">
              <a:buNone/>
            </a:pPr>
            <a:r>
              <a:rPr lang="fr-FR" sz="3200" dirty="0"/>
              <a:t>Envoi des messages</a:t>
            </a:r>
          </a:p>
          <a:p>
            <a:pPr marL="0" indent="0" algn="ctr">
              <a:buNone/>
            </a:pPr>
            <a:endParaRPr lang="fr-FR" sz="3200" dirty="0"/>
          </a:p>
          <a:p>
            <a:pPr marL="0" indent="0" algn="ctr">
              <a:buNone/>
            </a:pPr>
            <a:r>
              <a:rPr lang="fr-FR" sz="3200" dirty="0"/>
              <a:t>Courriers entrants</a:t>
            </a:r>
          </a:p>
        </p:txBody>
      </p:sp>
    </p:spTree>
    <p:extLst>
      <p:ext uri="{BB962C8B-B14F-4D97-AF65-F5344CB8AC3E}">
        <p14:creationId xmlns:p14="http://schemas.microsoft.com/office/powerpoint/2010/main" val="2115579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6B735-3C51-131B-D5D4-536DF4FE0B5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D9A91BB-FC2D-A748-BF07-4942B78E3E4A}"/>
              </a:ext>
            </a:extLst>
          </p:cNvPr>
          <p:cNvSpPr>
            <a:spLocks noGrp="1"/>
          </p:cNvSpPr>
          <p:nvPr>
            <p:ph type="title"/>
          </p:nvPr>
        </p:nvSpPr>
        <p:spPr/>
        <p:txBody>
          <a:bodyPr>
            <a:noAutofit/>
          </a:bodyPr>
          <a:lstStyle/>
          <a:p>
            <a:pPr>
              <a:spcBef>
                <a:spcPct val="20000"/>
              </a:spcBef>
              <a:defRPr/>
            </a:pPr>
            <a:r>
              <a:rPr lang="fr-FR" sz="3600" b="1" dirty="0">
                <a:solidFill>
                  <a:srgbClr val="FF0000"/>
                </a:solidFill>
                <a:latin typeface="font2"/>
              </a:rPr>
              <a:t>Règles de bon usage de la messagerie</a:t>
            </a:r>
            <a:br>
              <a:rPr lang="fr-FR" sz="3600" b="1" dirty="0">
                <a:solidFill>
                  <a:srgbClr val="FF0000"/>
                </a:solidFill>
                <a:latin typeface="font2"/>
              </a:rPr>
            </a:br>
            <a:endParaRPr lang="fr-FR" sz="3600" dirty="0">
              <a:solidFill>
                <a:srgbClr val="FF0000"/>
              </a:solidFill>
            </a:endParaRPr>
          </a:p>
        </p:txBody>
      </p:sp>
      <p:sp>
        <p:nvSpPr>
          <p:cNvPr id="3" name="Espace réservé du contenu 2">
            <a:extLst>
              <a:ext uri="{FF2B5EF4-FFF2-40B4-BE49-F238E27FC236}">
                <a16:creationId xmlns:a16="http://schemas.microsoft.com/office/drawing/2014/main" id="{93D33C08-B119-EBD4-F705-34F28A03E080}"/>
              </a:ext>
            </a:extLst>
          </p:cNvPr>
          <p:cNvSpPr>
            <a:spLocks noGrp="1"/>
          </p:cNvSpPr>
          <p:nvPr>
            <p:ph idx="1"/>
          </p:nvPr>
        </p:nvSpPr>
        <p:spPr>
          <a:xfrm>
            <a:off x="1981200" y="1921698"/>
            <a:ext cx="8229600" cy="3320894"/>
          </a:xfrm>
        </p:spPr>
        <p:txBody>
          <a:bodyPr>
            <a:normAutofit lnSpcReduction="10000"/>
          </a:bodyPr>
          <a:lstStyle/>
          <a:p>
            <a:pPr marL="0" indent="0" algn="ctr">
              <a:buNone/>
              <a:defRPr/>
            </a:pPr>
            <a:r>
              <a:rPr lang="fr-FR" b="1" i="0" dirty="0">
                <a:solidFill>
                  <a:srgbClr val="212529"/>
                </a:solidFill>
                <a:effectLst/>
                <a:latin typeface="font2"/>
              </a:rPr>
              <a:t>Rédaction du message</a:t>
            </a:r>
            <a:endParaRPr lang="fr-FR" b="1" dirty="0">
              <a:solidFill>
                <a:srgbClr val="F79646">
                  <a:lumMod val="50000"/>
                </a:srgbClr>
              </a:solidFill>
              <a:latin typeface="Montserrat" panose="00000500000000000000" pitchFamily="2" charset="0"/>
            </a:endParaRPr>
          </a:p>
          <a:p>
            <a:pPr marL="0" indent="0" algn="ctr">
              <a:buNone/>
              <a:defRPr/>
            </a:pPr>
            <a:r>
              <a:rPr lang="fr-FR" b="0" i="0" dirty="0">
                <a:solidFill>
                  <a:srgbClr val="212529"/>
                </a:solidFill>
                <a:effectLst/>
                <a:latin typeface="font2"/>
              </a:rPr>
              <a:t> « objet »</a:t>
            </a:r>
          </a:p>
          <a:p>
            <a:pPr marL="0" indent="0" algn="ctr">
              <a:buNone/>
              <a:defRPr/>
            </a:pPr>
            <a:r>
              <a:rPr lang="fr-FR" dirty="0">
                <a:solidFill>
                  <a:srgbClr val="212529"/>
                </a:solidFill>
                <a:latin typeface="font2"/>
              </a:rPr>
              <a:t>« A »</a:t>
            </a:r>
            <a:endParaRPr lang="fr-FR" b="0" i="0" dirty="0">
              <a:solidFill>
                <a:srgbClr val="212529"/>
              </a:solidFill>
              <a:effectLst/>
              <a:latin typeface="font2"/>
            </a:endParaRPr>
          </a:p>
          <a:p>
            <a:pPr marL="0" indent="0" algn="ctr">
              <a:buNone/>
              <a:defRPr/>
            </a:pPr>
            <a:r>
              <a:rPr lang="fr-FR" b="0" i="0" dirty="0">
                <a:solidFill>
                  <a:srgbClr val="212529"/>
                </a:solidFill>
                <a:effectLst/>
                <a:latin typeface="font2"/>
              </a:rPr>
              <a:t>« Cc »</a:t>
            </a:r>
          </a:p>
          <a:p>
            <a:pPr marL="0" indent="0" algn="ctr">
              <a:buNone/>
              <a:defRPr/>
            </a:pPr>
            <a:r>
              <a:rPr lang="fr-FR" b="0" i="0" dirty="0">
                <a:solidFill>
                  <a:srgbClr val="212529"/>
                </a:solidFill>
                <a:effectLst/>
                <a:latin typeface="font2"/>
              </a:rPr>
              <a:t>« Cci »</a:t>
            </a:r>
          </a:p>
          <a:p>
            <a:pPr marL="0" indent="0" algn="ctr">
              <a:buNone/>
              <a:defRPr/>
            </a:pPr>
            <a:r>
              <a:rPr lang="fr-FR" dirty="0">
                <a:solidFill>
                  <a:srgbClr val="212529"/>
                </a:solidFill>
                <a:latin typeface="font2"/>
              </a:rPr>
              <a:t>« R</a:t>
            </a:r>
            <a:r>
              <a:rPr lang="fr-FR" b="0" i="0" dirty="0">
                <a:solidFill>
                  <a:srgbClr val="212529"/>
                </a:solidFill>
                <a:effectLst/>
                <a:latin typeface="font2"/>
              </a:rPr>
              <a:t>épondre à tous »</a:t>
            </a:r>
            <a:endParaRPr lang="fr-FR" dirty="0"/>
          </a:p>
        </p:txBody>
      </p:sp>
    </p:spTree>
    <p:extLst>
      <p:ext uri="{BB962C8B-B14F-4D97-AF65-F5344CB8AC3E}">
        <p14:creationId xmlns:p14="http://schemas.microsoft.com/office/powerpoint/2010/main" val="116098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DD063AB-C760-F472-5001-7D87D0789A2F}"/>
              </a:ext>
            </a:extLst>
          </p:cNvPr>
          <p:cNvSpPr>
            <a:spLocks noGrp="1"/>
          </p:cNvSpPr>
          <p:nvPr>
            <p:ph idx="1"/>
          </p:nvPr>
        </p:nvSpPr>
        <p:spPr>
          <a:xfrm>
            <a:off x="1955540" y="836712"/>
            <a:ext cx="8280920" cy="4608512"/>
          </a:xfrm>
        </p:spPr>
        <p:txBody>
          <a:bodyPr>
            <a:noAutofit/>
          </a:bodyPr>
          <a:lstStyle/>
          <a:p>
            <a:pPr marL="0" indent="0">
              <a:buNone/>
            </a:pPr>
            <a:r>
              <a:rPr lang="fr-FR" sz="2800" dirty="0">
                <a:latin typeface="Times New Roman" panose="02020603050405020304" pitchFamily="18" charset="0"/>
                <a:cs typeface="Times New Roman" panose="02020603050405020304" pitchFamily="18" charset="0"/>
              </a:rPr>
              <a:t>Le cours proposé a pour objectif d’aider les étudiants à: </a:t>
            </a:r>
          </a:p>
          <a:p>
            <a:pPr lvl="1">
              <a:buFontTx/>
              <a:buChar char="-"/>
            </a:pPr>
            <a:r>
              <a:rPr lang="fr-FR" dirty="0">
                <a:latin typeface="Times New Roman" panose="02020603050405020304" pitchFamily="18" charset="0"/>
                <a:cs typeface="Times New Roman" panose="02020603050405020304" pitchFamily="18" charset="0"/>
              </a:rPr>
              <a:t>S’organiser pour communiquer,</a:t>
            </a:r>
          </a:p>
          <a:p>
            <a:pPr lvl="1">
              <a:buFontTx/>
              <a:buChar char="-"/>
            </a:pPr>
            <a:r>
              <a:rPr lang="fr-FR" dirty="0">
                <a:latin typeface="Times New Roman" panose="02020603050405020304" pitchFamily="18" charset="0"/>
                <a:cs typeface="Times New Roman" panose="02020603050405020304" pitchFamily="18" charset="0"/>
              </a:rPr>
              <a:t>Connaître l’entreprise en tant qu’unité de production et de commerce,</a:t>
            </a:r>
          </a:p>
          <a:p>
            <a:pPr lvl="1">
              <a:buFontTx/>
              <a:buChar char="-"/>
            </a:pPr>
            <a:r>
              <a:rPr lang="fr-FR" dirty="0">
                <a:latin typeface="Times New Roman" panose="02020603050405020304" pitchFamily="18" charset="0"/>
                <a:cs typeface="Times New Roman" panose="02020603050405020304" pitchFamily="18" charset="0"/>
              </a:rPr>
              <a:t>Réaliser un travail écrit dans le cadre de stage et mémoire,</a:t>
            </a:r>
          </a:p>
          <a:p>
            <a:pPr lvl="1">
              <a:buFontTx/>
              <a:buChar char="-"/>
            </a:pPr>
            <a:r>
              <a:rPr lang="fr-FR" dirty="0">
                <a:latin typeface="Times New Roman" panose="02020603050405020304" pitchFamily="18" charset="0"/>
                <a:cs typeface="Times New Roman" panose="02020603050405020304" pitchFamily="18" charset="0"/>
              </a:rPr>
              <a:t>Produire des lettres-types,</a:t>
            </a:r>
          </a:p>
          <a:p>
            <a:pPr lvl="1">
              <a:buFontTx/>
              <a:buChar char="-"/>
            </a:pPr>
            <a:r>
              <a:rPr lang="fr-FR" dirty="0">
                <a:latin typeface="Times New Roman" panose="02020603050405020304" pitchFamily="18" charset="0"/>
                <a:cs typeface="Times New Roman" panose="02020603050405020304" pitchFamily="18" charset="0"/>
              </a:rPr>
              <a:t>Assimiler certains gestes et attitudes (entretien et soutenance).</a:t>
            </a:r>
          </a:p>
          <a:p>
            <a:endParaRPr lang="fr-FR" sz="2800" dirty="0"/>
          </a:p>
        </p:txBody>
      </p:sp>
    </p:spTree>
    <p:extLst>
      <p:ext uri="{BB962C8B-B14F-4D97-AF65-F5344CB8AC3E}">
        <p14:creationId xmlns:p14="http://schemas.microsoft.com/office/powerpoint/2010/main" val="3052989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CCFE-AAD2-0C1C-B0B8-C0A6B488F34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CA27A40-2073-4610-5EAC-988E9CD2DC2E}"/>
              </a:ext>
            </a:extLst>
          </p:cNvPr>
          <p:cNvSpPr>
            <a:spLocks noGrp="1"/>
          </p:cNvSpPr>
          <p:nvPr>
            <p:ph type="title"/>
          </p:nvPr>
        </p:nvSpPr>
        <p:spPr>
          <a:xfrm>
            <a:off x="1971183" y="693294"/>
            <a:ext cx="8229600" cy="922114"/>
          </a:xfrm>
        </p:spPr>
        <p:txBody>
          <a:bodyPr>
            <a:noAutofit/>
          </a:bodyPr>
          <a:lstStyle/>
          <a:p>
            <a:pPr>
              <a:spcBef>
                <a:spcPct val="20000"/>
              </a:spcBef>
              <a:defRPr/>
            </a:pPr>
            <a:r>
              <a:rPr lang="fr-FR" sz="3600" b="1" dirty="0">
                <a:solidFill>
                  <a:srgbClr val="FF0000"/>
                </a:solidFill>
                <a:latin typeface="font2"/>
              </a:rPr>
              <a:t>Règles de bon usage de la messagerie</a:t>
            </a:r>
            <a:br>
              <a:rPr lang="fr-FR" sz="3600" b="1" dirty="0">
                <a:solidFill>
                  <a:srgbClr val="FF0000"/>
                </a:solidFill>
                <a:latin typeface="font2"/>
              </a:rPr>
            </a:br>
            <a:endParaRPr lang="fr-FR" sz="3600" dirty="0">
              <a:solidFill>
                <a:srgbClr val="FF0000"/>
              </a:solidFill>
            </a:endParaRPr>
          </a:p>
        </p:txBody>
      </p:sp>
      <p:sp>
        <p:nvSpPr>
          <p:cNvPr id="3" name="Espace réservé du contenu 2">
            <a:extLst>
              <a:ext uri="{FF2B5EF4-FFF2-40B4-BE49-F238E27FC236}">
                <a16:creationId xmlns:a16="http://schemas.microsoft.com/office/drawing/2014/main" id="{8E5C3375-8ADC-2EA4-9531-DB775916C5EC}"/>
              </a:ext>
            </a:extLst>
          </p:cNvPr>
          <p:cNvSpPr>
            <a:spLocks noGrp="1"/>
          </p:cNvSpPr>
          <p:nvPr>
            <p:ph idx="1"/>
          </p:nvPr>
        </p:nvSpPr>
        <p:spPr>
          <a:xfrm>
            <a:off x="1981200" y="2060848"/>
            <a:ext cx="8229600" cy="3541784"/>
          </a:xfrm>
        </p:spPr>
        <p:txBody>
          <a:bodyPr/>
          <a:lstStyle/>
          <a:p>
            <a:pPr marL="0" indent="0" algn="ctr">
              <a:buNone/>
              <a:defRPr/>
            </a:pPr>
            <a:r>
              <a:rPr lang="fr-FR" b="1" i="0" dirty="0">
                <a:solidFill>
                  <a:srgbClr val="212529"/>
                </a:solidFill>
                <a:effectLst/>
                <a:latin typeface="font2"/>
              </a:rPr>
              <a:t>Rédaction du message</a:t>
            </a:r>
            <a:endParaRPr lang="fr-FR" b="1" dirty="0">
              <a:solidFill>
                <a:srgbClr val="F79646">
                  <a:lumMod val="50000"/>
                </a:srgbClr>
              </a:solidFill>
              <a:latin typeface="Montserrat" panose="00000500000000000000" pitchFamily="2" charset="0"/>
            </a:endParaRPr>
          </a:p>
          <a:p>
            <a:pPr marL="0" indent="0" algn="ctr">
              <a:buNone/>
              <a:defRPr/>
            </a:pPr>
            <a:r>
              <a:rPr lang="fr-FR" b="0" i="0" dirty="0">
                <a:solidFill>
                  <a:srgbClr val="212529"/>
                </a:solidFill>
                <a:effectLst/>
                <a:latin typeface="font2"/>
              </a:rPr>
              <a:t> « Relecture »</a:t>
            </a:r>
          </a:p>
          <a:p>
            <a:pPr marL="0" indent="0" algn="ctr">
              <a:buNone/>
              <a:defRPr/>
            </a:pPr>
            <a:r>
              <a:rPr lang="fr-FR" b="0" i="0" dirty="0">
                <a:solidFill>
                  <a:srgbClr val="212529"/>
                </a:solidFill>
                <a:effectLst/>
                <a:latin typeface="font2"/>
              </a:rPr>
              <a:t>« Entrée en matière »</a:t>
            </a:r>
          </a:p>
          <a:p>
            <a:pPr marL="0" indent="0" algn="ctr">
              <a:buNone/>
              <a:defRPr/>
            </a:pPr>
            <a:r>
              <a:rPr lang="fr-FR" b="0" i="0" dirty="0">
                <a:solidFill>
                  <a:srgbClr val="212529"/>
                </a:solidFill>
                <a:effectLst/>
                <a:latin typeface="font2"/>
              </a:rPr>
              <a:t>« </a:t>
            </a:r>
            <a:r>
              <a:rPr lang="fr-FR" dirty="0">
                <a:solidFill>
                  <a:srgbClr val="212529"/>
                </a:solidFill>
                <a:latin typeface="font2"/>
              </a:rPr>
              <a:t>Rédaction en m</a:t>
            </a:r>
            <a:r>
              <a:rPr lang="fr-FR" b="0" i="0" dirty="0">
                <a:solidFill>
                  <a:srgbClr val="212529"/>
                </a:solidFill>
                <a:effectLst/>
                <a:latin typeface="font2"/>
              </a:rPr>
              <a:t>ajuscule interdit»</a:t>
            </a:r>
          </a:p>
          <a:p>
            <a:pPr marL="0" indent="0" algn="ctr">
              <a:buNone/>
              <a:defRPr/>
            </a:pPr>
            <a:r>
              <a:rPr lang="fr-FR" dirty="0">
                <a:solidFill>
                  <a:srgbClr val="212529"/>
                </a:solidFill>
                <a:latin typeface="font2"/>
              </a:rPr>
              <a:t>« I</a:t>
            </a:r>
            <a:r>
              <a:rPr lang="fr-FR" b="0" i="0" dirty="0">
                <a:solidFill>
                  <a:srgbClr val="212529"/>
                </a:solidFill>
                <a:effectLst/>
                <a:latin typeface="font2"/>
              </a:rPr>
              <a:t>nformations confidentielle»</a:t>
            </a:r>
            <a:endParaRPr lang="fr-FR" dirty="0"/>
          </a:p>
        </p:txBody>
      </p:sp>
    </p:spTree>
    <p:extLst>
      <p:ext uri="{BB962C8B-B14F-4D97-AF65-F5344CB8AC3E}">
        <p14:creationId xmlns:p14="http://schemas.microsoft.com/office/powerpoint/2010/main" val="806655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3B401-95FB-ECDE-BDF4-800CB595CFA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62D6D08-EEA0-822B-86F1-BB9BAE0A9AAF}"/>
              </a:ext>
            </a:extLst>
          </p:cNvPr>
          <p:cNvSpPr>
            <a:spLocks noGrp="1"/>
          </p:cNvSpPr>
          <p:nvPr>
            <p:ph type="title"/>
          </p:nvPr>
        </p:nvSpPr>
        <p:spPr>
          <a:xfrm>
            <a:off x="1971183" y="693294"/>
            <a:ext cx="8229600" cy="922114"/>
          </a:xfrm>
        </p:spPr>
        <p:txBody>
          <a:bodyPr>
            <a:noAutofit/>
          </a:bodyPr>
          <a:lstStyle/>
          <a:p>
            <a:pPr>
              <a:spcBef>
                <a:spcPct val="20000"/>
              </a:spcBef>
              <a:defRPr/>
            </a:pPr>
            <a:r>
              <a:rPr lang="fr-FR" sz="3600" b="1" dirty="0">
                <a:solidFill>
                  <a:srgbClr val="FF0000"/>
                </a:solidFill>
                <a:latin typeface="font2"/>
              </a:rPr>
              <a:t>Règles de bon usage de la messagerie</a:t>
            </a:r>
            <a:br>
              <a:rPr lang="fr-FR" sz="3600" b="1" dirty="0">
                <a:solidFill>
                  <a:srgbClr val="FF0000"/>
                </a:solidFill>
                <a:latin typeface="font2"/>
              </a:rPr>
            </a:br>
            <a:endParaRPr lang="fr-FR" sz="3600" dirty="0">
              <a:solidFill>
                <a:srgbClr val="FF0000"/>
              </a:solidFill>
            </a:endParaRPr>
          </a:p>
        </p:txBody>
      </p:sp>
      <p:sp>
        <p:nvSpPr>
          <p:cNvPr id="3" name="Espace réservé du contenu 2">
            <a:extLst>
              <a:ext uri="{FF2B5EF4-FFF2-40B4-BE49-F238E27FC236}">
                <a16:creationId xmlns:a16="http://schemas.microsoft.com/office/drawing/2014/main" id="{D74C4EB9-6705-955C-6109-56F5E15D94DE}"/>
              </a:ext>
            </a:extLst>
          </p:cNvPr>
          <p:cNvSpPr>
            <a:spLocks noGrp="1"/>
          </p:cNvSpPr>
          <p:nvPr>
            <p:ph idx="1"/>
          </p:nvPr>
        </p:nvSpPr>
        <p:spPr>
          <a:xfrm>
            <a:off x="1981200" y="2060848"/>
            <a:ext cx="8229600" cy="3541784"/>
          </a:xfrm>
        </p:spPr>
        <p:txBody>
          <a:bodyPr/>
          <a:lstStyle/>
          <a:p>
            <a:pPr marL="0" indent="0" algn="ctr">
              <a:buNone/>
              <a:defRPr/>
            </a:pPr>
            <a:r>
              <a:rPr lang="fr-FR" b="1" i="0" dirty="0">
                <a:solidFill>
                  <a:srgbClr val="212529"/>
                </a:solidFill>
                <a:effectLst/>
                <a:latin typeface="font2"/>
              </a:rPr>
              <a:t>Rédaction du message</a:t>
            </a:r>
            <a:endParaRPr lang="fr-FR" b="1" dirty="0">
              <a:solidFill>
                <a:srgbClr val="F79646">
                  <a:lumMod val="50000"/>
                </a:srgbClr>
              </a:solidFill>
              <a:latin typeface="Montserrat" panose="00000500000000000000" pitchFamily="2" charset="0"/>
            </a:endParaRPr>
          </a:p>
          <a:p>
            <a:pPr marL="0" indent="0" algn="ctr">
              <a:buNone/>
              <a:defRPr/>
            </a:pPr>
            <a:r>
              <a:rPr lang="fr-FR" b="0" i="0" dirty="0">
                <a:solidFill>
                  <a:srgbClr val="212529"/>
                </a:solidFill>
                <a:effectLst/>
                <a:latin typeface="font2"/>
              </a:rPr>
              <a:t> « Injures </a:t>
            </a:r>
            <a:r>
              <a:rPr lang="fr-FR" dirty="0">
                <a:solidFill>
                  <a:srgbClr val="212529"/>
                </a:solidFill>
                <a:latin typeface="font2"/>
              </a:rPr>
              <a:t>- </a:t>
            </a:r>
            <a:r>
              <a:rPr lang="fr-FR" b="0" i="0" dirty="0">
                <a:solidFill>
                  <a:srgbClr val="212529"/>
                </a:solidFill>
                <a:effectLst/>
                <a:latin typeface="font2"/>
              </a:rPr>
              <a:t>Diffamation »</a:t>
            </a:r>
          </a:p>
          <a:p>
            <a:pPr marL="0" indent="0" algn="ctr">
              <a:buNone/>
              <a:defRPr/>
            </a:pPr>
            <a:r>
              <a:rPr lang="fr-FR" b="0" i="0" dirty="0">
                <a:solidFill>
                  <a:srgbClr val="212529"/>
                </a:solidFill>
                <a:effectLst/>
                <a:latin typeface="font2"/>
              </a:rPr>
              <a:t>«Coordonnées et les fonctions de l'expéditeur»</a:t>
            </a:r>
          </a:p>
          <a:p>
            <a:pPr marL="0" indent="0" algn="ctr">
              <a:buNone/>
              <a:defRPr/>
            </a:pPr>
            <a:r>
              <a:rPr lang="fr-FR" b="0" i="0" dirty="0">
                <a:solidFill>
                  <a:srgbClr val="212529"/>
                </a:solidFill>
                <a:effectLst/>
                <a:latin typeface="font2"/>
              </a:rPr>
              <a:t>« </a:t>
            </a:r>
            <a:r>
              <a:rPr lang="fr-FR" dirty="0">
                <a:solidFill>
                  <a:srgbClr val="212529"/>
                </a:solidFill>
                <a:latin typeface="font2"/>
              </a:rPr>
              <a:t>PJ</a:t>
            </a:r>
            <a:r>
              <a:rPr lang="fr-FR" b="0" i="0" dirty="0">
                <a:solidFill>
                  <a:srgbClr val="212529"/>
                </a:solidFill>
                <a:effectLst/>
                <a:latin typeface="font2"/>
              </a:rPr>
              <a:t>»</a:t>
            </a:r>
          </a:p>
          <a:p>
            <a:pPr marL="0" indent="0" algn="ctr">
              <a:buNone/>
              <a:defRPr/>
            </a:pPr>
            <a:r>
              <a:rPr lang="fr-FR" dirty="0">
                <a:solidFill>
                  <a:srgbClr val="212529"/>
                </a:solidFill>
                <a:latin typeface="font2"/>
              </a:rPr>
              <a:t>« </a:t>
            </a:r>
            <a:r>
              <a:rPr lang="fr-FR" b="0" i="0" dirty="0">
                <a:solidFill>
                  <a:srgbClr val="212529"/>
                </a:solidFill>
                <a:effectLst/>
                <a:latin typeface="font2"/>
              </a:rPr>
              <a:t>Smileys»</a:t>
            </a:r>
          </a:p>
          <a:p>
            <a:pPr marL="0" indent="0" algn="ctr">
              <a:buNone/>
              <a:defRPr/>
            </a:pPr>
            <a:r>
              <a:rPr lang="fr-FR" dirty="0">
                <a:solidFill>
                  <a:srgbClr val="212529"/>
                </a:solidFill>
                <a:latin typeface="font2"/>
              </a:rPr>
              <a:t>« SPAM»</a:t>
            </a:r>
            <a:endParaRPr lang="fr-FR" dirty="0">
              <a:solidFill>
                <a:prstClr val="black"/>
              </a:solidFill>
              <a:latin typeface="Calibri"/>
            </a:endParaRPr>
          </a:p>
          <a:p>
            <a:pPr marL="0" indent="0" algn="ctr">
              <a:buNone/>
              <a:defRPr/>
            </a:pPr>
            <a:endParaRPr lang="fr-FR" dirty="0"/>
          </a:p>
        </p:txBody>
      </p:sp>
    </p:spTree>
    <p:extLst>
      <p:ext uri="{BB962C8B-B14F-4D97-AF65-F5344CB8AC3E}">
        <p14:creationId xmlns:p14="http://schemas.microsoft.com/office/powerpoint/2010/main" val="752677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A6C03-5DC0-BA8F-E060-B300F5C30BF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CCDFAD5-08B9-B699-4C3A-EF8032889C55}"/>
              </a:ext>
            </a:extLst>
          </p:cNvPr>
          <p:cNvSpPr>
            <a:spLocks noGrp="1"/>
          </p:cNvSpPr>
          <p:nvPr>
            <p:ph type="title"/>
          </p:nvPr>
        </p:nvSpPr>
        <p:spPr>
          <a:xfrm>
            <a:off x="1971183" y="693294"/>
            <a:ext cx="8229600" cy="922114"/>
          </a:xfrm>
        </p:spPr>
        <p:txBody>
          <a:bodyPr>
            <a:noAutofit/>
          </a:bodyPr>
          <a:lstStyle/>
          <a:p>
            <a:pPr>
              <a:spcBef>
                <a:spcPct val="20000"/>
              </a:spcBef>
              <a:defRPr/>
            </a:pPr>
            <a:r>
              <a:rPr lang="fr-FR" sz="3600" b="1" dirty="0">
                <a:solidFill>
                  <a:srgbClr val="FF0000"/>
                </a:solidFill>
                <a:latin typeface="font2"/>
              </a:rPr>
              <a:t>Règles de bon usage de la messagerie</a:t>
            </a:r>
            <a:br>
              <a:rPr lang="fr-FR" sz="3600" b="1" dirty="0">
                <a:solidFill>
                  <a:srgbClr val="FF0000"/>
                </a:solidFill>
                <a:latin typeface="font2"/>
              </a:rPr>
            </a:br>
            <a:endParaRPr lang="fr-FR" sz="3600" dirty="0">
              <a:solidFill>
                <a:srgbClr val="FF0000"/>
              </a:solidFill>
            </a:endParaRPr>
          </a:p>
        </p:txBody>
      </p:sp>
      <p:sp>
        <p:nvSpPr>
          <p:cNvPr id="3" name="Espace réservé du contenu 2">
            <a:extLst>
              <a:ext uri="{FF2B5EF4-FFF2-40B4-BE49-F238E27FC236}">
                <a16:creationId xmlns:a16="http://schemas.microsoft.com/office/drawing/2014/main" id="{B198D92C-FCFB-03FB-AD84-9662C70B9CB2}"/>
              </a:ext>
            </a:extLst>
          </p:cNvPr>
          <p:cNvSpPr>
            <a:spLocks noGrp="1"/>
          </p:cNvSpPr>
          <p:nvPr>
            <p:ph idx="1"/>
          </p:nvPr>
        </p:nvSpPr>
        <p:spPr>
          <a:xfrm>
            <a:off x="1981200" y="2060848"/>
            <a:ext cx="8229600" cy="3541784"/>
          </a:xfrm>
        </p:spPr>
        <p:txBody>
          <a:bodyPr/>
          <a:lstStyle/>
          <a:p>
            <a:pPr marL="0" indent="0" algn="ctr">
              <a:buNone/>
              <a:defRPr/>
            </a:pPr>
            <a:r>
              <a:rPr lang="fr-FR" b="1" i="0" dirty="0">
                <a:solidFill>
                  <a:srgbClr val="212529"/>
                </a:solidFill>
                <a:effectLst/>
                <a:latin typeface="font2"/>
              </a:rPr>
              <a:t>Réception du message</a:t>
            </a:r>
          </a:p>
          <a:p>
            <a:pPr marL="0" indent="0" algn="ctr">
              <a:buNone/>
              <a:defRPr/>
            </a:pPr>
            <a:r>
              <a:rPr lang="fr-FR" b="0" i="0" dirty="0">
                <a:solidFill>
                  <a:srgbClr val="212529"/>
                </a:solidFill>
                <a:effectLst/>
                <a:latin typeface="font2"/>
              </a:rPr>
              <a:t> « Trier»</a:t>
            </a:r>
          </a:p>
          <a:p>
            <a:pPr marL="0" indent="0" algn="ctr">
              <a:buNone/>
              <a:defRPr/>
            </a:pPr>
            <a:r>
              <a:rPr lang="fr-FR" b="0" i="0" dirty="0">
                <a:solidFill>
                  <a:srgbClr val="212529"/>
                </a:solidFill>
                <a:effectLst/>
                <a:latin typeface="font2"/>
              </a:rPr>
              <a:t>«Supprimer»</a:t>
            </a:r>
          </a:p>
          <a:p>
            <a:pPr marL="0" indent="0" algn="ctr">
              <a:buNone/>
              <a:defRPr/>
            </a:pPr>
            <a:r>
              <a:rPr lang="fr-FR" b="0" i="0" dirty="0">
                <a:solidFill>
                  <a:srgbClr val="212529"/>
                </a:solidFill>
                <a:effectLst/>
                <a:latin typeface="font2"/>
              </a:rPr>
              <a:t>« </a:t>
            </a:r>
            <a:r>
              <a:rPr lang="fr-FR" dirty="0">
                <a:solidFill>
                  <a:srgbClr val="212529"/>
                </a:solidFill>
                <a:latin typeface="font2"/>
              </a:rPr>
              <a:t>Impression- sauvegarde</a:t>
            </a:r>
            <a:r>
              <a:rPr lang="fr-FR" b="0" i="0" dirty="0">
                <a:solidFill>
                  <a:srgbClr val="212529"/>
                </a:solidFill>
                <a:effectLst/>
                <a:latin typeface="font2"/>
              </a:rPr>
              <a:t>»</a:t>
            </a:r>
          </a:p>
          <a:p>
            <a:pPr marL="0" indent="0" algn="ctr">
              <a:buNone/>
              <a:defRPr/>
            </a:pPr>
            <a:r>
              <a:rPr lang="fr-FR" dirty="0">
                <a:solidFill>
                  <a:srgbClr val="212529"/>
                </a:solidFill>
                <a:latin typeface="font2"/>
              </a:rPr>
              <a:t>« A</a:t>
            </a:r>
            <a:r>
              <a:rPr lang="fr-FR" b="0" i="0" dirty="0">
                <a:solidFill>
                  <a:srgbClr val="212529"/>
                </a:solidFill>
                <a:effectLst/>
                <a:latin typeface="font2"/>
              </a:rPr>
              <a:t>ccord des expéditeurs»</a:t>
            </a:r>
          </a:p>
          <a:p>
            <a:pPr marL="0" indent="0" algn="ctr">
              <a:buNone/>
              <a:defRPr/>
            </a:pPr>
            <a:r>
              <a:rPr lang="fr-FR" dirty="0">
                <a:solidFill>
                  <a:srgbClr val="212529"/>
                </a:solidFill>
                <a:latin typeface="font2"/>
              </a:rPr>
              <a:t>« Provenance </a:t>
            </a:r>
            <a:r>
              <a:rPr lang="fr-FR" b="0" i="0" dirty="0">
                <a:solidFill>
                  <a:srgbClr val="212529"/>
                </a:solidFill>
                <a:effectLst/>
                <a:latin typeface="font2"/>
              </a:rPr>
              <a:t>non identifiées</a:t>
            </a:r>
            <a:r>
              <a:rPr lang="fr-FR" dirty="0">
                <a:solidFill>
                  <a:srgbClr val="212529"/>
                </a:solidFill>
                <a:latin typeface="font2"/>
              </a:rPr>
              <a:t>»</a:t>
            </a:r>
            <a:endParaRPr lang="fr-FR" dirty="0">
              <a:solidFill>
                <a:prstClr val="black"/>
              </a:solidFill>
              <a:latin typeface="Calibri"/>
            </a:endParaRPr>
          </a:p>
          <a:p>
            <a:pPr marL="0" indent="0" algn="ctr">
              <a:buNone/>
              <a:defRPr/>
            </a:pPr>
            <a:endParaRPr lang="fr-FR" dirty="0"/>
          </a:p>
        </p:txBody>
      </p:sp>
    </p:spTree>
    <p:extLst>
      <p:ext uri="{BB962C8B-B14F-4D97-AF65-F5344CB8AC3E}">
        <p14:creationId xmlns:p14="http://schemas.microsoft.com/office/powerpoint/2010/main" val="304784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09440-6142-EE02-5DE8-3D705B9CDAE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E7DB62D-38C5-D9F3-6042-2F0D44F0E3F1}"/>
              </a:ext>
            </a:extLst>
          </p:cNvPr>
          <p:cNvSpPr>
            <a:spLocks noGrp="1"/>
          </p:cNvSpPr>
          <p:nvPr>
            <p:ph type="title"/>
          </p:nvPr>
        </p:nvSpPr>
        <p:spPr>
          <a:xfrm>
            <a:off x="1981200" y="271796"/>
            <a:ext cx="8229600" cy="922114"/>
          </a:xfrm>
        </p:spPr>
        <p:txBody>
          <a:bodyPr>
            <a:noAutofit/>
          </a:bodyPr>
          <a:lstStyle/>
          <a:p>
            <a:r>
              <a:rPr lang="fr-FR" sz="3600" dirty="0">
                <a:solidFill>
                  <a:srgbClr val="FF0000"/>
                </a:solidFill>
                <a:latin typeface="Overpass"/>
              </a:rPr>
              <a:t>M</a:t>
            </a:r>
            <a:r>
              <a:rPr lang="fr-FR" sz="3600" b="0" i="0" dirty="0">
                <a:solidFill>
                  <a:srgbClr val="FF0000"/>
                </a:solidFill>
                <a:effectLst/>
                <a:latin typeface="Overpass"/>
              </a:rPr>
              <a:t>ail professionnel</a:t>
            </a:r>
          </a:p>
        </p:txBody>
      </p:sp>
      <p:sp>
        <p:nvSpPr>
          <p:cNvPr id="3" name="Espace réservé du contenu 2">
            <a:extLst>
              <a:ext uri="{FF2B5EF4-FFF2-40B4-BE49-F238E27FC236}">
                <a16:creationId xmlns:a16="http://schemas.microsoft.com/office/drawing/2014/main" id="{EEDFD3FA-F421-7E51-6D8C-0D50EC5DA7B6}"/>
              </a:ext>
            </a:extLst>
          </p:cNvPr>
          <p:cNvSpPr>
            <a:spLocks noGrp="1"/>
          </p:cNvSpPr>
          <p:nvPr>
            <p:ph idx="1"/>
          </p:nvPr>
        </p:nvSpPr>
        <p:spPr>
          <a:xfrm>
            <a:off x="600891" y="1498212"/>
            <a:ext cx="11390812" cy="4626935"/>
          </a:xfrm>
        </p:spPr>
        <p:txBody>
          <a:bodyPr>
            <a:noAutofit/>
          </a:bodyPr>
          <a:lstStyle/>
          <a:p>
            <a:pPr algn="l">
              <a:buFont typeface="+mj-lt"/>
              <a:buAutoNum type="arabicPeriod"/>
            </a:pPr>
            <a:r>
              <a:rPr lang="fr-FR" sz="2800" dirty="0">
                <a:solidFill>
                  <a:srgbClr val="02102B"/>
                </a:solidFill>
                <a:latin typeface="Open Sans" panose="020B0606030504020204" pitchFamily="34" charset="0"/>
              </a:rPr>
              <a:t>O</a:t>
            </a:r>
            <a:r>
              <a:rPr lang="fr-FR" sz="2800" b="0" i="0" dirty="0">
                <a:solidFill>
                  <a:srgbClr val="02102B"/>
                </a:solidFill>
                <a:effectLst/>
                <a:latin typeface="Open Sans" panose="020B0606030504020204" pitchFamily="34" charset="0"/>
              </a:rPr>
              <a:t>bjet évocateur pour votre email</a:t>
            </a:r>
          </a:p>
          <a:p>
            <a:pPr algn="l">
              <a:buFont typeface="+mj-lt"/>
              <a:buAutoNum type="arabicPeriod"/>
            </a:pPr>
            <a:r>
              <a:rPr lang="fr-FR" sz="2800" dirty="0">
                <a:solidFill>
                  <a:srgbClr val="02102B"/>
                </a:solidFill>
                <a:latin typeface="Open Sans" panose="020B0606030504020204" pitchFamily="34" charset="0"/>
              </a:rPr>
              <a:t>F</a:t>
            </a:r>
            <a:r>
              <a:rPr lang="fr-FR" sz="2800" b="0" i="0" dirty="0">
                <a:solidFill>
                  <a:srgbClr val="02102B"/>
                </a:solidFill>
                <a:effectLst/>
                <a:latin typeface="Open Sans" panose="020B0606030504020204" pitchFamily="34" charset="0"/>
              </a:rPr>
              <a:t>ormules de politesse et de salutation appropriées</a:t>
            </a:r>
          </a:p>
          <a:p>
            <a:pPr algn="l">
              <a:buFont typeface="+mj-lt"/>
              <a:buAutoNum type="arabicPeriod"/>
            </a:pPr>
            <a:r>
              <a:rPr lang="fr-FR" sz="2800" dirty="0">
                <a:solidFill>
                  <a:srgbClr val="02102B"/>
                </a:solidFill>
                <a:latin typeface="Open Sans" panose="020B0606030504020204" pitchFamily="34" charset="0"/>
              </a:rPr>
              <a:t>L</a:t>
            </a:r>
            <a:r>
              <a:rPr lang="fr-FR" sz="2800" b="0" i="0" dirty="0">
                <a:solidFill>
                  <a:srgbClr val="02102B"/>
                </a:solidFill>
                <a:effectLst/>
                <a:latin typeface="Open Sans" panose="020B0606030504020204" pitchFamily="34" charset="0"/>
              </a:rPr>
              <a:t>es informations les plus importantes en premier</a:t>
            </a:r>
          </a:p>
          <a:p>
            <a:pPr algn="l">
              <a:buFont typeface="+mj-lt"/>
              <a:buAutoNum type="arabicPeriod"/>
            </a:pPr>
            <a:r>
              <a:rPr lang="fr-FR" sz="2800" dirty="0">
                <a:solidFill>
                  <a:srgbClr val="02102B"/>
                </a:solidFill>
                <a:latin typeface="Open Sans" panose="020B0606030504020204" pitchFamily="34" charset="0"/>
              </a:rPr>
              <a:t>C</a:t>
            </a:r>
            <a:r>
              <a:rPr lang="fr-FR" sz="2800" b="0" i="0" dirty="0">
                <a:solidFill>
                  <a:srgbClr val="02102B"/>
                </a:solidFill>
                <a:effectLst/>
                <a:latin typeface="Open Sans" panose="020B0606030504020204" pitchFamily="34" charset="0"/>
              </a:rPr>
              <a:t>ontenu compacte, claire et structuré</a:t>
            </a:r>
          </a:p>
          <a:p>
            <a:pPr algn="l">
              <a:buFont typeface="+mj-lt"/>
              <a:buAutoNum type="arabicPeriod"/>
            </a:pPr>
            <a:r>
              <a:rPr lang="fr-FR" sz="2800" dirty="0">
                <a:solidFill>
                  <a:srgbClr val="02102B"/>
                </a:solidFill>
                <a:latin typeface="Open Sans" panose="020B0606030504020204" pitchFamily="34" charset="0"/>
              </a:rPr>
              <a:t>L</a:t>
            </a:r>
            <a:r>
              <a:rPr lang="fr-FR" sz="2800" b="0" i="0" dirty="0">
                <a:solidFill>
                  <a:srgbClr val="02102B"/>
                </a:solidFill>
                <a:effectLst/>
                <a:latin typeface="Open Sans" panose="020B0606030504020204" pitchFamily="34" charset="0"/>
              </a:rPr>
              <a:t>istes et distinctions pour les mises en évidence visuelles.</a:t>
            </a:r>
          </a:p>
          <a:p>
            <a:pPr algn="l">
              <a:buFont typeface="+mj-lt"/>
              <a:buAutoNum type="arabicPeriod"/>
            </a:pPr>
            <a:r>
              <a:rPr lang="fr-FR" sz="2800" dirty="0">
                <a:solidFill>
                  <a:srgbClr val="02102B"/>
                </a:solidFill>
                <a:latin typeface="Open Sans" panose="020B0606030504020204" pitchFamily="34" charset="0"/>
              </a:rPr>
              <a:t>F</a:t>
            </a:r>
            <a:r>
              <a:rPr lang="fr-FR" sz="2800" b="0" i="0" dirty="0">
                <a:solidFill>
                  <a:srgbClr val="02102B"/>
                </a:solidFill>
                <a:effectLst/>
                <a:latin typeface="Open Sans" panose="020B0606030504020204" pitchFamily="34" charset="0"/>
              </a:rPr>
              <a:t>ormat cohérent pour la police et la taille des caractères.</a:t>
            </a:r>
          </a:p>
          <a:p>
            <a:pPr algn="l">
              <a:buFont typeface="+mj-lt"/>
              <a:buAutoNum type="arabicPeriod"/>
            </a:pPr>
            <a:r>
              <a:rPr lang="fr-FR" sz="2800" dirty="0">
                <a:solidFill>
                  <a:srgbClr val="02102B"/>
                </a:solidFill>
                <a:latin typeface="Open Sans" panose="020B0606030504020204" pitchFamily="34" charset="0"/>
              </a:rPr>
              <a:t>F</a:t>
            </a:r>
            <a:r>
              <a:rPr lang="fr-FR" sz="2800" b="0" i="0" dirty="0">
                <a:solidFill>
                  <a:srgbClr val="02102B"/>
                </a:solidFill>
                <a:effectLst/>
                <a:latin typeface="Open Sans" panose="020B0606030504020204" pitchFamily="34" charset="0"/>
              </a:rPr>
              <a:t>ormule de </a:t>
            </a:r>
            <a:r>
              <a:rPr lang="fr-FR" sz="2800" dirty="0">
                <a:solidFill>
                  <a:srgbClr val="02102B"/>
                </a:solidFill>
                <a:latin typeface="Open Sans" panose="020B0606030504020204" pitchFamily="34" charset="0"/>
              </a:rPr>
              <a:t>politesse</a:t>
            </a:r>
            <a:r>
              <a:rPr lang="fr-FR" sz="2800" u="sng" dirty="0">
                <a:solidFill>
                  <a:srgbClr val="02102B"/>
                </a:solidFill>
                <a:latin typeface="Open Sans" panose="020B0606030504020204" pitchFamily="34" charset="0"/>
              </a:rPr>
              <a:t> </a:t>
            </a:r>
            <a:r>
              <a:rPr lang="fr-FR" sz="2800" b="0" i="0" dirty="0">
                <a:solidFill>
                  <a:srgbClr val="02102B"/>
                </a:solidFill>
                <a:effectLst/>
                <a:latin typeface="Open Sans" panose="020B0606030504020204" pitchFamily="34" charset="0"/>
              </a:rPr>
              <a:t>appropriée</a:t>
            </a:r>
          </a:p>
          <a:p>
            <a:pPr algn="l">
              <a:buFont typeface="+mj-lt"/>
              <a:buAutoNum type="arabicPeriod"/>
            </a:pPr>
            <a:r>
              <a:rPr lang="fr-FR" sz="2800" dirty="0">
                <a:solidFill>
                  <a:srgbClr val="02102B"/>
                </a:solidFill>
                <a:latin typeface="Open Sans" panose="020B0606030504020204" pitchFamily="34" charset="0"/>
              </a:rPr>
              <a:t>S</a:t>
            </a:r>
            <a:r>
              <a:rPr lang="fr-FR" sz="2800" b="0" i="0" dirty="0">
                <a:solidFill>
                  <a:srgbClr val="02102B"/>
                </a:solidFill>
                <a:effectLst/>
                <a:latin typeface="Open Sans" panose="020B0606030504020204" pitchFamily="34" charset="0"/>
              </a:rPr>
              <a:t>ignature et pièce jointe</a:t>
            </a:r>
          </a:p>
          <a:p>
            <a:pPr marL="0" indent="0" algn="ctr">
              <a:buNone/>
              <a:defRPr/>
            </a:pPr>
            <a:endParaRPr lang="fr-FR" sz="2800" dirty="0"/>
          </a:p>
        </p:txBody>
      </p:sp>
    </p:spTree>
    <p:extLst>
      <p:ext uri="{BB962C8B-B14F-4D97-AF65-F5344CB8AC3E}">
        <p14:creationId xmlns:p14="http://schemas.microsoft.com/office/powerpoint/2010/main" val="4132099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E60FC-9171-5471-ACDE-C0F3A8C738C4}"/>
            </a:ext>
          </a:extLst>
        </p:cNvPr>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D6C10239-8017-6F78-B8FA-25B31D25BAB8}"/>
              </a:ext>
            </a:extLst>
          </p:cNvPr>
          <p:cNvGraphicFramePr>
            <a:graphicFrameLocks noGrp="1"/>
          </p:cNvGraphicFramePr>
          <p:nvPr>
            <p:extLst>
              <p:ext uri="{D42A27DB-BD31-4B8C-83A1-F6EECF244321}">
                <p14:modId xmlns:p14="http://schemas.microsoft.com/office/powerpoint/2010/main" val="754639842"/>
              </p:ext>
            </p:extLst>
          </p:nvPr>
        </p:nvGraphicFramePr>
        <p:xfrm>
          <a:off x="1" y="-3"/>
          <a:ext cx="12192000" cy="6858004"/>
        </p:xfrm>
        <a:graphic>
          <a:graphicData uri="http://schemas.openxmlformats.org/drawingml/2006/table">
            <a:tbl>
              <a:tblPr firstRow="1" bandRow="1">
                <a:tableStyleId>{5C22544A-7EE6-4342-B048-85BDC9FD1C3A}</a:tableStyleId>
              </a:tblPr>
              <a:tblGrid>
                <a:gridCol w="6588012">
                  <a:extLst>
                    <a:ext uri="{9D8B030D-6E8A-4147-A177-3AD203B41FA5}">
                      <a16:colId xmlns:a16="http://schemas.microsoft.com/office/drawing/2014/main" val="1961032972"/>
                    </a:ext>
                  </a:extLst>
                </a:gridCol>
                <a:gridCol w="5603988">
                  <a:extLst>
                    <a:ext uri="{9D8B030D-6E8A-4147-A177-3AD203B41FA5}">
                      <a16:colId xmlns:a16="http://schemas.microsoft.com/office/drawing/2014/main" val="3106279371"/>
                    </a:ext>
                  </a:extLst>
                </a:gridCol>
              </a:tblGrid>
              <a:tr h="929665">
                <a:tc>
                  <a:txBody>
                    <a:bodyPr/>
                    <a:lstStyle/>
                    <a:p>
                      <a:pPr algn="ctr"/>
                      <a:r>
                        <a:rPr kumimoji="0" lang="fr-FR" sz="3200" b="0" i="0" u="none" strike="noStrike" kern="1200" cap="none" spc="0" normalizeH="0" baseline="0" noProof="0" dirty="0">
                          <a:ln>
                            <a:noFill/>
                          </a:ln>
                          <a:solidFill>
                            <a:srgbClr val="FF0000"/>
                          </a:solidFill>
                          <a:effectLst/>
                          <a:uLnTx/>
                          <a:uFillTx/>
                          <a:latin typeface="Overpass"/>
                          <a:ea typeface="+mj-ea"/>
                          <a:cs typeface="+mj-cs"/>
                        </a:rPr>
                        <a:t>A éviter</a:t>
                      </a:r>
                      <a:endParaRPr lang="fr-FR" sz="3200" dirty="0"/>
                    </a:p>
                  </a:txBody>
                  <a:tcPr/>
                </a:tc>
                <a:tc>
                  <a:txBody>
                    <a:bodyPr/>
                    <a:lstStyle/>
                    <a:p>
                      <a:pPr algn="ctr"/>
                      <a:r>
                        <a:rPr kumimoji="0" lang="fr-FR" sz="3200" b="0" i="0" u="none" strike="noStrike" kern="1200" cap="none" spc="0" normalizeH="0" baseline="0" noProof="0" dirty="0">
                          <a:ln>
                            <a:noFill/>
                          </a:ln>
                          <a:solidFill>
                            <a:srgbClr val="FF0000"/>
                          </a:solidFill>
                          <a:effectLst/>
                          <a:uLnTx/>
                          <a:uFillTx/>
                          <a:latin typeface="Overpass"/>
                          <a:ea typeface="+mj-ea"/>
                          <a:cs typeface="+mj-cs"/>
                        </a:rPr>
                        <a:t>A faire</a:t>
                      </a:r>
                      <a:endParaRPr lang="fr-FR" sz="3200" dirty="0"/>
                    </a:p>
                  </a:txBody>
                  <a:tcPr/>
                </a:tc>
                <a:extLst>
                  <a:ext uri="{0D108BD9-81ED-4DB2-BD59-A6C34878D82A}">
                    <a16:rowId xmlns:a16="http://schemas.microsoft.com/office/drawing/2014/main" val="639892590"/>
                  </a:ext>
                </a:extLst>
              </a:tr>
              <a:tr h="665350">
                <a:tc>
                  <a:txBody>
                    <a:bodyPr/>
                    <a:lstStyle/>
                    <a:p>
                      <a:r>
                        <a:rPr lang="fr-FR" sz="2800" b="0" i="0" dirty="0">
                          <a:solidFill>
                            <a:srgbClr val="465A75"/>
                          </a:solidFill>
                          <a:effectLst/>
                          <a:latin typeface="Open Sans" panose="020B0606030504020204" pitchFamily="34" charset="0"/>
                        </a:rPr>
                        <a:t>Les fautes de frappe et d’orthographe</a:t>
                      </a:r>
                      <a:endParaRPr lang="fr-FR" sz="2800" dirty="0"/>
                    </a:p>
                  </a:txBody>
                  <a:tcPr>
                    <a:solidFill>
                      <a:schemeClr val="accent2">
                        <a:lumMod val="40000"/>
                        <a:lumOff val="60000"/>
                      </a:schemeClr>
                    </a:solidFill>
                  </a:tcPr>
                </a:tc>
                <a:tc>
                  <a:txBody>
                    <a:bodyPr/>
                    <a:lstStyle/>
                    <a:p>
                      <a:r>
                        <a:rPr lang="fr-FR" sz="2800" b="0" i="0" dirty="0">
                          <a:solidFill>
                            <a:srgbClr val="465A75"/>
                          </a:solidFill>
                          <a:effectLst/>
                          <a:latin typeface="Open Sans" panose="020B0606030504020204" pitchFamily="34" charset="0"/>
                        </a:rPr>
                        <a:t>Relecture soignée</a:t>
                      </a:r>
                      <a:endParaRPr lang="fr-FR" sz="2800" dirty="0"/>
                    </a:p>
                  </a:txBody>
                  <a:tcPr>
                    <a:solidFill>
                      <a:schemeClr val="accent3">
                        <a:lumMod val="40000"/>
                        <a:lumOff val="60000"/>
                      </a:schemeClr>
                    </a:solidFill>
                  </a:tcPr>
                </a:tc>
                <a:extLst>
                  <a:ext uri="{0D108BD9-81ED-4DB2-BD59-A6C34878D82A}">
                    <a16:rowId xmlns:a16="http://schemas.microsoft.com/office/drawing/2014/main" val="1351828504"/>
                  </a:ext>
                </a:extLst>
              </a:tr>
              <a:tr h="665350">
                <a:tc>
                  <a:txBody>
                    <a:bodyPr/>
                    <a:lstStyle/>
                    <a:p>
                      <a:r>
                        <a:rPr lang="fr-FR" sz="2800" b="0" i="0" dirty="0">
                          <a:solidFill>
                            <a:srgbClr val="465A75"/>
                          </a:solidFill>
                          <a:effectLst/>
                          <a:latin typeface="Open Sans" panose="020B0606030504020204" pitchFamily="34" charset="0"/>
                        </a:rPr>
                        <a:t>Les erreurs dans le titre</a:t>
                      </a:r>
                      <a:endParaRPr lang="fr-FR" sz="2800" dirty="0"/>
                    </a:p>
                  </a:txBody>
                  <a:tcPr>
                    <a:solidFill>
                      <a:schemeClr val="accent2">
                        <a:lumMod val="40000"/>
                        <a:lumOff val="60000"/>
                      </a:schemeClr>
                    </a:solidFill>
                  </a:tcPr>
                </a:tc>
                <a:tc>
                  <a:txBody>
                    <a:bodyPr/>
                    <a:lstStyle/>
                    <a:p>
                      <a:r>
                        <a:rPr lang="fr-FR" sz="2800" b="0" i="0" dirty="0">
                          <a:solidFill>
                            <a:srgbClr val="465A75"/>
                          </a:solidFill>
                          <a:effectLst/>
                          <a:latin typeface="Open Sans" panose="020B0606030504020204" pitchFamily="34" charset="0"/>
                        </a:rPr>
                        <a:t>Un titre complet</a:t>
                      </a:r>
                      <a:endParaRPr lang="fr-FR" sz="2800" dirty="0"/>
                    </a:p>
                  </a:txBody>
                  <a:tcPr>
                    <a:solidFill>
                      <a:schemeClr val="accent3">
                        <a:lumMod val="40000"/>
                        <a:lumOff val="60000"/>
                      </a:schemeClr>
                    </a:solidFill>
                  </a:tcPr>
                </a:tc>
                <a:extLst>
                  <a:ext uri="{0D108BD9-81ED-4DB2-BD59-A6C34878D82A}">
                    <a16:rowId xmlns:a16="http://schemas.microsoft.com/office/drawing/2014/main" val="3265487770"/>
                  </a:ext>
                </a:extLst>
              </a:tr>
              <a:tr h="665350">
                <a:tc>
                  <a:txBody>
                    <a:bodyPr/>
                    <a:lstStyle/>
                    <a:p>
                      <a:r>
                        <a:rPr lang="fr-FR" sz="2800" b="0" i="0" dirty="0">
                          <a:solidFill>
                            <a:srgbClr val="465A75"/>
                          </a:solidFill>
                          <a:effectLst/>
                          <a:latin typeface="Open Sans" panose="020B0606030504020204" pitchFamily="34" charset="0"/>
                        </a:rPr>
                        <a:t>Les oublis de pièce jointe</a:t>
                      </a:r>
                      <a:endParaRPr lang="fr-FR" sz="2800" dirty="0"/>
                    </a:p>
                  </a:txBody>
                  <a:tcPr>
                    <a:solidFill>
                      <a:schemeClr val="accent2">
                        <a:lumMod val="40000"/>
                        <a:lumOff val="60000"/>
                      </a:schemeClr>
                    </a:solidFill>
                  </a:tcPr>
                </a:tc>
                <a:tc>
                  <a:txBody>
                    <a:bodyPr/>
                    <a:lstStyle/>
                    <a:p>
                      <a:r>
                        <a:rPr lang="fr-FR" sz="2800" b="0" i="0" dirty="0">
                          <a:solidFill>
                            <a:srgbClr val="465A75"/>
                          </a:solidFill>
                          <a:effectLst/>
                          <a:latin typeface="Open Sans" panose="020B0606030504020204" pitchFamily="34" charset="0"/>
                        </a:rPr>
                        <a:t>Vérifier les pièces jointes</a:t>
                      </a:r>
                      <a:endParaRPr lang="fr-FR" sz="2800" dirty="0"/>
                    </a:p>
                  </a:txBody>
                  <a:tcPr>
                    <a:solidFill>
                      <a:schemeClr val="accent3">
                        <a:lumMod val="40000"/>
                        <a:lumOff val="60000"/>
                      </a:schemeClr>
                    </a:solidFill>
                  </a:tcPr>
                </a:tc>
                <a:extLst>
                  <a:ext uri="{0D108BD9-81ED-4DB2-BD59-A6C34878D82A}">
                    <a16:rowId xmlns:a16="http://schemas.microsoft.com/office/drawing/2014/main" val="844959868"/>
                  </a:ext>
                </a:extLst>
              </a:tr>
              <a:tr h="1185158">
                <a:tc>
                  <a:txBody>
                    <a:bodyPr/>
                    <a:lstStyle/>
                    <a:p>
                      <a:r>
                        <a:rPr lang="fr-FR" sz="2800" b="0" i="0" dirty="0">
                          <a:solidFill>
                            <a:srgbClr val="465A75"/>
                          </a:solidFill>
                          <a:effectLst/>
                          <a:latin typeface="Open Sans" panose="020B0606030504020204" pitchFamily="34" charset="0"/>
                        </a:rPr>
                        <a:t>Avoir recourt à l’émotion/ Les émoticônes</a:t>
                      </a:r>
                      <a:endParaRPr lang="fr-FR" sz="2800" dirty="0"/>
                    </a:p>
                  </a:txBody>
                  <a:tcPr>
                    <a:solidFill>
                      <a:schemeClr val="accent2">
                        <a:lumMod val="40000"/>
                        <a:lumOff val="60000"/>
                      </a:schemeClr>
                    </a:solidFill>
                  </a:tcPr>
                </a:tc>
                <a:tc>
                  <a:txBody>
                    <a:bodyPr/>
                    <a:lstStyle/>
                    <a:p>
                      <a:r>
                        <a:rPr lang="fr-FR" sz="2800" b="0" i="0" dirty="0">
                          <a:solidFill>
                            <a:srgbClr val="465A75"/>
                          </a:solidFill>
                          <a:effectLst/>
                          <a:latin typeface="Open Sans" panose="020B0606030504020204" pitchFamily="34" charset="0"/>
                        </a:rPr>
                        <a:t>Employer un ton neutre</a:t>
                      </a:r>
                      <a:endParaRPr lang="fr-FR" sz="2800" dirty="0"/>
                    </a:p>
                  </a:txBody>
                  <a:tcPr>
                    <a:solidFill>
                      <a:schemeClr val="accent3">
                        <a:lumMod val="40000"/>
                        <a:lumOff val="60000"/>
                      </a:schemeClr>
                    </a:solidFill>
                  </a:tcPr>
                </a:tc>
                <a:extLst>
                  <a:ext uri="{0D108BD9-81ED-4DB2-BD59-A6C34878D82A}">
                    <a16:rowId xmlns:a16="http://schemas.microsoft.com/office/drawing/2014/main" val="1710450440"/>
                  </a:ext>
                </a:extLst>
              </a:tr>
              <a:tr h="665350">
                <a:tc>
                  <a:txBody>
                    <a:bodyPr/>
                    <a:lstStyle/>
                    <a:p>
                      <a:r>
                        <a:rPr lang="fr-FR" sz="2800" b="0" i="0" dirty="0">
                          <a:solidFill>
                            <a:srgbClr val="465A75"/>
                          </a:solidFill>
                          <a:effectLst/>
                          <a:latin typeface="Open Sans" panose="020B0606030504020204" pitchFamily="34" charset="0"/>
                        </a:rPr>
                        <a:t>Les phrases longues et complexes </a:t>
                      </a:r>
                      <a:endParaRPr lang="fr-FR" sz="2800" dirty="0"/>
                    </a:p>
                  </a:txBody>
                  <a:tcPr>
                    <a:solidFill>
                      <a:schemeClr val="accent2">
                        <a:lumMod val="40000"/>
                        <a:lumOff val="60000"/>
                      </a:schemeClr>
                    </a:solidFill>
                  </a:tcPr>
                </a:tc>
                <a:tc>
                  <a:txBody>
                    <a:bodyPr/>
                    <a:lstStyle/>
                    <a:p>
                      <a:r>
                        <a:rPr lang="fr-FR" sz="2800" b="0" i="0" dirty="0">
                          <a:solidFill>
                            <a:srgbClr val="465A75"/>
                          </a:solidFill>
                          <a:effectLst/>
                          <a:latin typeface="Open Sans" panose="020B0606030504020204" pitchFamily="34" charset="0"/>
                        </a:rPr>
                        <a:t>Faire court et clair</a:t>
                      </a:r>
                      <a:endParaRPr lang="fr-FR" sz="2800" dirty="0"/>
                    </a:p>
                  </a:txBody>
                  <a:tcPr>
                    <a:solidFill>
                      <a:schemeClr val="accent3">
                        <a:lumMod val="40000"/>
                        <a:lumOff val="60000"/>
                      </a:schemeClr>
                    </a:solidFill>
                  </a:tcPr>
                </a:tc>
                <a:extLst>
                  <a:ext uri="{0D108BD9-81ED-4DB2-BD59-A6C34878D82A}">
                    <a16:rowId xmlns:a16="http://schemas.microsoft.com/office/drawing/2014/main" val="4103533527"/>
                  </a:ext>
                </a:extLst>
              </a:tr>
              <a:tr h="665350">
                <a:tc>
                  <a:txBody>
                    <a:bodyPr/>
                    <a:lstStyle/>
                    <a:p>
                      <a:r>
                        <a:rPr lang="fr-FR" sz="2800" b="0" i="0" dirty="0">
                          <a:solidFill>
                            <a:srgbClr val="465A75"/>
                          </a:solidFill>
                          <a:effectLst/>
                          <a:latin typeface="Open Sans" panose="020B0606030504020204" pitchFamily="34" charset="0"/>
                        </a:rPr>
                        <a:t>Une longueur excessive</a:t>
                      </a:r>
                      <a:endParaRPr lang="fr-FR" sz="2800" dirty="0"/>
                    </a:p>
                  </a:txBody>
                  <a:tcPr>
                    <a:solidFill>
                      <a:schemeClr val="accent2">
                        <a:lumMod val="40000"/>
                        <a:lumOff val="60000"/>
                      </a:schemeClr>
                    </a:solidFill>
                  </a:tcPr>
                </a:tc>
                <a:tc>
                  <a:txBody>
                    <a:bodyPr/>
                    <a:lstStyle/>
                    <a:p>
                      <a:r>
                        <a:rPr lang="fr-FR" sz="2800" b="0" i="0" dirty="0">
                          <a:solidFill>
                            <a:srgbClr val="465A75"/>
                          </a:solidFill>
                          <a:effectLst/>
                          <a:latin typeface="Open Sans" panose="020B0606030504020204" pitchFamily="34" charset="0"/>
                        </a:rPr>
                        <a:t>Réduire le texte à l’essentiel</a:t>
                      </a:r>
                      <a:endParaRPr lang="fr-FR" sz="2800" dirty="0"/>
                    </a:p>
                  </a:txBody>
                  <a:tcPr>
                    <a:solidFill>
                      <a:schemeClr val="accent3">
                        <a:lumMod val="40000"/>
                        <a:lumOff val="60000"/>
                      </a:schemeClr>
                    </a:solidFill>
                  </a:tcPr>
                </a:tc>
                <a:extLst>
                  <a:ext uri="{0D108BD9-81ED-4DB2-BD59-A6C34878D82A}">
                    <a16:rowId xmlns:a16="http://schemas.microsoft.com/office/drawing/2014/main" val="81800508"/>
                  </a:ext>
                </a:extLst>
              </a:tr>
              <a:tr h="1416431">
                <a:tc>
                  <a:txBody>
                    <a:bodyPr/>
                    <a:lstStyle/>
                    <a:p>
                      <a:r>
                        <a:rPr lang="fr-FR" sz="2800" b="0" i="0" dirty="0">
                          <a:solidFill>
                            <a:srgbClr val="465A75"/>
                          </a:solidFill>
                          <a:effectLst/>
                          <a:latin typeface="Open Sans" panose="020B0606030504020204" pitchFamily="34" charset="0"/>
                        </a:rPr>
                        <a:t>Les emails superflus</a:t>
                      </a:r>
                      <a:endParaRPr lang="fr-FR" sz="2800" dirty="0"/>
                    </a:p>
                  </a:txBody>
                  <a:tcPr>
                    <a:solidFill>
                      <a:schemeClr val="accent2">
                        <a:lumMod val="40000"/>
                        <a:lumOff val="60000"/>
                      </a:schemeClr>
                    </a:solidFill>
                  </a:tcPr>
                </a:tc>
                <a:tc>
                  <a:txBody>
                    <a:bodyPr/>
                    <a:lstStyle/>
                    <a:p>
                      <a:r>
                        <a:rPr lang="fr-FR" sz="2800" b="0" i="0" dirty="0">
                          <a:solidFill>
                            <a:srgbClr val="465A75"/>
                          </a:solidFill>
                          <a:effectLst/>
                          <a:latin typeface="Open Sans" panose="020B0606030504020204" pitchFamily="34" charset="0"/>
                        </a:rPr>
                        <a:t>Rappeler les appels téléphoniques et conversations personnelles</a:t>
                      </a:r>
                      <a:endParaRPr lang="fr-FR" sz="2800" dirty="0"/>
                    </a:p>
                  </a:txBody>
                  <a:tcPr>
                    <a:solidFill>
                      <a:schemeClr val="accent3">
                        <a:lumMod val="40000"/>
                        <a:lumOff val="60000"/>
                      </a:schemeClr>
                    </a:solidFill>
                  </a:tcPr>
                </a:tc>
                <a:extLst>
                  <a:ext uri="{0D108BD9-81ED-4DB2-BD59-A6C34878D82A}">
                    <a16:rowId xmlns:a16="http://schemas.microsoft.com/office/drawing/2014/main" val="2701761477"/>
                  </a:ext>
                </a:extLst>
              </a:tr>
            </a:tbl>
          </a:graphicData>
        </a:graphic>
      </p:graphicFrame>
    </p:spTree>
    <p:extLst>
      <p:ext uri="{BB962C8B-B14F-4D97-AF65-F5344CB8AC3E}">
        <p14:creationId xmlns:p14="http://schemas.microsoft.com/office/powerpoint/2010/main" val="266274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0BB10D-459B-9172-37EE-C2625D7D13DC}"/>
              </a:ext>
            </a:extLst>
          </p:cNvPr>
          <p:cNvSpPr>
            <a:spLocks noGrp="1"/>
          </p:cNvSpPr>
          <p:nvPr>
            <p:ph type="title"/>
          </p:nvPr>
        </p:nvSpPr>
        <p:spPr>
          <a:xfrm>
            <a:off x="609600" y="59728"/>
            <a:ext cx="10972800" cy="1143000"/>
          </a:xfrm>
        </p:spPr>
        <p:txBody>
          <a:bodyPr>
            <a:normAutofit/>
          </a:bodyPr>
          <a:lstStyle/>
          <a:p>
            <a:r>
              <a:rPr lang="fr-FR" dirty="0">
                <a:solidFill>
                  <a:srgbClr val="FF0000"/>
                </a:solidFill>
              </a:rPr>
              <a:t>Signer un mail professionnel</a:t>
            </a:r>
          </a:p>
        </p:txBody>
      </p:sp>
      <p:sp>
        <p:nvSpPr>
          <p:cNvPr id="3" name="Espace réservé du contenu 2">
            <a:extLst>
              <a:ext uri="{FF2B5EF4-FFF2-40B4-BE49-F238E27FC236}">
                <a16:creationId xmlns:a16="http://schemas.microsoft.com/office/drawing/2014/main" id="{E3AFED53-FD0A-C376-87D9-2786C7976669}"/>
              </a:ext>
            </a:extLst>
          </p:cNvPr>
          <p:cNvSpPr>
            <a:spLocks noGrp="1"/>
          </p:cNvSpPr>
          <p:nvPr>
            <p:ph idx="1"/>
          </p:nvPr>
        </p:nvSpPr>
        <p:spPr>
          <a:xfrm>
            <a:off x="609599" y="1202728"/>
            <a:ext cx="10972799" cy="4525963"/>
          </a:xfrm>
        </p:spPr>
        <p:txBody>
          <a:bodyPr>
            <a:noAutofit/>
          </a:bodyPr>
          <a:lstStyle/>
          <a:p>
            <a:pPr algn="l"/>
            <a:r>
              <a:rPr lang="fr-FR" sz="2800" b="1" i="0" dirty="0">
                <a:solidFill>
                  <a:srgbClr val="202124"/>
                </a:solidFill>
                <a:effectLst/>
                <a:latin typeface="arial" panose="020B0604020202020204" pitchFamily="34" charset="0"/>
              </a:rPr>
              <a:t>Faire figurer dans votre signature mail les éléments suivants :</a:t>
            </a:r>
            <a:endParaRPr lang="fr-FR" sz="2800" b="0" i="0" dirty="0">
              <a:solidFill>
                <a:srgbClr val="202124"/>
              </a:solidFill>
              <a:effectLst/>
              <a:latin typeface="arial" panose="020B0604020202020204" pitchFamily="34" charset="0"/>
            </a:endParaRPr>
          </a:p>
          <a:p>
            <a:pPr algn="l">
              <a:buFont typeface="+mj-lt"/>
              <a:buAutoNum type="arabicPeriod"/>
            </a:pPr>
            <a:r>
              <a:rPr lang="fr-FR" sz="2800" b="0" i="0" dirty="0">
                <a:solidFill>
                  <a:srgbClr val="202124"/>
                </a:solidFill>
                <a:effectLst/>
                <a:latin typeface="arial" panose="020B0604020202020204" pitchFamily="34" charset="0"/>
              </a:rPr>
              <a:t>Nom et Prénom,</a:t>
            </a:r>
          </a:p>
          <a:p>
            <a:pPr algn="l">
              <a:buFont typeface="+mj-lt"/>
              <a:buAutoNum type="arabicPeriod"/>
            </a:pPr>
            <a:r>
              <a:rPr lang="fr-FR" sz="2800" b="0" i="0" dirty="0">
                <a:solidFill>
                  <a:srgbClr val="202124"/>
                </a:solidFill>
                <a:effectLst/>
                <a:latin typeface="arial" panose="020B0604020202020204" pitchFamily="34" charset="0"/>
              </a:rPr>
              <a:t>Fonction,</a:t>
            </a:r>
          </a:p>
          <a:p>
            <a:pPr algn="l">
              <a:buFont typeface="+mj-lt"/>
              <a:buAutoNum type="arabicPeriod"/>
            </a:pPr>
            <a:r>
              <a:rPr lang="fr-FR" sz="2800" b="0" i="0" dirty="0">
                <a:solidFill>
                  <a:srgbClr val="202124"/>
                </a:solidFill>
                <a:effectLst/>
                <a:latin typeface="arial" panose="020B0604020202020204" pitchFamily="34" charset="0"/>
              </a:rPr>
              <a:t>Nom de l'entreprise, logo et lien vers </a:t>
            </a:r>
            <a:r>
              <a:rPr lang="fr-FR" sz="2800" b="1" i="0" dirty="0">
                <a:solidFill>
                  <a:srgbClr val="202124"/>
                </a:solidFill>
                <a:effectLst/>
                <a:latin typeface="arial" panose="020B0604020202020204" pitchFamily="34" charset="0"/>
              </a:rPr>
              <a:t>son</a:t>
            </a:r>
            <a:r>
              <a:rPr lang="fr-FR" sz="2800" b="0" i="0" dirty="0">
                <a:solidFill>
                  <a:srgbClr val="202124"/>
                </a:solidFill>
                <a:effectLst/>
                <a:latin typeface="arial" panose="020B0604020202020204" pitchFamily="34" charset="0"/>
              </a:rPr>
              <a:t> site web et réseaux sociaux</a:t>
            </a:r>
          </a:p>
          <a:p>
            <a:pPr algn="l">
              <a:buFont typeface="+mj-lt"/>
              <a:buAutoNum type="arabicPeriod"/>
            </a:pPr>
            <a:r>
              <a:rPr lang="fr-FR" sz="2800" b="0" i="0" dirty="0">
                <a:solidFill>
                  <a:srgbClr val="202124"/>
                </a:solidFill>
                <a:effectLst/>
                <a:latin typeface="arial" panose="020B0604020202020204" pitchFamily="34" charset="0"/>
              </a:rPr>
              <a:t>Numéro de téléphone et/ou adresse postale. (Insérer une photo reste facultatif mais conseillé).</a:t>
            </a:r>
          </a:p>
          <a:p>
            <a:pPr marL="0" indent="0" algn="l">
              <a:buNone/>
            </a:pPr>
            <a:r>
              <a:rPr lang="fr-FR" sz="2800" b="0" i="0" dirty="0">
                <a:solidFill>
                  <a:srgbClr val="202124"/>
                </a:solidFill>
                <a:effectLst/>
                <a:latin typeface="arial" panose="020B0604020202020204" pitchFamily="34" charset="0"/>
              </a:rPr>
              <a:t>5. Photo professionnelle</a:t>
            </a:r>
          </a:p>
          <a:p>
            <a:pPr marL="400050" lvl="1" indent="0">
              <a:buNone/>
            </a:pPr>
            <a:r>
              <a:rPr lang="fr-FR" dirty="0">
                <a:solidFill>
                  <a:srgbClr val="FF0000"/>
                </a:solidFill>
              </a:rPr>
              <a:t>Voir les outils pour créer la signature de mail en HTML par ex..</a:t>
            </a:r>
          </a:p>
        </p:txBody>
      </p:sp>
    </p:spTree>
    <p:extLst>
      <p:ext uri="{BB962C8B-B14F-4D97-AF65-F5344CB8AC3E}">
        <p14:creationId xmlns:p14="http://schemas.microsoft.com/office/powerpoint/2010/main" val="1111554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109462DD-B7FF-4D3B-7FB8-2F6BDBEB7F20}"/>
              </a:ext>
            </a:extLst>
          </p:cNvPr>
          <p:cNvPicPr>
            <a:picLocks noChangeAspect="1"/>
          </p:cNvPicPr>
          <p:nvPr/>
        </p:nvPicPr>
        <p:blipFill>
          <a:blip r:embed="rId3"/>
          <a:stretch>
            <a:fillRect/>
          </a:stretch>
        </p:blipFill>
        <p:spPr>
          <a:xfrm>
            <a:off x="1524000" y="1700808"/>
            <a:ext cx="9127414" cy="3312368"/>
          </a:xfrm>
          <a:prstGeom prst="rect">
            <a:avLst/>
          </a:prstGeom>
        </p:spPr>
      </p:pic>
    </p:spTree>
    <p:extLst>
      <p:ext uri="{BB962C8B-B14F-4D97-AF65-F5344CB8AC3E}">
        <p14:creationId xmlns:p14="http://schemas.microsoft.com/office/powerpoint/2010/main" val="1897626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7364421-3170-A959-AD32-FFEF312C9CC9}"/>
              </a:ext>
            </a:extLst>
          </p:cNvPr>
          <p:cNvPicPr>
            <a:picLocks noChangeAspect="1"/>
          </p:cNvPicPr>
          <p:nvPr/>
        </p:nvPicPr>
        <p:blipFill>
          <a:blip r:embed="rId2"/>
          <a:stretch>
            <a:fillRect/>
          </a:stretch>
        </p:blipFill>
        <p:spPr>
          <a:xfrm>
            <a:off x="1524000" y="397921"/>
            <a:ext cx="9144000" cy="6127422"/>
          </a:xfrm>
          <a:prstGeom prst="rect">
            <a:avLst/>
          </a:prstGeom>
        </p:spPr>
      </p:pic>
    </p:spTree>
    <p:extLst>
      <p:ext uri="{BB962C8B-B14F-4D97-AF65-F5344CB8AC3E}">
        <p14:creationId xmlns:p14="http://schemas.microsoft.com/office/powerpoint/2010/main" val="3834011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4B5ED55-4453-C360-DDDA-9C2C711E977C}"/>
              </a:ext>
            </a:extLst>
          </p:cNvPr>
          <p:cNvPicPr>
            <a:picLocks noChangeAspect="1"/>
          </p:cNvPicPr>
          <p:nvPr/>
        </p:nvPicPr>
        <p:blipFill>
          <a:blip r:embed="rId3"/>
          <a:stretch>
            <a:fillRect/>
          </a:stretch>
        </p:blipFill>
        <p:spPr>
          <a:xfrm>
            <a:off x="3647728" y="14305"/>
            <a:ext cx="4906800" cy="6843695"/>
          </a:xfrm>
          <a:prstGeom prst="rect">
            <a:avLst/>
          </a:prstGeom>
        </p:spPr>
      </p:pic>
    </p:spTree>
    <p:extLst>
      <p:ext uri="{BB962C8B-B14F-4D97-AF65-F5344CB8AC3E}">
        <p14:creationId xmlns:p14="http://schemas.microsoft.com/office/powerpoint/2010/main" val="764861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AD4FA-FCF7-0F6F-DD2E-2BC16E3589B6}"/>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74C0C02-57EA-01D9-B010-19FB13244E5C}"/>
              </a:ext>
            </a:extLst>
          </p:cNvPr>
          <p:cNvSpPr>
            <a:spLocks noGrp="1"/>
          </p:cNvSpPr>
          <p:nvPr>
            <p:ph idx="1"/>
          </p:nvPr>
        </p:nvSpPr>
        <p:spPr>
          <a:xfrm>
            <a:off x="287383" y="1163557"/>
            <a:ext cx="11599817" cy="2990432"/>
          </a:xfrm>
        </p:spPr>
        <p:txBody>
          <a:bodyPr>
            <a:normAutofit/>
          </a:bodyPr>
          <a:lstStyle/>
          <a:p>
            <a:pPr marL="0" indent="0">
              <a:buNone/>
              <a:defRPr/>
            </a:pPr>
            <a:r>
              <a:rPr lang="fr-FR" b="1" i="0" u="sng" dirty="0">
                <a:effectLst/>
                <a:latin typeface="font2"/>
              </a:rPr>
              <a:t>Exo</a:t>
            </a:r>
          </a:p>
          <a:p>
            <a:pPr marL="0" indent="0">
              <a:buNone/>
              <a:defRPr/>
            </a:pPr>
            <a:r>
              <a:rPr lang="fr-FR" b="1" i="0" dirty="0">
                <a:effectLst/>
                <a:latin typeface="font2"/>
              </a:rPr>
              <a:t>Création et démonstration sur machine de:</a:t>
            </a:r>
          </a:p>
          <a:p>
            <a:pPr marL="0" indent="0">
              <a:buNone/>
              <a:defRPr/>
            </a:pPr>
            <a:r>
              <a:rPr lang="fr-FR" b="1" dirty="0">
                <a:latin typeface="font2"/>
              </a:rPr>
              <a:t>1- U</a:t>
            </a:r>
            <a:r>
              <a:rPr lang="fr-FR" b="1" i="0" dirty="0">
                <a:effectLst/>
                <a:latin typeface="font2"/>
              </a:rPr>
              <a:t>ne signature numérique professionnelle pour mail/message (Gmail</a:t>
            </a:r>
            <a:r>
              <a:rPr lang="fr-FR" b="1" dirty="0">
                <a:latin typeface="font2"/>
              </a:rPr>
              <a:t>, WhatsApp, fb),</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fr-FR" b="1" i="0" dirty="0">
                <a:effectLst/>
                <a:latin typeface="font2"/>
              </a:rPr>
              <a:t>2- Réponse automatique pour mail/message </a:t>
            </a:r>
            <a:r>
              <a:rPr kumimoji="0" lang="fr-FR" sz="3200" b="1" i="0" u="none" strike="noStrike" kern="1200" cap="none" spc="0" normalizeH="0" baseline="0" noProof="0" dirty="0">
                <a:ln>
                  <a:noFill/>
                </a:ln>
                <a:solidFill>
                  <a:prstClr val="black"/>
                </a:solidFill>
                <a:effectLst/>
                <a:uLnTx/>
                <a:uFillTx/>
                <a:latin typeface="font2"/>
                <a:ea typeface="+mn-ea"/>
                <a:cs typeface="+mn-cs"/>
              </a:rPr>
              <a:t>(Gmail, WhatsApp, fb)</a:t>
            </a:r>
          </a:p>
          <a:p>
            <a:pPr marL="0" indent="0">
              <a:buNone/>
              <a:defRPr/>
            </a:pPr>
            <a:endParaRPr lang="fr-FR" b="1" i="0" dirty="0">
              <a:effectLst/>
              <a:latin typeface="font2"/>
            </a:endParaRPr>
          </a:p>
          <a:p>
            <a:pPr marL="0" indent="0" algn="ctr">
              <a:buNone/>
              <a:defRPr/>
            </a:pPr>
            <a:endParaRPr lang="fr-FR" dirty="0"/>
          </a:p>
        </p:txBody>
      </p:sp>
    </p:spTree>
    <p:extLst>
      <p:ext uri="{BB962C8B-B14F-4D97-AF65-F5344CB8AC3E}">
        <p14:creationId xmlns:p14="http://schemas.microsoft.com/office/powerpoint/2010/main" val="366318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DD063AB-C760-F472-5001-7D87D0789A2F}"/>
              </a:ext>
            </a:extLst>
          </p:cNvPr>
          <p:cNvSpPr>
            <a:spLocks noGrp="1"/>
          </p:cNvSpPr>
          <p:nvPr>
            <p:ph idx="1"/>
          </p:nvPr>
        </p:nvSpPr>
        <p:spPr>
          <a:xfrm>
            <a:off x="1729107" y="116633"/>
            <a:ext cx="8759382" cy="4525963"/>
          </a:xfrm>
        </p:spPr>
        <p:txBody>
          <a:bodyPr>
            <a:noAutofit/>
          </a:bodyPr>
          <a:lstStyle/>
          <a:p>
            <a:pPr marL="0" indent="0" algn="ctr">
              <a:buNone/>
              <a:defRPr/>
            </a:pPr>
            <a:r>
              <a:rPr lang="fr-FR" sz="2800" dirty="0">
                <a:solidFill>
                  <a:prstClr val="black"/>
                </a:solidFill>
                <a:latin typeface="Times New Roman" panose="02020603050405020304" pitchFamily="18" charset="0"/>
                <a:cs typeface="Times New Roman" panose="02020603050405020304" pitchFamily="18" charset="0"/>
              </a:rPr>
              <a:t>.</a:t>
            </a:r>
          </a:p>
          <a:p>
            <a:pPr marL="0" indent="0">
              <a:buNone/>
              <a:defRPr/>
            </a:pPr>
            <a:endParaRPr lang="fr-FR" sz="2800" dirty="0">
              <a:solidFill>
                <a:prstClr val="black"/>
              </a:solidFill>
              <a:latin typeface="Times New Roman" panose="02020603050405020304" pitchFamily="18" charset="0"/>
              <a:cs typeface="Times New Roman" panose="02020603050405020304" pitchFamily="18" charset="0"/>
            </a:endParaRPr>
          </a:p>
          <a:p>
            <a:pPr marL="0" indent="0">
              <a:buNone/>
              <a:defRPr/>
            </a:pPr>
            <a:r>
              <a:rPr lang="fr-FR" sz="2800" dirty="0">
                <a:solidFill>
                  <a:prstClr val="black"/>
                </a:solidFill>
                <a:latin typeface="Times New Roman" panose="02020603050405020304" pitchFamily="18" charset="0"/>
                <a:cs typeface="Times New Roman" panose="02020603050405020304" pitchFamily="18" charset="0"/>
              </a:rPr>
              <a:t>Thèmes à aborder:</a:t>
            </a:r>
            <a:endParaRPr lang="fr-FR" sz="2800" dirty="0">
              <a:latin typeface="Times New Roman" panose="02020603050405020304" pitchFamily="18" charset="0"/>
              <a:cs typeface="Times New Roman" panose="02020603050405020304" pitchFamily="18" charset="0"/>
            </a:endParaRPr>
          </a:p>
          <a:p>
            <a:pPr marL="800100" lvl="1" indent="-342900">
              <a:buFontTx/>
              <a:buChar char="-"/>
              <a:defRPr/>
            </a:pPr>
            <a:r>
              <a:rPr lang="fr-FR" dirty="0">
                <a:solidFill>
                  <a:prstClr val="black"/>
                </a:solidFill>
                <a:latin typeface="Times New Roman" panose="02020603050405020304" pitchFamily="18" charset="0"/>
                <a:cs typeface="Times New Roman" panose="02020603050405020304" pitchFamily="18" charset="0"/>
              </a:rPr>
              <a:t>Messagerie électronique</a:t>
            </a:r>
          </a:p>
          <a:p>
            <a:pPr marL="800100" lvl="1" indent="-342900">
              <a:buFontTx/>
              <a:buChar char="-"/>
              <a:defRPr/>
            </a:pPr>
            <a:r>
              <a:rPr lang="fr-FR" dirty="0">
                <a:solidFill>
                  <a:prstClr val="black"/>
                </a:solidFill>
                <a:latin typeface="Times New Roman" panose="02020603050405020304" pitchFamily="18" charset="0"/>
                <a:cs typeface="Times New Roman" panose="02020603050405020304" pitchFamily="18" charset="0"/>
              </a:rPr>
              <a:t>Lettre administrative</a:t>
            </a:r>
          </a:p>
          <a:p>
            <a:pPr marL="800100" lvl="1" indent="-342900">
              <a:buFontTx/>
              <a:buChar char="-"/>
              <a:defRPr/>
            </a:pPr>
            <a:r>
              <a:rPr lang="fr-FR" dirty="0">
                <a:solidFill>
                  <a:prstClr val="black"/>
                </a:solidFill>
                <a:latin typeface="Times New Roman" panose="02020603050405020304" pitchFamily="18" charset="0"/>
                <a:cs typeface="Times New Roman" panose="02020603050405020304" pitchFamily="18" charset="0"/>
              </a:rPr>
              <a:t>Rapport d’activité </a:t>
            </a:r>
          </a:p>
          <a:p>
            <a:pPr marL="457200" lvl="1" indent="0">
              <a:buNone/>
              <a:defRPr/>
            </a:pPr>
            <a:r>
              <a:rPr lang="fr-FR" dirty="0">
                <a:solidFill>
                  <a:prstClr val="black"/>
                </a:solidFill>
                <a:latin typeface="Times New Roman" panose="02020603050405020304" pitchFamily="18" charset="0"/>
                <a:cs typeface="Times New Roman" panose="02020603050405020304" pitchFamily="18" charset="0"/>
              </a:rPr>
              <a:t>-  Traitement de texte</a:t>
            </a:r>
          </a:p>
          <a:p>
            <a:pPr marL="457200" lvl="1" indent="0">
              <a:buNone/>
              <a:defRPr/>
            </a:pPr>
            <a:r>
              <a:rPr lang="fr-FR" dirty="0">
                <a:solidFill>
                  <a:prstClr val="black"/>
                </a:solidFill>
                <a:latin typeface="Times New Roman" panose="02020603050405020304" pitchFamily="18" charset="0"/>
                <a:cs typeface="Times New Roman" panose="02020603050405020304" pitchFamily="18" charset="0"/>
              </a:rPr>
              <a:t>-  Utilisation de POWERPOINT</a:t>
            </a:r>
          </a:p>
          <a:p>
            <a:pPr>
              <a:defRPr/>
            </a:pPr>
            <a:endParaRPr lang="fr-FR" sz="2800" dirty="0">
              <a:solidFill>
                <a:prstClr val="black"/>
              </a:solidFill>
              <a:latin typeface="Times New Roman" panose="02020603050405020304" pitchFamily="18" charset="0"/>
              <a:cs typeface="Times New Roman" panose="02020603050405020304" pitchFamily="18" charset="0"/>
            </a:endParaRPr>
          </a:p>
          <a:p>
            <a:pPr marL="0" indent="0">
              <a:buNone/>
            </a:pPr>
            <a:endParaRPr lang="fr-FR" sz="2800" dirty="0"/>
          </a:p>
        </p:txBody>
      </p:sp>
    </p:spTree>
    <p:extLst>
      <p:ext uri="{BB962C8B-B14F-4D97-AF65-F5344CB8AC3E}">
        <p14:creationId xmlns:p14="http://schemas.microsoft.com/office/powerpoint/2010/main" val="1307965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12686B-91CB-61AD-764C-8BA898D52B55}"/>
              </a:ext>
            </a:extLst>
          </p:cNvPr>
          <p:cNvSpPr>
            <a:spLocks noGrp="1"/>
          </p:cNvSpPr>
          <p:nvPr>
            <p:ph type="title"/>
          </p:nvPr>
        </p:nvSpPr>
        <p:spPr/>
        <p:txBody>
          <a:bodyPr/>
          <a:lstStyle/>
          <a:p>
            <a:r>
              <a:rPr lang="fr-FR" b="1" dirty="0">
                <a:solidFill>
                  <a:srgbClr val="C00000"/>
                </a:solidFill>
              </a:rPr>
              <a:t>Formule de politesse - mail</a:t>
            </a:r>
          </a:p>
        </p:txBody>
      </p:sp>
      <p:sp>
        <p:nvSpPr>
          <p:cNvPr id="3" name="Espace réservé du contenu 2">
            <a:extLst>
              <a:ext uri="{FF2B5EF4-FFF2-40B4-BE49-F238E27FC236}">
                <a16:creationId xmlns:a16="http://schemas.microsoft.com/office/drawing/2014/main" id="{1C864287-D4F5-5A51-B9A5-A396781884A5}"/>
              </a:ext>
            </a:extLst>
          </p:cNvPr>
          <p:cNvSpPr>
            <a:spLocks noGrp="1"/>
          </p:cNvSpPr>
          <p:nvPr>
            <p:ph idx="1"/>
          </p:nvPr>
        </p:nvSpPr>
        <p:spPr/>
        <p:txBody>
          <a:bodyPr>
            <a:normAutofit fontScale="92500" lnSpcReduction="20000"/>
          </a:bodyPr>
          <a:lstStyle/>
          <a:p>
            <a:pPr marL="0" indent="0">
              <a:buNone/>
            </a:pPr>
            <a:r>
              <a:rPr lang="fr-FR" sz="4800" dirty="0"/>
              <a:t>Pour commencer un mail:</a:t>
            </a:r>
          </a:p>
          <a:p>
            <a:pPr algn="l">
              <a:buFont typeface="Arial" panose="020B0604020202020204" pitchFamily="34" charset="0"/>
              <a:buChar char="•"/>
            </a:pPr>
            <a:r>
              <a:rPr lang="fr-FR" b="0" i="0" dirty="0">
                <a:solidFill>
                  <a:schemeClr val="accent6">
                    <a:lumMod val="75000"/>
                  </a:schemeClr>
                </a:solidFill>
                <a:effectLst/>
                <a:latin typeface="arial" panose="020B0604020202020204" pitchFamily="34" charset="0"/>
              </a:rPr>
              <a:t>Madame, Monsieur </a:t>
            </a:r>
            <a:r>
              <a:rPr lang="fr-FR" b="0" i="0" dirty="0">
                <a:solidFill>
                  <a:srgbClr val="202124"/>
                </a:solidFill>
                <a:effectLst/>
                <a:latin typeface="arial" panose="020B0604020202020204" pitchFamily="34" charset="0"/>
              </a:rPr>
              <a:t>: </a:t>
            </a:r>
            <a:r>
              <a:rPr lang="fr-FR" b="1" i="0" dirty="0">
                <a:solidFill>
                  <a:srgbClr val="202124"/>
                </a:solidFill>
                <a:effectLst/>
                <a:latin typeface="arial" panose="020B0604020202020204" pitchFamily="34" charset="0"/>
              </a:rPr>
              <a:t>si vous ne connaissez pas </a:t>
            </a:r>
            <a:r>
              <a:rPr lang="fr-FR" b="0" i="0" dirty="0">
                <a:solidFill>
                  <a:srgbClr val="202124"/>
                </a:solidFill>
                <a:effectLst/>
                <a:latin typeface="arial" panose="020B0604020202020204" pitchFamily="34" charset="0"/>
              </a:rPr>
              <a:t>la personne.</a:t>
            </a:r>
          </a:p>
          <a:p>
            <a:pPr algn="l">
              <a:buFont typeface="Arial" panose="020B0604020202020204" pitchFamily="34" charset="0"/>
              <a:buChar char="•"/>
            </a:pPr>
            <a:r>
              <a:rPr lang="fr-FR" b="0" i="0" dirty="0">
                <a:solidFill>
                  <a:srgbClr val="202124"/>
                </a:solidFill>
                <a:effectLst/>
                <a:latin typeface="arial" panose="020B0604020202020204" pitchFamily="34" charset="0"/>
              </a:rPr>
              <a:t>Madame / Monsieur : </a:t>
            </a:r>
            <a:r>
              <a:rPr lang="fr-FR" b="1" i="0" dirty="0">
                <a:solidFill>
                  <a:srgbClr val="202124"/>
                </a:solidFill>
                <a:effectLst/>
                <a:latin typeface="arial" panose="020B0604020202020204" pitchFamily="34" charset="0"/>
              </a:rPr>
              <a:t>si vous avez identifié </a:t>
            </a:r>
            <a:r>
              <a:rPr lang="fr-FR" b="0" i="0" dirty="0">
                <a:solidFill>
                  <a:srgbClr val="202124"/>
                </a:solidFill>
                <a:effectLst/>
                <a:latin typeface="arial" panose="020B0604020202020204" pitchFamily="34" charset="0"/>
              </a:rPr>
              <a:t>la personne.</a:t>
            </a:r>
          </a:p>
          <a:p>
            <a:pPr algn="l">
              <a:buFont typeface="Arial" panose="020B0604020202020204" pitchFamily="34" charset="0"/>
              <a:buChar char="•"/>
            </a:pPr>
            <a:r>
              <a:rPr lang="fr-FR" b="0" i="0" dirty="0">
                <a:solidFill>
                  <a:srgbClr val="00B050"/>
                </a:solidFill>
                <a:effectLst/>
                <a:latin typeface="arial" panose="020B0604020202020204" pitchFamily="34" charset="0"/>
              </a:rPr>
              <a:t>Chère Madame / Cher Monsieur : </a:t>
            </a:r>
            <a:r>
              <a:rPr lang="fr-FR" b="1" i="0" dirty="0">
                <a:solidFill>
                  <a:srgbClr val="00B050"/>
                </a:solidFill>
                <a:effectLst/>
                <a:latin typeface="arial" panose="020B0604020202020204" pitchFamily="34" charset="0"/>
              </a:rPr>
              <a:t>si vous connaissez déjà bien </a:t>
            </a:r>
            <a:r>
              <a:rPr lang="fr-FR" b="0" i="0" dirty="0">
                <a:solidFill>
                  <a:srgbClr val="00B050"/>
                </a:solidFill>
                <a:effectLst/>
                <a:latin typeface="arial" panose="020B0604020202020204" pitchFamily="34" charset="0"/>
              </a:rPr>
              <a:t>la personne, sinon à bannir.</a:t>
            </a:r>
          </a:p>
          <a:p>
            <a:pPr algn="l">
              <a:buFont typeface="Arial" panose="020B0604020202020204" pitchFamily="34" charset="0"/>
              <a:buChar char="•"/>
            </a:pPr>
            <a:r>
              <a:rPr lang="fr-FR" b="0" i="0" dirty="0">
                <a:solidFill>
                  <a:srgbClr val="FF0000"/>
                </a:solidFill>
                <a:effectLst/>
                <a:latin typeface="arial" panose="020B0604020202020204" pitchFamily="34" charset="0"/>
              </a:rPr>
              <a:t>Madame X / Monsieur X : à éviter, car trop lourd</a:t>
            </a:r>
          </a:p>
          <a:p>
            <a:r>
              <a:rPr lang="fr-FR" dirty="0">
                <a:solidFill>
                  <a:srgbClr val="202124"/>
                </a:solidFill>
                <a:latin typeface="arial" panose="020B0604020202020204" pitchFamily="34" charset="0"/>
              </a:rPr>
              <a:t>V</a:t>
            </a:r>
            <a:r>
              <a:rPr lang="fr-FR" b="0" i="0" dirty="0">
                <a:solidFill>
                  <a:srgbClr val="202124"/>
                </a:solidFill>
                <a:effectLst/>
                <a:latin typeface="arial" panose="020B0604020202020204" pitchFamily="34" charset="0"/>
              </a:rPr>
              <a:t>ous pouvez faire précéder le titre par "Bonjour" : </a:t>
            </a:r>
            <a:endParaRPr lang="fr-FR" dirty="0"/>
          </a:p>
          <a:p>
            <a:pPr marL="0" indent="0">
              <a:buNone/>
            </a:pPr>
            <a:r>
              <a:rPr lang="fr-FR" dirty="0"/>
              <a:t> </a:t>
            </a:r>
            <a:r>
              <a:rPr lang="fr-FR" dirty="0">
                <a:solidFill>
                  <a:schemeClr val="accent6">
                    <a:lumMod val="75000"/>
                  </a:schemeClr>
                </a:solidFill>
              </a:rPr>
              <a:t>   </a:t>
            </a:r>
            <a:r>
              <a:rPr lang="fr-FR" sz="3500" dirty="0">
                <a:solidFill>
                  <a:schemeClr val="accent6">
                    <a:lumMod val="75000"/>
                  </a:schemeClr>
                </a:solidFill>
              </a:rPr>
              <a:t>"Bonjour Monsieur</a:t>
            </a:r>
            <a:r>
              <a:rPr lang="fr-FR" sz="3500" dirty="0">
                <a:solidFill>
                  <a:srgbClr val="F79646">
                    <a:lumMod val="75000"/>
                  </a:srgbClr>
                </a:solidFill>
                <a:latin typeface="Calibri"/>
              </a:rPr>
              <a:t> "</a:t>
            </a:r>
            <a:endParaRPr lang="fr-FR" sz="3500" dirty="0">
              <a:solidFill>
                <a:schemeClr val="accent6">
                  <a:lumMod val="75000"/>
                </a:schemeClr>
              </a:solidFill>
            </a:endParaRPr>
          </a:p>
        </p:txBody>
      </p:sp>
    </p:spTree>
    <p:extLst>
      <p:ext uri="{BB962C8B-B14F-4D97-AF65-F5344CB8AC3E}">
        <p14:creationId xmlns:p14="http://schemas.microsoft.com/office/powerpoint/2010/main" val="3962419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9906E9-DFCB-D2ED-1F04-8B3C0FD14511}"/>
              </a:ext>
            </a:extLst>
          </p:cNvPr>
          <p:cNvSpPr>
            <a:spLocks noGrp="1"/>
          </p:cNvSpPr>
          <p:nvPr>
            <p:ph type="title"/>
          </p:nvPr>
        </p:nvSpPr>
        <p:spPr/>
        <p:txBody>
          <a:bodyPr>
            <a:normAutofit fontScale="90000"/>
          </a:bodyPr>
          <a:lstStyle/>
          <a:p>
            <a:r>
              <a:rPr lang="fr-FR" b="1" dirty="0">
                <a:solidFill>
                  <a:srgbClr val="FF0000"/>
                </a:solidFill>
              </a:rPr>
              <a:t>Formule de politesse  fin mail</a:t>
            </a:r>
            <a:br>
              <a:rPr lang="fr-FR" b="1" dirty="0">
                <a:solidFill>
                  <a:srgbClr val="FF0000"/>
                </a:solidFill>
              </a:rPr>
            </a:br>
            <a:r>
              <a:rPr lang="fr-FR" b="1" dirty="0">
                <a:solidFill>
                  <a:srgbClr val="FF0000"/>
                </a:solidFill>
              </a:rPr>
              <a:t>_Lettre de motivation_</a:t>
            </a:r>
          </a:p>
        </p:txBody>
      </p:sp>
      <p:sp>
        <p:nvSpPr>
          <p:cNvPr id="3" name="Espace réservé du contenu 2">
            <a:extLst>
              <a:ext uri="{FF2B5EF4-FFF2-40B4-BE49-F238E27FC236}">
                <a16:creationId xmlns:a16="http://schemas.microsoft.com/office/drawing/2014/main" id="{DA78A635-2070-A082-ED86-ED5C847D1460}"/>
              </a:ext>
            </a:extLst>
          </p:cNvPr>
          <p:cNvSpPr>
            <a:spLocks noGrp="1"/>
          </p:cNvSpPr>
          <p:nvPr>
            <p:ph idx="1"/>
          </p:nvPr>
        </p:nvSpPr>
        <p:spPr>
          <a:xfrm>
            <a:off x="1981200" y="1844825"/>
            <a:ext cx="8229600" cy="4525963"/>
          </a:xfrm>
        </p:spPr>
        <p:txBody>
          <a:bodyPr>
            <a:noAutofit/>
          </a:bodyPr>
          <a:lstStyle/>
          <a:p>
            <a:r>
              <a:rPr lang="fr-FR" b="1" i="0" dirty="0">
                <a:solidFill>
                  <a:srgbClr val="202124"/>
                </a:solidFill>
                <a:effectLst/>
                <a:latin typeface="arial" panose="020B0604020202020204" pitchFamily="34" charset="0"/>
              </a:rPr>
              <a:t>Recevez, Madame, Monsieur, mes sincères salutations </a:t>
            </a:r>
          </a:p>
          <a:p>
            <a:pPr marL="0" indent="0">
              <a:buNone/>
            </a:pPr>
            <a:endParaRPr lang="fr-FR" b="1" i="0" dirty="0">
              <a:solidFill>
                <a:srgbClr val="202124"/>
              </a:solidFill>
              <a:effectLst/>
              <a:latin typeface="arial" panose="020B0604020202020204" pitchFamily="34" charset="0"/>
            </a:endParaRPr>
          </a:p>
          <a:p>
            <a:r>
              <a:rPr lang="fr-FR" b="1" i="0" dirty="0">
                <a:solidFill>
                  <a:srgbClr val="202124"/>
                </a:solidFill>
                <a:effectLst/>
                <a:latin typeface="arial" panose="020B0604020202020204" pitchFamily="34" charset="0"/>
              </a:rPr>
              <a:t>Je vous prie d'agréer, Madame, Monsieur, mes salutations distinguées</a:t>
            </a:r>
          </a:p>
          <a:p>
            <a:pPr marL="0" indent="0">
              <a:buNone/>
            </a:pPr>
            <a:r>
              <a:rPr lang="fr-FR" b="1" i="0" dirty="0">
                <a:solidFill>
                  <a:srgbClr val="202124"/>
                </a:solidFill>
                <a:effectLst/>
                <a:latin typeface="arial" panose="020B0604020202020204" pitchFamily="34" charset="0"/>
              </a:rPr>
              <a:t> </a:t>
            </a:r>
          </a:p>
          <a:p>
            <a:r>
              <a:rPr lang="fr-FR" b="1" i="0" dirty="0">
                <a:solidFill>
                  <a:srgbClr val="202124"/>
                </a:solidFill>
                <a:effectLst/>
                <a:latin typeface="arial" panose="020B0604020202020204" pitchFamily="34" charset="0"/>
              </a:rPr>
              <a:t>Veuillez agréer, Madame, Monsieur, mes salutations distinguées</a:t>
            </a:r>
          </a:p>
          <a:p>
            <a:endParaRPr lang="fr-FR" dirty="0"/>
          </a:p>
        </p:txBody>
      </p:sp>
    </p:spTree>
    <p:extLst>
      <p:ext uri="{BB962C8B-B14F-4D97-AF65-F5344CB8AC3E}">
        <p14:creationId xmlns:p14="http://schemas.microsoft.com/office/powerpoint/2010/main" val="39156299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E4129FF-B97E-30CF-3623-994C555C9E94}"/>
              </a:ext>
            </a:extLst>
          </p:cNvPr>
          <p:cNvSpPr>
            <a:spLocks noGrp="1"/>
          </p:cNvSpPr>
          <p:nvPr>
            <p:ph idx="1"/>
          </p:nvPr>
        </p:nvSpPr>
        <p:spPr>
          <a:xfrm>
            <a:off x="1981200" y="332657"/>
            <a:ext cx="8229600" cy="4525963"/>
          </a:xfrm>
        </p:spPr>
        <p:txBody>
          <a:bodyPr>
            <a:noAutofit/>
          </a:bodyPr>
          <a:lstStyle/>
          <a:p>
            <a:pPr>
              <a:defRPr/>
            </a:pPr>
            <a:r>
              <a:rPr lang="fr-FR" b="1" dirty="0">
                <a:solidFill>
                  <a:srgbClr val="202124"/>
                </a:solidFill>
                <a:latin typeface="arial" panose="020B0604020202020204" pitchFamily="34" charset="0"/>
              </a:rPr>
              <a:t>Je vous prie d'agréer mes meilleures salutations</a:t>
            </a:r>
          </a:p>
          <a:p>
            <a:pPr>
              <a:defRPr/>
            </a:pPr>
            <a:endParaRPr lang="fr-FR" b="1" dirty="0">
              <a:solidFill>
                <a:srgbClr val="202124"/>
              </a:solidFill>
              <a:latin typeface="arial" panose="020B0604020202020204" pitchFamily="34" charset="0"/>
            </a:endParaRPr>
          </a:p>
          <a:p>
            <a:pPr>
              <a:defRPr/>
            </a:pPr>
            <a:r>
              <a:rPr lang="fr-FR" b="1" dirty="0">
                <a:solidFill>
                  <a:srgbClr val="202124"/>
                </a:solidFill>
                <a:latin typeface="arial" panose="020B0604020202020204" pitchFamily="34" charset="0"/>
              </a:rPr>
              <a:t>Veuillez recevoir mes salutations distinguées</a:t>
            </a:r>
          </a:p>
          <a:p>
            <a:pPr>
              <a:defRPr/>
            </a:pPr>
            <a:endParaRPr lang="fr-FR" b="1" dirty="0">
              <a:solidFill>
                <a:srgbClr val="202124"/>
              </a:solidFill>
              <a:latin typeface="arial" panose="020B0604020202020204" pitchFamily="34" charset="0"/>
            </a:endParaRPr>
          </a:p>
          <a:p>
            <a:pPr>
              <a:defRPr/>
            </a:pPr>
            <a:r>
              <a:rPr lang="fr-FR" b="1" dirty="0">
                <a:solidFill>
                  <a:srgbClr val="202124"/>
                </a:solidFill>
                <a:latin typeface="arial" panose="020B0604020202020204" pitchFamily="34" charset="0"/>
              </a:rPr>
              <a:t>Cordialement</a:t>
            </a:r>
          </a:p>
          <a:p>
            <a:pPr>
              <a:defRPr/>
            </a:pPr>
            <a:endParaRPr lang="fr-FR" b="1" dirty="0">
              <a:solidFill>
                <a:srgbClr val="202124"/>
              </a:solidFill>
              <a:latin typeface="arial" panose="020B0604020202020204" pitchFamily="34" charset="0"/>
            </a:endParaRPr>
          </a:p>
          <a:p>
            <a:pPr>
              <a:defRPr/>
            </a:pPr>
            <a:r>
              <a:rPr lang="fr-FR" b="1" dirty="0">
                <a:solidFill>
                  <a:srgbClr val="202124"/>
                </a:solidFill>
                <a:latin typeface="arial" panose="020B0604020202020204" pitchFamily="34" charset="0"/>
              </a:rPr>
              <a:t>Sincères salutations</a:t>
            </a:r>
          </a:p>
          <a:p>
            <a:pPr>
              <a:defRPr/>
            </a:pPr>
            <a:endParaRPr lang="fr-FR" b="1" dirty="0">
              <a:solidFill>
                <a:srgbClr val="202124"/>
              </a:solidFill>
              <a:latin typeface="arial" panose="020B0604020202020204" pitchFamily="34" charset="0"/>
            </a:endParaRPr>
          </a:p>
          <a:p>
            <a:pPr>
              <a:defRPr/>
            </a:pPr>
            <a:r>
              <a:rPr lang="fr-FR" b="1" dirty="0">
                <a:solidFill>
                  <a:srgbClr val="202124"/>
                </a:solidFill>
                <a:latin typeface="arial" panose="020B0604020202020204" pitchFamily="34" charset="0"/>
              </a:rPr>
              <a:t>Amitiés</a:t>
            </a:r>
          </a:p>
          <a:p>
            <a:endParaRPr lang="fr-FR" dirty="0"/>
          </a:p>
        </p:txBody>
      </p:sp>
    </p:spTree>
    <p:extLst>
      <p:ext uri="{BB962C8B-B14F-4D97-AF65-F5344CB8AC3E}">
        <p14:creationId xmlns:p14="http://schemas.microsoft.com/office/powerpoint/2010/main" val="849445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C66F82-6E80-24FC-292D-2EE1B79B2ECC}"/>
              </a:ext>
            </a:extLst>
          </p:cNvPr>
          <p:cNvSpPr>
            <a:spLocks noGrp="1"/>
          </p:cNvSpPr>
          <p:nvPr>
            <p:ph type="title"/>
          </p:nvPr>
        </p:nvSpPr>
        <p:spPr/>
        <p:txBody>
          <a:bodyPr>
            <a:normAutofit/>
          </a:bodyPr>
          <a:lstStyle/>
          <a:p>
            <a:r>
              <a:rPr lang="fr-FR" sz="4000" b="1" dirty="0">
                <a:solidFill>
                  <a:srgbClr val="FF0000"/>
                </a:solidFill>
                <a:latin typeface="Calibri"/>
              </a:rPr>
              <a:t>Formule de politesse  fin mail _professionnel_</a:t>
            </a:r>
            <a:endParaRPr lang="fr-FR" b="1" dirty="0"/>
          </a:p>
        </p:txBody>
      </p:sp>
      <p:sp>
        <p:nvSpPr>
          <p:cNvPr id="3" name="Espace réservé du contenu 2">
            <a:extLst>
              <a:ext uri="{FF2B5EF4-FFF2-40B4-BE49-F238E27FC236}">
                <a16:creationId xmlns:a16="http://schemas.microsoft.com/office/drawing/2014/main" id="{5107C1F5-7E57-CB95-C54C-61007FEC770A}"/>
              </a:ext>
            </a:extLst>
          </p:cNvPr>
          <p:cNvSpPr>
            <a:spLocks noGrp="1"/>
          </p:cNvSpPr>
          <p:nvPr>
            <p:ph idx="1"/>
          </p:nvPr>
        </p:nvSpPr>
        <p:spPr>
          <a:xfrm>
            <a:off x="1981200" y="2031842"/>
            <a:ext cx="8229600" cy="4525963"/>
          </a:xfrm>
        </p:spPr>
        <p:txBody>
          <a:bodyPr/>
          <a:lstStyle/>
          <a:p>
            <a:pPr algn="l"/>
            <a:r>
              <a:rPr lang="fr-FR" b="1" i="0" dirty="0">
                <a:solidFill>
                  <a:srgbClr val="202124"/>
                </a:solidFill>
                <a:effectLst/>
                <a:latin typeface="arial" panose="020B0604020202020204" pitchFamily="34" charset="0"/>
              </a:rPr>
              <a:t>Sincères salutations </a:t>
            </a:r>
            <a:r>
              <a:rPr lang="fr-FR" b="0" i="0" dirty="0">
                <a:solidFill>
                  <a:srgbClr val="202124"/>
                </a:solidFill>
                <a:effectLst/>
                <a:latin typeface="arial" panose="020B0604020202020204" pitchFamily="34" charset="0"/>
              </a:rPr>
              <a:t>: </a:t>
            </a:r>
            <a:r>
              <a:rPr lang="fr-FR" b="0" i="0" dirty="0">
                <a:solidFill>
                  <a:schemeClr val="accent6">
                    <a:lumMod val="75000"/>
                  </a:schemeClr>
                </a:solidFill>
                <a:effectLst/>
                <a:latin typeface="arial" panose="020B0604020202020204" pitchFamily="34" charset="0"/>
              </a:rPr>
              <a:t>sobre, simple, efficace.</a:t>
            </a:r>
            <a:r>
              <a:rPr lang="fr-FR" b="0" i="0" dirty="0">
                <a:solidFill>
                  <a:srgbClr val="202124"/>
                </a:solidFill>
                <a:effectLst/>
                <a:latin typeface="arial" panose="020B0604020202020204" pitchFamily="34" charset="0"/>
              </a:rPr>
              <a:t> </a:t>
            </a:r>
          </a:p>
          <a:p>
            <a:pPr algn="l"/>
            <a:r>
              <a:rPr lang="fr-FR" b="1" i="0" dirty="0">
                <a:solidFill>
                  <a:srgbClr val="202124"/>
                </a:solidFill>
                <a:effectLst/>
                <a:latin typeface="arial" panose="020B0604020202020204" pitchFamily="34" charset="0"/>
              </a:rPr>
              <a:t>Mes salutations distinguées </a:t>
            </a:r>
            <a:r>
              <a:rPr lang="fr-FR" b="0" i="0" dirty="0">
                <a:solidFill>
                  <a:srgbClr val="202124"/>
                </a:solidFill>
                <a:effectLst/>
                <a:latin typeface="arial" panose="020B0604020202020204" pitchFamily="34" charset="0"/>
              </a:rPr>
              <a:t>: </a:t>
            </a:r>
            <a:r>
              <a:rPr lang="fr-FR" b="0" i="0" dirty="0">
                <a:solidFill>
                  <a:schemeClr val="accent6">
                    <a:lumMod val="75000"/>
                  </a:schemeClr>
                </a:solidFill>
                <a:effectLst/>
                <a:latin typeface="arial" panose="020B0604020202020204" pitchFamily="34" charset="0"/>
              </a:rPr>
              <a:t>si vous souhaitez marquer davantage le coup.</a:t>
            </a:r>
          </a:p>
          <a:p>
            <a:pPr algn="l"/>
            <a:r>
              <a:rPr lang="fr-FR" b="0" i="0" dirty="0">
                <a:solidFill>
                  <a:srgbClr val="202124"/>
                </a:solidFill>
                <a:effectLst/>
                <a:latin typeface="arial" panose="020B0604020202020204" pitchFamily="34" charset="0"/>
              </a:rPr>
              <a:t> </a:t>
            </a:r>
            <a:r>
              <a:rPr lang="fr-FR" b="1" i="0" dirty="0">
                <a:solidFill>
                  <a:srgbClr val="202124"/>
                </a:solidFill>
                <a:effectLst/>
                <a:latin typeface="arial" panose="020B0604020202020204" pitchFamily="34" charset="0"/>
              </a:rPr>
              <a:t>Mes respectueuses salutations</a:t>
            </a:r>
            <a:r>
              <a:rPr lang="fr-FR" b="0" i="0" dirty="0">
                <a:solidFill>
                  <a:srgbClr val="202124"/>
                </a:solidFill>
                <a:effectLst/>
                <a:latin typeface="arial" panose="020B0604020202020204" pitchFamily="34" charset="0"/>
              </a:rPr>
              <a:t>. </a:t>
            </a:r>
          </a:p>
          <a:p>
            <a:pPr algn="l"/>
            <a:r>
              <a:rPr lang="fr-FR" b="1" i="0" dirty="0">
                <a:solidFill>
                  <a:srgbClr val="202124"/>
                </a:solidFill>
                <a:effectLst/>
                <a:latin typeface="arial" panose="020B0604020202020204" pitchFamily="34" charset="0"/>
              </a:rPr>
              <a:t>Bien à vous </a:t>
            </a:r>
            <a:r>
              <a:rPr lang="fr-FR" b="0" i="0" dirty="0">
                <a:solidFill>
                  <a:srgbClr val="202124"/>
                </a:solidFill>
                <a:effectLst/>
                <a:latin typeface="arial" panose="020B0604020202020204" pitchFamily="34" charset="0"/>
              </a:rPr>
              <a:t>: </a:t>
            </a:r>
            <a:r>
              <a:rPr lang="fr-FR" b="0" i="0" dirty="0">
                <a:solidFill>
                  <a:schemeClr val="accent6">
                    <a:lumMod val="75000"/>
                  </a:schemeClr>
                </a:solidFill>
                <a:effectLst/>
                <a:latin typeface="arial" panose="020B0604020202020204" pitchFamily="34" charset="0"/>
              </a:rPr>
              <a:t>familier, à réserver entre collègues.</a:t>
            </a:r>
          </a:p>
          <a:p>
            <a:endParaRPr lang="fr-FR" dirty="0"/>
          </a:p>
        </p:txBody>
      </p:sp>
    </p:spTree>
    <p:extLst>
      <p:ext uri="{BB962C8B-B14F-4D97-AF65-F5344CB8AC3E}">
        <p14:creationId xmlns:p14="http://schemas.microsoft.com/office/powerpoint/2010/main" val="2484643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FF5EFD-61A5-55B9-1C52-EC9C44FF0D39}"/>
              </a:ext>
            </a:extLst>
          </p:cNvPr>
          <p:cNvSpPr>
            <a:spLocks noGrp="1"/>
          </p:cNvSpPr>
          <p:nvPr>
            <p:ph type="title"/>
          </p:nvPr>
        </p:nvSpPr>
        <p:spPr/>
        <p:txBody>
          <a:bodyPr>
            <a:normAutofit fontScale="90000"/>
          </a:bodyPr>
          <a:lstStyle/>
          <a:p>
            <a:r>
              <a:rPr lang="fr-FR" b="1" dirty="0">
                <a:solidFill>
                  <a:srgbClr val="FF0000"/>
                </a:solidFill>
                <a:latin typeface="Montserrat Bold"/>
              </a:rPr>
              <a:t>P</a:t>
            </a:r>
            <a:r>
              <a:rPr lang="fr-FR" b="1" i="0" dirty="0">
                <a:solidFill>
                  <a:srgbClr val="FF0000"/>
                </a:solidFill>
                <a:effectLst/>
                <a:latin typeface="Montserrat Bold"/>
              </a:rPr>
              <a:t>ersonnaliser son e-mail</a:t>
            </a:r>
            <a:br>
              <a:rPr lang="fr-FR" b="1" i="0" dirty="0">
                <a:solidFill>
                  <a:srgbClr val="FF0000"/>
                </a:solidFill>
                <a:effectLst/>
                <a:latin typeface="Montserrat Bold"/>
              </a:rPr>
            </a:br>
            <a:endParaRPr lang="fr-FR" dirty="0">
              <a:solidFill>
                <a:srgbClr val="FF0000"/>
              </a:solidFill>
            </a:endParaRPr>
          </a:p>
        </p:txBody>
      </p:sp>
      <p:sp>
        <p:nvSpPr>
          <p:cNvPr id="3" name="Espace réservé du contenu 2">
            <a:extLst>
              <a:ext uri="{FF2B5EF4-FFF2-40B4-BE49-F238E27FC236}">
                <a16:creationId xmlns:a16="http://schemas.microsoft.com/office/drawing/2014/main" id="{B7CED817-7A56-9944-7D15-117E54D092EB}"/>
              </a:ext>
            </a:extLst>
          </p:cNvPr>
          <p:cNvSpPr>
            <a:spLocks noGrp="1"/>
          </p:cNvSpPr>
          <p:nvPr>
            <p:ph idx="1"/>
          </p:nvPr>
        </p:nvSpPr>
        <p:spPr>
          <a:xfrm>
            <a:off x="1981200" y="1268760"/>
            <a:ext cx="8229600" cy="4983162"/>
          </a:xfrm>
        </p:spPr>
        <p:txBody>
          <a:bodyPr>
            <a:noAutofit/>
          </a:bodyPr>
          <a:lstStyle/>
          <a:p>
            <a:pPr marL="0" indent="0" algn="ctr">
              <a:buNone/>
            </a:pPr>
            <a:r>
              <a:rPr lang="fr-FR" b="0" i="0" dirty="0">
                <a:solidFill>
                  <a:srgbClr val="FF0000"/>
                </a:solidFill>
                <a:effectLst/>
                <a:latin typeface="Montserrat" panose="00000500000000000000" pitchFamily="2" charset="0"/>
              </a:rPr>
              <a:t>Comment?</a:t>
            </a:r>
          </a:p>
          <a:p>
            <a:pPr marL="0" indent="0" algn="ctr">
              <a:buNone/>
            </a:pPr>
            <a:endParaRPr lang="fr-FR" b="0" i="0" dirty="0">
              <a:solidFill>
                <a:srgbClr val="FF0000"/>
              </a:solidFill>
              <a:effectLst/>
              <a:latin typeface="Montserrat" panose="00000500000000000000" pitchFamily="2" charset="0"/>
            </a:endParaRPr>
          </a:p>
          <a:p>
            <a:pPr marL="0" indent="0" algn="ctr">
              <a:buNone/>
            </a:pPr>
            <a:endParaRPr lang="fr-FR" b="0" i="0" dirty="0">
              <a:solidFill>
                <a:srgbClr val="FF0000"/>
              </a:solidFill>
              <a:effectLst/>
              <a:latin typeface="Montserrat" panose="00000500000000000000" pitchFamily="2" charset="0"/>
            </a:endParaRPr>
          </a:p>
        </p:txBody>
      </p:sp>
      <p:sp>
        <p:nvSpPr>
          <p:cNvPr id="4" name="Espace réservé du contenu 2">
            <a:extLst>
              <a:ext uri="{FF2B5EF4-FFF2-40B4-BE49-F238E27FC236}">
                <a16:creationId xmlns:a16="http://schemas.microsoft.com/office/drawing/2014/main" id="{3B589086-4599-FD72-711D-A919DF2A4E77}"/>
              </a:ext>
            </a:extLst>
          </p:cNvPr>
          <p:cNvSpPr txBox="1">
            <a:spLocks/>
          </p:cNvSpPr>
          <p:nvPr/>
        </p:nvSpPr>
        <p:spPr>
          <a:xfrm>
            <a:off x="1981200" y="2204866"/>
            <a:ext cx="8229600" cy="33843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3200" b="1" i="0" u="none" strike="noStrike" kern="1200" cap="none" spc="0" normalizeH="0" baseline="0" noProof="0" dirty="0">
                <a:ln>
                  <a:noFill/>
                </a:ln>
                <a:solidFill>
                  <a:srgbClr val="FF0000"/>
                </a:solidFill>
                <a:effectLst/>
                <a:uLnTx/>
                <a:uFillTx/>
                <a:latin typeface="Montserrat Bold" panose="00000800000000000000" pitchFamily="2" charset="0"/>
                <a:ea typeface="+mn-ea"/>
                <a:cs typeface="+mn-cs"/>
              </a:rPr>
              <a:t>En tant que professionnel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1" i="0" u="none" strike="noStrike" kern="1200" cap="none" spc="0" normalizeH="0" baseline="0" noProof="0" dirty="0">
              <a:ln>
                <a:noFill/>
              </a:ln>
              <a:solidFill>
                <a:srgbClr val="0D0040"/>
              </a:solidFill>
              <a:effectLst/>
              <a:uLnTx/>
              <a:uFillTx/>
              <a:latin typeface="Montserrat Bold" panose="00000800000000000000" pitchFamily="2"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3200" b="0" i="1" u="none" strike="noStrike" kern="1200" cap="none" spc="0" normalizeH="0" baseline="0" noProof="0" dirty="0">
                <a:ln>
                  <a:noFill/>
                </a:ln>
                <a:solidFill>
                  <a:srgbClr val="0D0040"/>
                </a:solidFill>
                <a:effectLst/>
                <a:uLnTx/>
                <a:uFillTx/>
                <a:latin typeface="Montserrat Bold" panose="00000800000000000000" pitchFamily="2" charset="0"/>
                <a:ea typeface="+mn-ea"/>
                <a:cs typeface="+mn-cs"/>
              </a:rPr>
              <a:t>Créer/personnaliser (site web ou pas)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1" u="none" strike="noStrike" kern="1200" cap="none" spc="0" normalizeH="0" baseline="0" noProof="0" dirty="0">
              <a:ln>
                <a:noFill/>
              </a:ln>
              <a:solidFill>
                <a:srgbClr val="0D0040"/>
              </a:solidFill>
              <a:effectLst/>
              <a:uLnTx/>
              <a:uFillTx/>
              <a:latin typeface="Montserrat Bold" panose="00000800000000000000" pitchFamily="2"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Arial" pitchFamily="34" charset="0"/>
              <a:buNone/>
              <a:tabLst/>
              <a:defRPr/>
            </a:pPr>
            <a:r>
              <a:rPr kumimoji="0" lang="fr-FR" sz="3200" b="0" i="0" u="none" strike="noStrike" kern="1200" cap="none" spc="0" normalizeH="0" baseline="0" noProof="0" dirty="0">
                <a:ln>
                  <a:noFill/>
                </a:ln>
                <a:solidFill>
                  <a:prstClr val="black"/>
                </a:solidFill>
                <a:effectLst/>
                <a:uLnTx/>
                <a:uFillTx/>
                <a:latin typeface="Montserrat" panose="00000500000000000000" pitchFamily="2" charset="0"/>
                <a:ea typeface="+mn-ea"/>
                <a:cs typeface="+mn-cs"/>
              </a:rPr>
              <a:t>Ex: </a:t>
            </a:r>
            <a:r>
              <a:rPr lang="fr-FR" dirty="0">
                <a:solidFill>
                  <a:srgbClr val="0070C0"/>
                </a:solidFill>
                <a:latin typeface="Montserrat" panose="00000500000000000000" pitchFamily="2" charset="0"/>
                <a:hlinkClick r:id="rId3"/>
              </a:rPr>
              <a:t>contact@</a:t>
            </a:r>
            <a:r>
              <a:rPr lang="fr-FR" b="1" dirty="0">
                <a:solidFill>
                  <a:srgbClr val="0070C0"/>
                </a:solidFill>
                <a:latin typeface="Montserrat" panose="00000500000000000000" pitchFamily="2" charset="0"/>
                <a:hlinkClick r:id="rId3"/>
              </a:rPr>
              <a:t>monentreprise</a:t>
            </a:r>
            <a:r>
              <a:rPr lang="fr-FR" dirty="0">
                <a:solidFill>
                  <a:srgbClr val="0070C0"/>
                </a:solidFill>
                <a:latin typeface="Montserrat" panose="00000500000000000000" pitchFamily="2" charset="0"/>
                <a:hlinkClick r:id="rId3"/>
              </a:rPr>
              <a:t>.fr</a:t>
            </a:r>
            <a:endParaRPr kumimoji="0" lang="fr-FR" sz="3200" b="0" i="0" u="none" strike="noStrike" kern="1200" cap="none" spc="0" normalizeH="0" baseline="0" noProof="0" dirty="0">
              <a:ln>
                <a:noFill/>
              </a:ln>
              <a:solidFill>
                <a:srgbClr val="0070C0"/>
              </a:solidFill>
              <a:effectLst/>
              <a:uLnTx/>
              <a:uFillTx/>
              <a:latin typeface="Montserrat" panose="00000500000000000000" pitchFamily="2" charset="0"/>
              <a:ea typeface="+mn-ea"/>
              <a:cs typeface="+mn-cs"/>
            </a:endParaRPr>
          </a:p>
          <a:p>
            <a:pPr marL="0" marR="0" lvl="0" indent="0" algn="l" defTabSz="914400" rtl="0" eaLnBrk="1" fontAlgn="auto" latinLnBrk="0" hangingPunct="1">
              <a:lnSpc>
                <a:spcPct val="100000"/>
              </a:lnSpc>
              <a:spcBef>
                <a:spcPct val="20000"/>
              </a:spcBef>
              <a:spcAft>
                <a:spcPts val="0"/>
              </a:spcAft>
              <a:buClrTx/>
              <a:buSzTx/>
              <a:buNone/>
              <a:tabLst/>
              <a:defRPr/>
            </a:pPr>
            <a:endParaRPr kumimoji="0" lang="fr-FR" sz="3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64726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0CDBF-977E-42DE-402E-BC0F601E07D7}"/>
            </a:ext>
          </a:extLst>
        </p:cNvPr>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F3FCCD37-4FB7-DA2D-3701-552342467F67}"/>
              </a:ext>
            </a:extLst>
          </p:cNvPr>
          <p:cNvSpPr txBox="1">
            <a:spLocks/>
          </p:cNvSpPr>
          <p:nvPr/>
        </p:nvSpPr>
        <p:spPr>
          <a:xfrm>
            <a:off x="600891" y="1166018"/>
            <a:ext cx="10868298"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b="0" i="1" u="none" strike="noStrike" kern="1200" cap="none" spc="0" normalizeH="0" baseline="0" noProof="0" dirty="0">
              <a:ln>
                <a:noFill/>
              </a:ln>
              <a:solidFill>
                <a:srgbClr val="0D0040"/>
              </a:solidFill>
              <a:effectLst/>
              <a:uLnTx/>
              <a:uFillTx/>
              <a:latin typeface="Montserrat Bold" panose="00000800000000000000" pitchFamily="2"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b="0" i="0" u="none" strike="noStrike" kern="1200" cap="none" spc="0" normalizeH="0" baseline="0" noProof="0" dirty="0">
                <a:ln>
                  <a:noFill/>
                </a:ln>
                <a:solidFill>
                  <a:srgbClr val="0D0040"/>
                </a:solidFill>
                <a:effectLst/>
                <a:uLnTx/>
                <a:uFillTx/>
                <a:latin typeface="Montserrat" panose="00000500000000000000" pitchFamily="2" charset="0"/>
                <a:ea typeface="+mn-ea"/>
                <a:cs typeface="+mn-cs"/>
              </a:rPr>
              <a:t>Nom du domaine </a:t>
            </a:r>
            <a:r>
              <a:rPr kumimoji="0" lang="fr-FR" b="0" i="0" u="none" strike="noStrike" kern="1200" cap="none" spc="0" normalizeH="0" baseline="0" noProof="0" dirty="0">
                <a:ln>
                  <a:noFill/>
                </a:ln>
                <a:solidFill>
                  <a:srgbClr val="F79646">
                    <a:lumMod val="50000"/>
                  </a:srgbClr>
                </a:solidFill>
                <a:effectLst/>
                <a:uLnTx/>
                <a:uFillTx/>
                <a:latin typeface="Montserrat" panose="00000500000000000000" pitchFamily="2" charset="0"/>
                <a:ea typeface="+mn-ea"/>
                <a:cs typeface="+mn-cs"/>
              </a:rPr>
              <a:t>(gratuit/payant)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b="0" i="0" u="none" strike="noStrike" kern="1200" cap="none" spc="0" normalizeH="0" baseline="0" noProof="0" dirty="0">
                <a:ln>
                  <a:noFill/>
                </a:ln>
                <a:solidFill>
                  <a:srgbClr val="F79646">
                    <a:lumMod val="50000"/>
                  </a:srgbClr>
                </a:solidFill>
                <a:effectLst/>
                <a:uLnTx/>
                <a:uFillTx/>
                <a:latin typeface="Montserrat" panose="00000500000000000000" pitchFamily="2" charset="0"/>
                <a:ea typeface="+mn-ea"/>
                <a:cs typeface="+mn-cs"/>
              </a:rPr>
              <a:t> </a:t>
            </a:r>
          </a:p>
          <a:p>
            <a:pPr marL="0" marR="0" lvl="0" indent="0" algn="ctr" defTabSz="914400" rtl="0" eaLnBrk="1" fontAlgn="auto" latinLnBrk="0" hangingPunct="1">
              <a:lnSpc>
                <a:spcPct val="100000"/>
              </a:lnSpc>
              <a:spcBef>
                <a:spcPct val="20000"/>
              </a:spcBef>
              <a:spcAft>
                <a:spcPts val="0"/>
              </a:spcAft>
              <a:buClrTx/>
              <a:buSzTx/>
              <a:buNone/>
              <a:tabLst/>
              <a:defRPr/>
            </a:pPr>
            <a:r>
              <a:rPr lang="fr-FR" dirty="0">
                <a:solidFill>
                  <a:srgbClr val="FF0000"/>
                </a:solidFill>
                <a:latin typeface="Poppins" panose="00000500000000000000" pitchFamily="2" charset="0"/>
              </a:rPr>
              <a:t>Ex nom du domaine : </a:t>
            </a:r>
            <a:r>
              <a:rPr lang="fr-FR" b="0" i="0" dirty="0">
                <a:solidFill>
                  <a:srgbClr val="002060"/>
                </a:solidFill>
                <a:effectLst/>
                <a:latin typeface="Poppins" panose="00000500000000000000" pitchFamily="2" charset="0"/>
              </a:rPr>
              <a:t>.com </a:t>
            </a:r>
          </a:p>
          <a:p>
            <a:pPr marL="0" marR="0" lvl="0" indent="0" algn="ctr" defTabSz="914400" rtl="0" eaLnBrk="1" fontAlgn="auto" latinLnBrk="0" hangingPunct="1">
              <a:lnSpc>
                <a:spcPct val="100000"/>
              </a:lnSpc>
              <a:spcBef>
                <a:spcPct val="20000"/>
              </a:spcBef>
              <a:spcAft>
                <a:spcPts val="0"/>
              </a:spcAft>
              <a:buClrTx/>
              <a:buSzTx/>
              <a:buNone/>
              <a:tabLst/>
              <a:defRPr/>
            </a:pPr>
            <a:r>
              <a:rPr lang="fr-FR" b="0" i="0" dirty="0">
                <a:solidFill>
                  <a:srgbClr val="002060"/>
                </a:solidFill>
                <a:effectLst/>
                <a:latin typeface="Poppins" panose="00000500000000000000" pitchFamily="2" charset="0"/>
              </a:rPr>
              <a:t>.</a:t>
            </a:r>
            <a:r>
              <a:rPr lang="fr-FR" b="0" i="0" dirty="0" err="1">
                <a:solidFill>
                  <a:srgbClr val="002060"/>
                </a:solidFill>
                <a:effectLst/>
                <a:latin typeface="Poppins" panose="00000500000000000000" pitchFamily="2" charset="0"/>
              </a:rPr>
              <a:t>fr</a:t>
            </a:r>
            <a:r>
              <a:rPr lang="fr-FR" b="0" i="0" dirty="0">
                <a:solidFill>
                  <a:srgbClr val="002060"/>
                </a:solidFill>
                <a:effectLst/>
                <a:latin typeface="Poppins" panose="00000500000000000000" pitchFamily="2" charset="0"/>
              </a:rPr>
              <a:t> .eu .</a:t>
            </a:r>
            <a:r>
              <a:rPr lang="fr-FR" b="0" i="0" dirty="0" err="1">
                <a:solidFill>
                  <a:srgbClr val="002060"/>
                </a:solidFill>
                <a:effectLst/>
                <a:latin typeface="Poppins" panose="00000500000000000000" pitchFamily="2" charset="0"/>
              </a:rPr>
              <a:t>be</a:t>
            </a:r>
            <a:r>
              <a:rPr lang="fr-FR" b="0" i="0" dirty="0">
                <a:solidFill>
                  <a:srgbClr val="002060"/>
                </a:solidFill>
                <a:effectLst/>
                <a:latin typeface="Poppins" panose="00000500000000000000" pitchFamily="2" charset="0"/>
              </a:rPr>
              <a:t> .net .</a:t>
            </a:r>
            <a:r>
              <a:rPr lang="fr-FR" b="0" i="0" dirty="0" err="1">
                <a:solidFill>
                  <a:srgbClr val="002060"/>
                </a:solidFill>
                <a:effectLst/>
                <a:latin typeface="Poppins" panose="00000500000000000000" pitchFamily="2" charset="0"/>
              </a:rPr>
              <a:t>org</a:t>
            </a:r>
            <a:r>
              <a:rPr lang="fr-FR" b="0" i="0" dirty="0">
                <a:solidFill>
                  <a:srgbClr val="002060"/>
                </a:solidFill>
                <a:effectLst/>
                <a:latin typeface="Poppins" panose="00000500000000000000" pitchFamily="2" charset="0"/>
              </a:rPr>
              <a:t>..</a:t>
            </a:r>
          </a:p>
          <a:p>
            <a:pPr marL="0" marR="0" lvl="0" indent="0" algn="ctr" defTabSz="914400" rtl="0" eaLnBrk="1" fontAlgn="auto" latinLnBrk="0" hangingPunct="1">
              <a:lnSpc>
                <a:spcPct val="100000"/>
              </a:lnSpc>
              <a:spcBef>
                <a:spcPct val="20000"/>
              </a:spcBef>
              <a:spcAft>
                <a:spcPts val="0"/>
              </a:spcAft>
              <a:buClrTx/>
              <a:buSzTx/>
              <a:buNone/>
              <a:tabLst/>
              <a:defRPr/>
            </a:pPr>
            <a:endParaRPr kumimoji="0" lang="fr-FR" b="0" i="0" u="none" strike="noStrike" kern="1200" cap="none" spc="0" normalizeH="0" baseline="0" noProof="0" dirty="0">
              <a:ln>
                <a:noFill/>
              </a:ln>
              <a:solidFill>
                <a:srgbClr val="F79646">
                  <a:lumMod val="50000"/>
                </a:srgbClr>
              </a:solidFill>
              <a:effectLst/>
              <a:uLnTx/>
              <a:uFillTx/>
              <a:latin typeface="Montserrat" panose="00000500000000000000" pitchFamily="2" charset="0"/>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b="0" i="0" u="none" strike="noStrike" kern="1200" cap="none" spc="0" normalizeH="0" baseline="0" noProof="0" dirty="0">
                <a:ln>
                  <a:noFill/>
                </a:ln>
                <a:solidFill>
                  <a:srgbClr val="0D0040"/>
                </a:solidFill>
                <a:effectLst/>
                <a:uLnTx/>
                <a:uFillTx/>
                <a:latin typeface="Montserrat" panose="00000500000000000000" pitchFamily="2" charset="0"/>
                <a:ea typeface="+mn-ea"/>
                <a:cs typeface="+mn-cs"/>
              </a:rPr>
              <a:t>Nouvelle extension de domaine (</a:t>
            </a:r>
            <a:r>
              <a:rPr kumimoji="0" lang="fr-FR" b="0" i="0" u="none" strike="noStrike" kern="1200" cap="none" spc="0" normalizeH="0" baseline="0" noProof="0" dirty="0" err="1">
                <a:ln>
                  <a:noFill/>
                </a:ln>
                <a:solidFill>
                  <a:srgbClr val="0D0040"/>
                </a:solidFill>
                <a:effectLst/>
                <a:uLnTx/>
                <a:uFillTx/>
                <a:latin typeface="Montserrat" panose="00000500000000000000" pitchFamily="2" charset="0"/>
                <a:ea typeface="+mn-ea"/>
                <a:cs typeface="+mn-cs"/>
              </a:rPr>
              <a:t>nTLDs</a:t>
            </a:r>
            <a:r>
              <a:rPr kumimoji="0" lang="fr-FR" b="0" i="0" u="none" strike="noStrike" kern="1200" cap="none" spc="0" normalizeH="0" baseline="0" noProof="0" dirty="0">
                <a:ln>
                  <a:noFill/>
                </a:ln>
                <a:solidFill>
                  <a:srgbClr val="0D0040"/>
                </a:solidFill>
                <a:effectLst/>
                <a:uLnTx/>
                <a:uFillTx/>
                <a:latin typeface="Montserrat" panose="00000500000000000000" pitchFamily="2" charset="0"/>
                <a:ea typeface="+mn-ea"/>
                <a:cs typeface="+mn-cs"/>
              </a:rPr>
              <a:t>)</a:t>
            </a:r>
          </a:p>
          <a:p>
            <a:pPr marL="0" marR="0" lvl="0" indent="0" algn="l" defTabSz="914400" rtl="0" eaLnBrk="1" fontAlgn="auto" latinLnBrk="0" hangingPunct="1">
              <a:lnSpc>
                <a:spcPct val="100000"/>
              </a:lnSpc>
              <a:spcBef>
                <a:spcPct val="20000"/>
              </a:spcBef>
              <a:spcAft>
                <a:spcPts val="0"/>
              </a:spcAft>
              <a:buClrTx/>
              <a:buSzTx/>
              <a:buNone/>
              <a:tabLst/>
              <a:defRPr/>
            </a:pPr>
            <a:endParaRPr kumimoji="0" lang="fr-FR"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3898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D0B4E-6A0F-5CDB-82A6-AF46F56D0798}"/>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B3431F85-491D-B247-3C26-73C2A74DA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325" y="581660"/>
            <a:ext cx="11405617" cy="5244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748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900E1-99C7-E954-8214-85C67D487A8A}"/>
            </a:ext>
          </a:extLst>
        </p:cNvPr>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8FBEE0CC-981F-7BE2-8A89-03D63D6D4A11}"/>
              </a:ext>
            </a:extLst>
          </p:cNvPr>
          <p:cNvSpPr txBox="1">
            <a:spLocks/>
          </p:cNvSpPr>
          <p:nvPr/>
        </p:nvSpPr>
        <p:spPr>
          <a:xfrm>
            <a:off x="2346960" y="1391273"/>
            <a:ext cx="8229600" cy="407545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fr-FR" sz="6000" b="1" i="0" dirty="0">
                <a:solidFill>
                  <a:srgbClr val="C00000"/>
                </a:solidFill>
                <a:effectLst/>
                <a:latin typeface="Google Sans"/>
              </a:rPr>
              <a:t>ICANN</a:t>
            </a:r>
            <a:r>
              <a:rPr kumimoji="0" lang="fr-FR" sz="6000" b="1" i="0" u="none" strike="noStrike" kern="1200" cap="none" spc="0" normalizeH="0" baseline="0" noProof="0" dirty="0">
                <a:ln>
                  <a:noFill/>
                </a:ln>
                <a:solidFill>
                  <a:srgbClr val="C00000"/>
                </a:solidFill>
                <a:effectLst/>
                <a:uLnTx/>
                <a:uFillTx/>
                <a:latin typeface="Montserrat" panose="00000500000000000000" pitchFamily="2" charset="0"/>
                <a:ea typeface="+mn-ea"/>
                <a:cs typeface="+mn-cs"/>
              </a:rPr>
              <a:t> </a:t>
            </a:r>
          </a:p>
          <a:p>
            <a:pPr marL="0" marR="0" lvl="0" indent="0" algn="ctr" defTabSz="914400" rtl="0" eaLnBrk="1" fontAlgn="auto" latinLnBrk="0" hangingPunct="1">
              <a:lnSpc>
                <a:spcPct val="100000"/>
              </a:lnSpc>
              <a:spcBef>
                <a:spcPct val="20000"/>
              </a:spcBef>
              <a:spcAft>
                <a:spcPts val="0"/>
              </a:spcAft>
              <a:buClrTx/>
              <a:buSzTx/>
              <a:buNone/>
              <a:tabLst/>
              <a:defRPr/>
            </a:pPr>
            <a:endParaRPr kumimoji="0" lang="fr-FR" b="0" i="0" u="none" strike="noStrike" kern="1200" cap="none" spc="0" normalizeH="0" baseline="0" noProof="0" dirty="0">
              <a:ln>
                <a:noFill/>
              </a:ln>
              <a:solidFill>
                <a:srgbClr val="F79646">
                  <a:lumMod val="50000"/>
                </a:srgbClr>
              </a:solidFill>
              <a:effectLst/>
              <a:uLnTx/>
              <a:uFillTx/>
              <a:latin typeface="Montserrat" panose="00000500000000000000"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b="1" i="0" u="none" strike="noStrike" kern="1200" cap="none" spc="0" normalizeH="0" baseline="0" noProof="0" dirty="0">
              <a:ln>
                <a:noFill/>
              </a:ln>
              <a:solidFill>
                <a:srgbClr val="4D5163"/>
              </a:solidFill>
              <a:effectLst/>
              <a:uLnTx/>
              <a:uFillTx/>
              <a:latin typeface="Poppins" panose="00000500000000000000" pitchFamily="2"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b="0" i="0" u="none" strike="noStrike" kern="1200" cap="none" spc="0" normalizeH="0" baseline="0" noProof="0" dirty="0">
                <a:ln>
                  <a:noFill/>
                </a:ln>
                <a:solidFill>
                  <a:prstClr val="black"/>
                </a:solidFill>
                <a:effectLst/>
                <a:uLnTx/>
                <a:uFillTx/>
                <a:latin typeface="Calibri"/>
                <a:ea typeface="+mn-ea"/>
                <a:cs typeface="+mn-cs"/>
              </a:rPr>
              <a:t>Attribution du nom de domaine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b="0" i="0" u="none" strike="noStrike" kern="1200" cap="none" spc="0" normalizeH="0" baseline="0" noProof="0" dirty="0">
                <a:ln>
                  <a:noFill/>
                </a:ln>
                <a:solidFill>
                  <a:prstClr val="black"/>
                </a:solidFill>
                <a:effectLst/>
                <a:uLnTx/>
                <a:uFillTx/>
                <a:latin typeface="Calibri"/>
                <a:ea typeface="+mn-ea"/>
                <a:cs typeface="+mn-cs"/>
              </a:rPr>
              <a:t>Formation (étudiant- pro)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fr-FR" dirty="0">
                <a:solidFill>
                  <a:prstClr val="black"/>
                </a:solidFill>
                <a:latin typeface="Calibri"/>
              </a:rPr>
              <a:t>Bourses d’étude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fr-FR" b="0" i="0" u="none" strike="noStrike" kern="1200" cap="none" spc="0" normalizeH="0" baseline="0" noProof="0" dirty="0">
                <a:ln>
                  <a:noFill/>
                </a:ln>
                <a:solidFill>
                  <a:prstClr val="black"/>
                </a:solidFill>
                <a:effectLst/>
                <a:uLnTx/>
                <a:uFillTx/>
                <a:latin typeface="Calibri"/>
                <a:ea typeface="+mn-ea"/>
                <a:cs typeface="+mn-cs"/>
              </a:rPr>
              <a:t>Etc.</a:t>
            </a:r>
          </a:p>
        </p:txBody>
      </p:sp>
    </p:spTree>
    <p:extLst>
      <p:ext uri="{BB962C8B-B14F-4D97-AF65-F5344CB8AC3E}">
        <p14:creationId xmlns:p14="http://schemas.microsoft.com/office/powerpoint/2010/main" val="303676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022B3-FA78-48C5-A377-E3238DA8CC76}"/>
              </a:ext>
            </a:extLst>
          </p:cNvPr>
          <p:cNvSpPr>
            <a:spLocks noGrp="1"/>
          </p:cNvSpPr>
          <p:nvPr>
            <p:ph type="title"/>
          </p:nvPr>
        </p:nvSpPr>
        <p:spPr/>
        <p:txBody>
          <a:bodyPr>
            <a:noAutofit/>
          </a:bodyPr>
          <a:lstStyle/>
          <a:p>
            <a:pPr>
              <a:spcBef>
                <a:spcPct val="20000"/>
              </a:spcBef>
              <a:defRPr/>
            </a:pPr>
            <a:r>
              <a:rPr lang="fr-FR" sz="3600" dirty="0">
                <a:solidFill>
                  <a:srgbClr val="FF0000"/>
                </a:solidFill>
                <a:latin typeface="Montserrat" panose="00000500000000000000" pitchFamily="2" charset="0"/>
                <a:ea typeface="+mn-ea"/>
                <a:cs typeface="+mn-cs"/>
              </a:rPr>
              <a:t>Pourquoi?</a:t>
            </a:r>
            <a:br>
              <a:rPr lang="fr-FR" sz="3600" dirty="0">
                <a:solidFill>
                  <a:srgbClr val="FF0000"/>
                </a:solidFill>
                <a:latin typeface="Montserrat" panose="00000500000000000000" pitchFamily="2" charset="0"/>
                <a:ea typeface="+mn-ea"/>
                <a:cs typeface="+mn-cs"/>
              </a:rPr>
            </a:br>
            <a:endParaRPr lang="fr-FR" sz="3600" dirty="0"/>
          </a:p>
        </p:txBody>
      </p:sp>
      <p:sp>
        <p:nvSpPr>
          <p:cNvPr id="3" name="Espace réservé du contenu 2">
            <a:extLst>
              <a:ext uri="{FF2B5EF4-FFF2-40B4-BE49-F238E27FC236}">
                <a16:creationId xmlns:a16="http://schemas.microsoft.com/office/drawing/2014/main" id="{67262E6A-84CD-2548-8DD4-F313E0FFE8A1}"/>
              </a:ext>
            </a:extLst>
          </p:cNvPr>
          <p:cNvSpPr>
            <a:spLocks noGrp="1"/>
          </p:cNvSpPr>
          <p:nvPr>
            <p:ph idx="1"/>
          </p:nvPr>
        </p:nvSpPr>
        <p:spPr>
          <a:xfrm>
            <a:off x="1981200" y="1404251"/>
            <a:ext cx="8229600" cy="4525963"/>
          </a:xfrm>
        </p:spPr>
        <p:txBody>
          <a:bodyPr/>
          <a:lstStyle/>
          <a:p>
            <a:pPr marL="0" indent="0">
              <a:buNone/>
              <a:defRPr/>
            </a:pPr>
            <a:endParaRPr lang="fr-FR" dirty="0">
              <a:solidFill>
                <a:srgbClr val="0D0040"/>
              </a:solidFill>
              <a:latin typeface="Montserrat" panose="00000500000000000000" pitchFamily="2" charset="0"/>
            </a:endParaRPr>
          </a:p>
          <a:p>
            <a:pPr>
              <a:defRPr/>
            </a:pPr>
            <a:r>
              <a:rPr lang="fr-FR" dirty="0">
                <a:solidFill>
                  <a:srgbClr val="0D0040"/>
                </a:solidFill>
                <a:latin typeface="Montserrat" panose="00000500000000000000" pitchFamily="2" charset="0"/>
              </a:rPr>
              <a:t>Le libellé de l’adresse e-mail </a:t>
            </a:r>
            <a:r>
              <a:rPr lang="fr-FR" dirty="0">
                <a:solidFill>
                  <a:srgbClr val="F79646">
                    <a:lumMod val="50000"/>
                  </a:srgbClr>
                </a:solidFill>
                <a:latin typeface="Montserrat" panose="00000500000000000000" pitchFamily="2" charset="0"/>
              </a:rPr>
              <a:t>(première idée d’un interlocuteur que l’on ne connaît pas) </a:t>
            </a:r>
          </a:p>
          <a:p>
            <a:pPr>
              <a:defRPr/>
            </a:pPr>
            <a:endParaRPr lang="fr-FR" dirty="0">
              <a:solidFill>
                <a:srgbClr val="F79646">
                  <a:lumMod val="50000"/>
                </a:srgbClr>
              </a:solidFill>
              <a:latin typeface="Montserrat" panose="00000500000000000000" pitchFamily="2" charset="0"/>
            </a:endParaRPr>
          </a:p>
          <a:p>
            <a:pPr>
              <a:defRPr/>
            </a:pPr>
            <a:r>
              <a:rPr lang="fr-FR" dirty="0">
                <a:solidFill>
                  <a:srgbClr val="0D0040"/>
                </a:solidFill>
                <a:latin typeface="Montserrat" panose="00000500000000000000" pitchFamily="2" charset="0"/>
              </a:rPr>
              <a:t>C’est une </a:t>
            </a:r>
            <a:r>
              <a:rPr lang="fr-FR" b="1" dirty="0">
                <a:solidFill>
                  <a:srgbClr val="0D0040"/>
                </a:solidFill>
                <a:latin typeface="Montserrat" panose="00000500000000000000" pitchFamily="2" charset="0"/>
              </a:rPr>
              <a:t>carte de visite numérique </a:t>
            </a:r>
            <a:r>
              <a:rPr lang="fr-FR" dirty="0">
                <a:solidFill>
                  <a:srgbClr val="F79646">
                    <a:lumMod val="50000"/>
                  </a:srgbClr>
                </a:solidFill>
                <a:latin typeface="Montserrat" panose="00000500000000000000" pitchFamily="2" charset="0"/>
              </a:rPr>
              <a:t>(faire votre propre publicité au lieu de ceux des grands acteurs du web)</a:t>
            </a:r>
            <a:endParaRPr lang="fr-FR" dirty="0">
              <a:solidFill>
                <a:srgbClr val="F79646">
                  <a:lumMod val="50000"/>
                </a:srgbClr>
              </a:solidFill>
              <a:latin typeface="Calibri"/>
            </a:endParaRPr>
          </a:p>
          <a:p>
            <a:endParaRPr lang="fr-FR" dirty="0"/>
          </a:p>
        </p:txBody>
      </p:sp>
    </p:spTree>
    <p:extLst>
      <p:ext uri="{BB962C8B-B14F-4D97-AF65-F5344CB8AC3E}">
        <p14:creationId xmlns:p14="http://schemas.microsoft.com/office/powerpoint/2010/main" val="1749361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B3EFA-8E20-A9C7-C02B-50FEF947A3E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6CDBAB4-D170-7438-D270-EC1F636F21FA}"/>
              </a:ext>
            </a:extLst>
          </p:cNvPr>
          <p:cNvSpPr>
            <a:spLocks noGrp="1"/>
          </p:cNvSpPr>
          <p:nvPr>
            <p:ph type="title"/>
          </p:nvPr>
        </p:nvSpPr>
        <p:spPr>
          <a:xfrm>
            <a:off x="609600" y="979867"/>
            <a:ext cx="10972800" cy="848768"/>
          </a:xfrm>
        </p:spPr>
        <p:txBody>
          <a:bodyPr>
            <a:noAutofit/>
          </a:bodyPr>
          <a:lstStyle/>
          <a:p>
            <a:pPr>
              <a:spcBef>
                <a:spcPct val="20000"/>
              </a:spcBef>
              <a:defRPr/>
            </a:pPr>
            <a:r>
              <a:rPr lang="fr-FR" sz="3600" b="0" i="0" dirty="0">
                <a:solidFill>
                  <a:srgbClr val="4D5163"/>
                </a:solidFill>
                <a:effectLst/>
                <a:latin typeface="Poppins" panose="00000500000000000000" pitchFamily="2" charset="0"/>
              </a:rPr>
              <a:t>Envoi de mails différés</a:t>
            </a:r>
            <a:br>
              <a:rPr lang="fr-FR" sz="3600" dirty="0">
                <a:solidFill>
                  <a:srgbClr val="FF0000"/>
                </a:solidFill>
                <a:latin typeface="Montserrat" panose="00000500000000000000" pitchFamily="2" charset="0"/>
                <a:ea typeface="+mn-ea"/>
                <a:cs typeface="+mn-cs"/>
              </a:rPr>
            </a:br>
            <a:endParaRPr lang="fr-FR" sz="3600" dirty="0"/>
          </a:p>
        </p:txBody>
      </p:sp>
      <p:sp>
        <p:nvSpPr>
          <p:cNvPr id="3" name="Espace réservé du contenu 2">
            <a:extLst>
              <a:ext uri="{FF2B5EF4-FFF2-40B4-BE49-F238E27FC236}">
                <a16:creationId xmlns:a16="http://schemas.microsoft.com/office/drawing/2014/main" id="{E25F1BDC-7D5A-418E-75FA-CD0D43C6C076}"/>
              </a:ext>
            </a:extLst>
          </p:cNvPr>
          <p:cNvSpPr>
            <a:spLocks noGrp="1"/>
          </p:cNvSpPr>
          <p:nvPr>
            <p:ph idx="1"/>
          </p:nvPr>
        </p:nvSpPr>
        <p:spPr>
          <a:xfrm>
            <a:off x="1981200" y="1404251"/>
            <a:ext cx="8229600" cy="3350629"/>
          </a:xfrm>
        </p:spPr>
        <p:txBody>
          <a:bodyPr>
            <a:normAutofit/>
          </a:bodyPr>
          <a:lstStyle/>
          <a:p>
            <a:pPr marL="0" indent="0">
              <a:buNone/>
              <a:defRPr/>
            </a:pPr>
            <a:endParaRPr lang="fr-FR" dirty="0">
              <a:solidFill>
                <a:srgbClr val="0D0040"/>
              </a:solidFill>
              <a:latin typeface="Montserrat" panose="00000500000000000000" pitchFamily="2" charset="0"/>
            </a:endParaRPr>
          </a:p>
          <a:p>
            <a:pPr>
              <a:defRPr/>
            </a:pPr>
            <a:r>
              <a:rPr lang="fr-FR" dirty="0">
                <a:solidFill>
                  <a:srgbClr val="0D0040"/>
                </a:solidFill>
                <a:latin typeface="Montserrat" panose="00000500000000000000" pitchFamily="2" charset="0"/>
              </a:rPr>
              <a:t>Rédaction (décalage horaire)</a:t>
            </a:r>
            <a:endParaRPr lang="fr-FR" dirty="0">
              <a:solidFill>
                <a:srgbClr val="F79646">
                  <a:lumMod val="50000"/>
                </a:srgbClr>
              </a:solidFill>
              <a:latin typeface="Montserrat" panose="00000500000000000000" pitchFamily="2" charset="0"/>
            </a:endParaRPr>
          </a:p>
          <a:p>
            <a:pPr>
              <a:defRPr/>
            </a:pPr>
            <a:r>
              <a:rPr lang="fr-FR" dirty="0">
                <a:solidFill>
                  <a:srgbClr val="0D0040"/>
                </a:solidFill>
                <a:latin typeface="Montserrat" panose="00000500000000000000" pitchFamily="2" charset="0"/>
              </a:rPr>
              <a:t>Annuler</a:t>
            </a:r>
          </a:p>
          <a:p>
            <a:pPr>
              <a:defRPr/>
            </a:pPr>
            <a:r>
              <a:rPr lang="fr-FR" dirty="0">
                <a:solidFill>
                  <a:srgbClr val="0D0040"/>
                </a:solidFill>
                <a:latin typeface="Montserrat" panose="00000500000000000000" pitchFamily="2" charset="0"/>
              </a:rPr>
              <a:t>Modifier</a:t>
            </a:r>
          </a:p>
          <a:p>
            <a:pPr marL="0" indent="0">
              <a:buNone/>
            </a:pPr>
            <a:endParaRPr lang="fr-FR" dirty="0"/>
          </a:p>
        </p:txBody>
      </p:sp>
    </p:spTree>
    <p:extLst>
      <p:ext uri="{BB962C8B-B14F-4D97-AF65-F5344CB8AC3E}">
        <p14:creationId xmlns:p14="http://schemas.microsoft.com/office/powerpoint/2010/main" val="195576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9CE94C-AF4F-0E2A-6164-FC3178D37DC6}"/>
              </a:ext>
            </a:extLst>
          </p:cNvPr>
          <p:cNvSpPr>
            <a:spLocks noGrp="1"/>
          </p:cNvSpPr>
          <p:nvPr>
            <p:ph type="ctrTitle"/>
          </p:nvPr>
        </p:nvSpPr>
        <p:spPr>
          <a:xfrm>
            <a:off x="2146631" y="2272938"/>
            <a:ext cx="7898738" cy="1461447"/>
          </a:xfrm>
          <a:solidFill>
            <a:schemeClr val="accent2">
              <a:lumMod val="40000"/>
              <a:lumOff val="60000"/>
            </a:schemeClr>
          </a:solidFill>
          <a:ln w="28575">
            <a:solidFill>
              <a:srgbClr val="C00000"/>
            </a:solidFill>
          </a:ln>
          <a:scene3d>
            <a:camera prst="orthographicFront"/>
            <a:lightRig rig="threePt" dir="t"/>
          </a:scene3d>
          <a:sp3d>
            <a:bevelT w="114300" prst="artDeco"/>
          </a:sp3d>
        </p:spPr>
        <p:txBody>
          <a:bodyPr>
            <a:noAutofit/>
          </a:bodyPr>
          <a:lstStyle/>
          <a:p>
            <a:r>
              <a:rPr lang="fr-FR" sz="4000" dirty="0">
                <a:solidFill>
                  <a:srgbClr val="FF0000"/>
                </a:solidFill>
              </a:rPr>
              <a:t>Du bon usage </a:t>
            </a:r>
            <a:br>
              <a:rPr lang="fr-FR" sz="4000" dirty="0">
                <a:solidFill>
                  <a:srgbClr val="FF0000"/>
                </a:solidFill>
              </a:rPr>
            </a:br>
            <a:r>
              <a:rPr lang="fr-FR" sz="4000" dirty="0">
                <a:solidFill>
                  <a:srgbClr val="FF0000"/>
                </a:solidFill>
              </a:rPr>
              <a:t>de la messagerie électronique</a:t>
            </a:r>
          </a:p>
        </p:txBody>
      </p:sp>
    </p:spTree>
    <p:extLst>
      <p:ext uri="{BB962C8B-B14F-4D97-AF65-F5344CB8AC3E}">
        <p14:creationId xmlns:p14="http://schemas.microsoft.com/office/powerpoint/2010/main" val="24324048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E445B-7EF8-0941-576E-7B54066A243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99AB076-BAA2-35C5-D348-449E7558C14E}"/>
              </a:ext>
            </a:extLst>
          </p:cNvPr>
          <p:cNvSpPr>
            <a:spLocks noGrp="1"/>
          </p:cNvSpPr>
          <p:nvPr>
            <p:ph type="title"/>
          </p:nvPr>
        </p:nvSpPr>
        <p:spPr>
          <a:xfrm>
            <a:off x="609600" y="1058079"/>
            <a:ext cx="10972800" cy="855623"/>
          </a:xfrm>
        </p:spPr>
        <p:txBody>
          <a:bodyPr>
            <a:noAutofit/>
          </a:bodyPr>
          <a:lstStyle/>
          <a:p>
            <a:pPr>
              <a:spcBef>
                <a:spcPct val="20000"/>
              </a:spcBef>
              <a:defRPr/>
            </a:pPr>
            <a:r>
              <a:rPr lang="fr-FR" sz="3200" b="0" i="0" dirty="0">
                <a:solidFill>
                  <a:srgbClr val="4D5163"/>
                </a:solidFill>
                <a:effectLst/>
                <a:latin typeface="Poppins" panose="00000500000000000000" pitchFamily="2" charset="0"/>
              </a:rPr>
              <a:t>Assistant d'écriture par IA</a:t>
            </a:r>
            <a:br>
              <a:rPr lang="fr-FR" sz="3200" dirty="0">
                <a:solidFill>
                  <a:srgbClr val="FF0000"/>
                </a:solidFill>
                <a:latin typeface="Montserrat" panose="00000500000000000000" pitchFamily="2" charset="0"/>
                <a:ea typeface="+mn-ea"/>
                <a:cs typeface="+mn-cs"/>
              </a:rPr>
            </a:br>
            <a:endParaRPr lang="fr-FR" sz="3200" dirty="0"/>
          </a:p>
        </p:txBody>
      </p:sp>
      <p:sp>
        <p:nvSpPr>
          <p:cNvPr id="3" name="Espace réservé du contenu 2">
            <a:extLst>
              <a:ext uri="{FF2B5EF4-FFF2-40B4-BE49-F238E27FC236}">
                <a16:creationId xmlns:a16="http://schemas.microsoft.com/office/drawing/2014/main" id="{60D71BCF-7C14-F56F-18F4-3090B12D8E27}"/>
              </a:ext>
            </a:extLst>
          </p:cNvPr>
          <p:cNvSpPr>
            <a:spLocks noGrp="1"/>
          </p:cNvSpPr>
          <p:nvPr>
            <p:ph idx="1"/>
          </p:nvPr>
        </p:nvSpPr>
        <p:spPr>
          <a:xfrm>
            <a:off x="2242457" y="1975751"/>
            <a:ext cx="8229600" cy="3193875"/>
          </a:xfrm>
        </p:spPr>
        <p:txBody>
          <a:bodyPr/>
          <a:lstStyle/>
          <a:p>
            <a:pPr marL="0" indent="0">
              <a:buNone/>
              <a:defRPr/>
            </a:pPr>
            <a:endParaRPr lang="fr-FR" dirty="0">
              <a:solidFill>
                <a:srgbClr val="0D0040"/>
              </a:solidFill>
              <a:latin typeface="Montserrat" panose="00000500000000000000" pitchFamily="2" charset="0"/>
            </a:endParaRPr>
          </a:p>
          <a:p>
            <a:pPr>
              <a:defRPr/>
            </a:pPr>
            <a:r>
              <a:rPr lang="fr-FR" dirty="0">
                <a:solidFill>
                  <a:srgbClr val="0D0040"/>
                </a:solidFill>
                <a:latin typeface="Montserrat" panose="00000500000000000000" pitchFamily="2" charset="0"/>
              </a:rPr>
              <a:t>Création de contenu</a:t>
            </a:r>
          </a:p>
          <a:p>
            <a:pPr>
              <a:defRPr/>
            </a:pPr>
            <a:r>
              <a:rPr lang="fr-FR" dirty="0">
                <a:solidFill>
                  <a:srgbClr val="0D0040"/>
                </a:solidFill>
                <a:latin typeface="Montserrat" panose="00000500000000000000" pitchFamily="2" charset="0"/>
              </a:rPr>
              <a:t>Reformulation IA</a:t>
            </a:r>
          </a:p>
          <a:p>
            <a:pPr>
              <a:defRPr/>
            </a:pPr>
            <a:r>
              <a:rPr lang="fr-FR" dirty="0">
                <a:solidFill>
                  <a:srgbClr val="0D0040"/>
                </a:solidFill>
                <a:latin typeface="Montserrat" panose="00000500000000000000" pitchFamily="2" charset="0"/>
              </a:rPr>
              <a:t>Planificateur des mots clés</a:t>
            </a:r>
          </a:p>
          <a:p>
            <a:pPr>
              <a:defRPr/>
            </a:pPr>
            <a:r>
              <a:rPr lang="fr-FR" dirty="0">
                <a:solidFill>
                  <a:srgbClr val="0D0040"/>
                </a:solidFill>
                <a:latin typeface="Montserrat" panose="00000500000000000000" pitchFamily="2" charset="0"/>
              </a:rPr>
              <a:t>Etc.</a:t>
            </a:r>
            <a:endParaRPr lang="fr-FR" dirty="0">
              <a:solidFill>
                <a:srgbClr val="F79646">
                  <a:lumMod val="50000"/>
                </a:srgbClr>
              </a:solidFill>
              <a:latin typeface="Montserrat" panose="00000500000000000000" pitchFamily="2" charset="0"/>
            </a:endParaRPr>
          </a:p>
          <a:p>
            <a:pPr marL="0" indent="0">
              <a:buNone/>
            </a:pPr>
            <a:endParaRPr lang="fr-FR" dirty="0"/>
          </a:p>
        </p:txBody>
      </p:sp>
    </p:spTree>
    <p:extLst>
      <p:ext uri="{BB962C8B-B14F-4D97-AF65-F5344CB8AC3E}">
        <p14:creationId xmlns:p14="http://schemas.microsoft.com/office/powerpoint/2010/main" val="24310469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333EC-08CA-2303-2578-933A6BD13ECD}"/>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C611F4B-15A1-EFFB-F63F-011F9045498B}"/>
              </a:ext>
            </a:extLst>
          </p:cNvPr>
          <p:cNvSpPr>
            <a:spLocks noGrp="1"/>
          </p:cNvSpPr>
          <p:nvPr>
            <p:ph idx="1"/>
          </p:nvPr>
        </p:nvSpPr>
        <p:spPr>
          <a:xfrm>
            <a:off x="287383" y="1163557"/>
            <a:ext cx="11599817" cy="2990432"/>
          </a:xfrm>
        </p:spPr>
        <p:txBody>
          <a:bodyPr>
            <a:normAutofit/>
          </a:bodyPr>
          <a:lstStyle/>
          <a:p>
            <a:pPr marL="0" indent="0">
              <a:buNone/>
              <a:defRPr/>
            </a:pPr>
            <a:r>
              <a:rPr lang="fr-FR" b="1" i="0" u="sng" dirty="0">
                <a:effectLst/>
                <a:latin typeface="font2"/>
              </a:rPr>
              <a:t>Exo</a:t>
            </a:r>
          </a:p>
          <a:p>
            <a:pPr marL="0" indent="0">
              <a:buNone/>
              <a:defRPr/>
            </a:pPr>
            <a:r>
              <a:rPr lang="fr-FR" b="1" i="0" dirty="0">
                <a:effectLst/>
                <a:latin typeface="font2"/>
              </a:rPr>
              <a:t>Formuler un mail :</a:t>
            </a:r>
          </a:p>
          <a:p>
            <a:pPr marL="0" indent="0">
              <a:buNone/>
              <a:defRPr/>
            </a:pPr>
            <a:r>
              <a:rPr lang="fr-FR" b="1" dirty="0">
                <a:latin typeface="font2"/>
              </a:rPr>
              <a:t>1- A une entreprise introduisant votre CV et lettre de motivation pour votre stage en L3 .</a:t>
            </a:r>
          </a:p>
          <a:p>
            <a:pPr marL="0" indent="0">
              <a:buNone/>
              <a:defRPr/>
            </a:pPr>
            <a:r>
              <a:rPr lang="fr-FR" b="1" i="0" dirty="0">
                <a:effectLst/>
                <a:latin typeface="font2"/>
              </a:rPr>
              <a:t>2- De relance de votre demande de stage.</a:t>
            </a:r>
          </a:p>
          <a:p>
            <a:pPr marL="0" indent="0" algn="ctr">
              <a:buNone/>
              <a:defRPr/>
            </a:pPr>
            <a:endParaRPr lang="fr-FR" dirty="0"/>
          </a:p>
        </p:txBody>
      </p:sp>
    </p:spTree>
    <p:extLst>
      <p:ext uri="{BB962C8B-B14F-4D97-AF65-F5344CB8AC3E}">
        <p14:creationId xmlns:p14="http://schemas.microsoft.com/office/powerpoint/2010/main" val="1155784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17FFC-93F1-6C07-6719-26138C05E483}"/>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A67611C-7AAC-92BD-0F82-55D3CCD793CB}"/>
              </a:ext>
            </a:extLst>
          </p:cNvPr>
          <p:cNvSpPr>
            <a:spLocks noGrp="1"/>
          </p:cNvSpPr>
          <p:nvPr>
            <p:ph idx="1"/>
          </p:nvPr>
        </p:nvSpPr>
        <p:spPr>
          <a:xfrm>
            <a:off x="296091" y="0"/>
            <a:ext cx="11599817" cy="6609806"/>
          </a:xfrm>
        </p:spPr>
        <p:txBody>
          <a:bodyPr>
            <a:noAutofit/>
          </a:bodyPr>
          <a:lstStyle/>
          <a:p>
            <a:pPr marL="0" indent="0">
              <a:buNone/>
              <a:defRPr/>
            </a:pPr>
            <a:r>
              <a:rPr lang="fr-FR" sz="2800" b="0" i="0" dirty="0">
                <a:effectLst/>
                <a:latin typeface="Google Sans"/>
              </a:rPr>
              <a:t>A: adresse mail sté</a:t>
            </a:r>
          </a:p>
          <a:p>
            <a:pPr marL="0" indent="0">
              <a:buNone/>
              <a:defRPr/>
            </a:pPr>
            <a:r>
              <a:rPr lang="fr-FR" sz="2800" b="0" i="0" dirty="0">
                <a:effectLst/>
                <a:latin typeface="Google Sans"/>
              </a:rPr>
              <a:t>Objet : Demande de stage</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2800" b="0" i="0" u="none" strike="noStrike" kern="1200" cap="none" spc="0" normalizeH="0" baseline="0" noProof="0" dirty="0">
                <a:ln>
                  <a:noFill/>
                </a:ln>
                <a:solidFill>
                  <a:prstClr val="black"/>
                </a:solidFill>
                <a:effectLst/>
                <a:uLnTx/>
                <a:uFillTx/>
                <a:latin typeface="Google Sans"/>
                <a:ea typeface="+mn-ea"/>
                <a:cs typeface="+mn-cs"/>
              </a:rPr>
              <a:t>	</a:t>
            </a:r>
            <a:r>
              <a:rPr kumimoji="0" lang="fr-FR" sz="2800" b="0" i="0" u="none" strike="noStrike" kern="1200" cap="none" spc="0" normalizeH="0" baseline="0" noProof="0" dirty="0">
                <a:ln>
                  <a:noFill/>
                </a:ln>
                <a:solidFill>
                  <a:srgbClr val="FF0000"/>
                </a:solidFill>
                <a:effectLst/>
                <a:uLnTx/>
                <a:uFillTx/>
                <a:latin typeface="Google Sans"/>
                <a:ea typeface="+mn-ea"/>
                <a:cs typeface="+mn-cs"/>
              </a:rPr>
              <a:t>Madame/Monsieur</a:t>
            </a:r>
            <a:r>
              <a:rPr kumimoji="0" lang="fr-FR" sz="2800" b="0" i="0" u="none" strike="noStrike" kern="1200" cap="none" spc="0" normalizeH="0" baseline="0" noProof="0" dirty="0">
                <a:ln>
                  <a:noFill/>
                </a:ln>
                <a:solidFill>
                  <a:prstClr val="black"/>
                </a:solidFill>
                <a:effectLst/>
                <a:uLnTx/>
                <a:uFillTx/>
                <a:latin typeface="Google Sans"/>
                <a:ea typeface="+mn-ea"/>
                <a:cs typeface="+mn-cs"/>
              </a:rPr>
              <a:t>, </a:t>
            </a:r>
            <a:endParaRPr lang="fr-FR" sz="2800" b="0" i="0" dirty="0">
              <a:effectLst/>
              <a:latin typeface="Google Sans"/>
            </a:endParaRPr>
          </a:p>
          <a:p>
            <a:pPr marL="0" indent="0">
              <a:buNone/>
              <a:defRPr/>
            </a:pPr>
            <a:r>
              <a:rPr lang="fr-FR" sz="2800" b="0" i="0" dirty="0">
                <a:effectLst/>
                <a:latin typeface="Google Sans"/>
              </a:rPr>
              <a:t>	Je me permets de vous adresser ma candidature pour effectuer un stage au sein de </a:t>
            </a:r>
            <a:r>
              <a:rPr lang="fr-FR" sz="2800" b="0" i="0" dirty="0">
                <a:solidFill>
                  <a:srgbClr val="FF0000"/>
                </a:solidFill>
                <a:effectLst/>
                <a:latin typeface="Google Sans"/>
              </a:rPr>
              <a:t>[Sté</a:t>
            </a:r>
            <a:r>
              <a:rPr lang="fr-FR" sz="2800" b="0" i="0" dirty="0">
                <a:effectLst/>
                <a:latin typeface="Google Sans"/>
              </a:rPr>
              <a:t>]. Étudiant en troisième année de licence à l’Ecole Nationale d’Informatique, je suis à la recherche d'une opportunité de stage pour une période  de trois mois à partir du </a:t>
            </a:r>
            <a:r>
              <a:rPr lang="fr-FR" sz="2800" b="0" i="0" dirty="0">
                <a:solidFill>
                  <a:srgbClr val="FF0000"/>
                </a:solidFill>
                <a:effectLst/>
                <a:latin typeface="Google Sans"/>
              </a:rPr>
              <a:t>début août 2025</a:t>
            </a:r>
            <a:r>
              <a:rPr lang="fr-FR" sz="2800" b="0" i="0" dirty="0">
                <a:effectLst/>
                <a:latin typeface="Google Sans"/>
              </a:rPr>
              <a:t>. Au cours de ma formation, j'ai acquis des compétences variées en </a:t>
            </a:r>
            <a:r>
              <a:rPr lang="fr-FR" sz="2800" b="0" i="0" dirty="0">
                <a:solidFill>
                  <a:srgbClr val="FF0000"/>
                </a:solidFill>
                <a:effectLst/>
                <a:latin typeface="Google Sans"/>
              </a:rPr>
              <a:t>[...]</a:t>
            </a:r>
            <a:r>
              <a:rPr lang="fr-FR" sz="2800" b="0" i="0" dirty="0">
                <a:effectLst/>
                <a:latin typeface="Google Sans"/>
              </a:rPr>
              <a:t>	</a:t>
            </a:r>
          </a:p>
          <a:p>
            <a:pPr marL="0" indent="0">
              <a:buNone/>
              <a:defRPr/>
            </a:pPr>
            <a:r>
              <a:rPr lang="fr-FR" sz="2800" b="0" i="0" dirty="0">
                <a:effectLst/>
                <a:latin typeface="Google Sans"/>
              </a:rPr>
              <a:t>	Je vous invite à consulter mon CV et lettre de motivation en pièce jointe pour plus d'informations sur mon parcours et mes compétences. Je serais ravi de vous rencontrer afin de discuter de mon parcours et d’exposer ma motivation et de discuter des modalités de ce stage au cours d’un entretien..</a:t>
            </a:r>
            <a:endParaRPr lang="fr-FR" sz="2800" dirty="0"/>
          </a:p>
        </p:txBody>
      </p:sp>
    </p:spTree>
    <p:extLst>
      <p:ext uri="{BB962C8B-B14F-4D97-AF65-F5344CB8AC3E}">
        <p14:creationId xmlns:p14="http://schemas.microsoft.com/office/powerpoint/2010/main" val="2606803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B7798-1300-E489-3893-D6589B011E79}"/>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B888D01-D55D-EF5C-424F-3170B7B4C8AF}"/>
              </a:ext>
            </a:extLst>
          </p:cNvPr>
          <p:cNvSpPr>
            <a:spLocks noGrp="1"/>
          </p:cNvSpPr>
          <p:nvPr>
            <p:ph idx="1"/>
          </p:nvPr>
        </p:nvSpPr>
        <p:spPr>
          <a:xfrm>
            <a:off x="287383" y="1163556"/>
            <a:ext cx="11599817" cy="3774203"/>
          </a:xfrm>
        </p:spPr>
        <p:txBody>
          <a:bodyPr>
            <a:normAutofit lnSpcReduction="10000"/>
          </a:bodyPr>
          <a:lstStyle/>
          <a:p>
            <a:pPr marL="0" indent="0">
              <a:buNone/>
              <a:defRPr/>
            </a:pPr>
            <a:r>
              <a:rPr lang="fr-FR" b="0" i="0" dirty="0">
                <a:effectLst/>
                <a:latin typeface="Google Sans"/>
              </a:rPr>
              <a:t>Ex relance : </a:t>
            </a:r>
          </a:p>
          <a:p>
            <a:pPr marL="0" indent="0">
              <a:buNone/>
              <a:defRPr/>
            </a:pPr>
            <a:endParaRPr lang="fr-FR" b="0" i="0" dirty="0">
              <a:effectLst/>
              <a:latin typeface="Google Sans"/>
            </a:endParaRPr>
          </a:p>
          <a:p>
            <a:pPr marL="0" indent="0">
              <a:buNone/>
              <a:defRPr/>
            </a:pPr>
            <a:r>
              <a:rPr lang="fr-FR" b="0" i="0" dirty="0">
                <a:effectLst/>
                <a:latin typeface="Google Sans"/>
              </a:rPr>
              <a:t>Madame/Monsieur, </a:t>
            </a:r>
          </a:p>
          <a:p>
            <a:pPr marL="0" indent="0">
              <a:buNone/>
              <a:defRPr/>
            </a:pPr>
            <a:r>
              <a:rPr lang="fr-FR" b="0" i="0" dirty="0">
                <a:effectLst/>
                <a:latin typeface="Google Sans"/>
              </a:rPr>
              <a:t>	Je me permets de revenir vers vous au sujet de ma candidature au poste de [intitulé du poste], que je vous ai adressée le [date]. J'espère que mon CV et ma lettre de motivation vous sont bien parvenus.</a:t>
            </a:r>
            <a:endParaRPr lang="fr-FR" dirty="0"/>
          </a:p>
        </p:txBody>
      </p:sp>
    </p:spTree>
    <p:extLst>
      <p:ext uri="{BB962C8B-B14F-4D97-AF65-F5344CB8AC3E}">
        <p14:creationId xmlns:p14="http://schemas.microsoft.com/office/powerpoint/2010/main" val="151637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38200" y="2379639"/>
            <a:ext cx="10515600" cy="3146471"/>
          </a:xfrm>
        </p:spPr>
        <p:txBody>
          <a:bodyPr>
            <a:noAutofit/>
          </a:bodyPr>
          <a:lstStyle/>
          <a:p>
            <a:pPr marL="0" indent="0" algn="ctr">
              <a:buNone/>
            </a:pPr>
            <a:r>
              <a:rPr lang="fr-FR" sz="3200" dirty="0">
                <a:solidFill>
                  <a:srgbClr val="202122"/>
                </a:solidFill>
                <a:latin typeface="Arial" panose="020B0604020202020204" pitchFamily="34" charset="0"/>
              </a:rPr>
              <a:t>C</a:t>
            </a:r>
            <a:r>
              <a:rPr lang="fr-FR" sz="3200" b="1" i="0" dirty="0">
                <a:solidFill>
                  <a:srgbClr val="202122"/>
                </a:solidFill>
                <a:effectLst/>
                <a:latin typeface="Arial" panose="020B0604020202020204" pitchFamily="34" charset="0"/>
              </a:rPr>
              <a:t>ourrier électronique</a:t>
            </a:r>
            <a:r>
              <a:rPr lang="fr-FR" sz="3200" dirty="0">
                <a:solidFill>
                  <a:srgbClr val="202122"/>
                </a:solidFill>
                <a:latin typeface="Arial" panose="020B0604020202020204" pitchFamily="34" charset="0"/>
              </a:rPr>
              <a:t> = </a:t>
            </a:r>
            <a:r>
              <a:rPr lang="fr-FR" sz="3200" b="1" i="0" dirty="0">
                <a:solidFill>
                  <a:srgbClr val="202122"/>
                </a:solidFill>
                <a:effectLst/>
                <a:latin typeface="Arial" panose="020B0604020202020204" pitchFamily="34" charset="0"/>
              </a:rPr>
              <a:t>courriel</a:t>
            </a:r>
            <a:r>
              <a:rPr lang="fr-FR" sz="3200" b="0" i="0" dirty="0">
                <a:solidFill>
                  <a:srgbClr val="202122"/>
                </a:solidFill>
                <a:effectLst/>
                <a:latin typeface="Arial" panose="020B0604020202020204" pitchFamily="34" charset="0"/>
              </a:rPr>
              <a:t>, </a:t>
            </a:r>
            <a:r>
              <a:rPr lang="fr-FR" sz="3200" b="1" i="1" dirty="0">
                <a:solidFill>
                  <a:srgbClr val="202122"/>
                </a:solidFill>
                <a:effectLst/>
                <a:latin typeface="Arial" panose="020B0604020202020204" pitchFamily="34" charset="0"/>
              </a:rPr>
              <a:t>e-mail</a:t>
            </a:r>
            <a:r>
              <a:rPr lang="fr-FR" sz="3200" dirty="0">
                <a:solidFill>
                  <a:srgbClr val="202122"/>
                </a:solidFill>
                <a:latin typeface="Arial" panose="020B0604020202020204" pitchFamily="34" charset="0"/>
              </a:rPr>
              <a:t>,</a:t>
            </a:r>
            <a:r>
              <a:rPr lang="fr-FR" sz="3200" b="0" i="0" dirty="0">
                <a:solidFill>
                  <a:srgbClr val="202122"/>
                </a:solidFill>
                <a:effectLst/>
                <a:latin typeface="Arial" panose="020B0604020202020204" pitchFamily="34" charset="0"/>
              </a:rPr>
              <a:t> </a:t>
            </a:r>
            <a:r>
              <a:rPr lang="fr-FR" sz="3200" b="1" i="1" dirty="0">
                <a:solidFill>
                  <a:srgbClr val="202122"/>
                </a:solidFill>
                <a:effectLst/>
                <a:latin typeface="Arial" panose="020B0604020202020204" pitchFamily="34" charset="0"/>
              </a:rPr>
              <a:t>mail</a:t>
            </a:r>
            <a:r>
              <a:rPr lang="fr-FR" sz="3200" b="0" i="0" dirty="0">
                <a:solidFill>
                  <a:srgbClr val="202122"/>
                </a:solidFill>
                <a:effectLst/>
                <a:latin typeface="Arial" panose="020B0604020202020204" pitchFamily="34" charset="0"/>
              </a:rPr>
              <a:t>, </a:t>
            </a:r>
          </a:p>
          <a:p>
            <a:pPr marL="0" indent="0" algn="ctr">
              <a:buNone/>
            </a:pPr>
            <a:r>
              <a:rPr lang="fr-FR" sz="3200" b="0" i="0" dirty="0">
                <a:solidFill>
                  <a:srgbClr val="202122"/>
                </a:solidFill>
                <a:effectLst/>
                <a:latin typeface="Arial" panose="020B0604020202020204" pitchFamily="34" charset="0"/>
              </a:rPr>
              <a:t>est un </a:t>
            </a:r>
            <a:r>
              <a:rPr lang="fr-FR" sz="3200" b="0" i="1" u="sng" dirty="0">
                <a:solidFill>
                  <a:srgbClr val="202122"/>
                </a:solidFill>
                <a:effectLst/>
                <a:latin typeface="Arial" panose="020B0604020202020204" pitchFamily="34" charset="0"/>
              </a:rPr>
              <a:t>message écrit</a:t>
            </a:r>
            <a:r>
              <a:rPr lang="fr-FR" sz="3200" b="0" i="0" dirty="0">
                <a:solidFill>
                  <a:srgbClr val="202122"/>
                </a:solidFill>
                <a:effectLst/>
                <a:latin typeface="Arial" panose="020B0604020202020204" pitchFamily="34" charset="0"/>
              </a:rPr>
              <a:t> </a:t>
            </a:r>
          </a:p>
          <a:p>
            <a:pPr marL="0" indent="0" algn="ctr">
              <a:buNone/>
            </a:pPr>
            <a:r>
              <a:rPr lang="fr-FR" sz="3200" b="0" i="0" dirty="0">
                <a:solidFill>
                  <a:srgbClr val="202122"/>
                </a:solidFill>
                <a:effectLst/>
                <a:latin typeface="Arial" panose="020B0604020202020204" pitchFamily="34" charset="0"/>
              </a:rPr>
              <a:t>envoyé électroniquement via un réseau informatique </a:t>
            </a:r>
          </a:p>
          <a:p>
            <a:pPr marL="0" indent="0" algn="ctr">
              <a:buNone/>
            </a:pPr>
            <a:r>
              <a:rPr lang="fr-FR" sz="3200" b="0" i="0" dirty="0">
                <a:solidFill>
                  <a:srgbClr val="202122"/>
                </a:solidFill>
                <a:effectLst/>
                <a:latin typeface="Arial" panose="020B0604020202020204" pitchFamily="34" charset="0"/>
              </a:rPr>
              <a:t>par le protocole SMTP </a:t>
            </a:r>
            <a:endParaRPr lang="fr-FR" sz="3200" dirty="0"/>
          </a:p>
        </p:txBody>
      </p:sp>
      <p:sp>
        <p:nvSpPr>
          <p:cNvPr id="4" name="Titre 3"/>
          <p:cNvSpPr>
            <a:spLocks noGrp="1"/>
          </p:cNvSpPr>
          <p:nvPr>
            <p:ph type="title"/>
          </p:nvPr>
        </p:nvSpPr>
        <p:spPr/>
        <p:txBody>
          <a:bodyPr>
            <a:normAutofit/>
          </a:bodyPr>
          <a:lstStyle/>
          <a:p>
            <a:pPr algn="ctr"/>
            <a:r>
              <a:rPr lang="fr-FR" sz="3200" dirty="0">
                <a:solidFill>
                  <a:srgbClr val="FF0000"/>
                </a:solidFill>
                <a:latin typeface="arial"/>
                <a:ea typeface="+mn-ea"/>
                <a:cs typeface="+mn-cs"/>
              </a:rPr>
              <a:t>Courrier électronique</a:t>
            </a:r>
            <a:endParaRPr lang="fr-FR" sz="3200" dirty="0">
              <a:solidFill>
                <a:srgbClr val="FF0000"/>
              </a:solidFill>
            </a:endParaRPr>
          </a:p>
        </p:txBody>
      </p:sp>
    </p:spTree>
    <p:extLst>
      <p:ext uri="{BB962C8B-B14F-4D97-AF65-F5344CB8AC3E}">
        <p14:creationId xmlns:p14="http://schemas.microsoft.com/office/powerpoint/2010/main" val="326141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02838-7B81-1365-9D07-EDDCADF8477F}"/>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EC001F0-393C-402A-500D-54AD557318A5}"/>
              </a:ext>
            </a:extLst>
          </p:cNvPr>
          <p:cNvSpPr>
            <a:spLocks noGrp="1"/>
          </p:cNvSpPr>
          <p:nvPr>
            <p:ph idx="1"/>
          </p:nvPr>
        </p:nvSpPr>
        <p:spPr>
          <a:xfrm>
            <a:off x="838200" y="2000295"/>
            <a:ext cx="10515600" cy="4100694"/>
          </a:xfrm>
        </p:spPr>
        <p:txBody>
          <a:bodyPr>
            <a:normAutofit/>
          </a:bodyPr>
          <a:lstStyle/>
          <a:p>
            <a:pPr marL="0" indent="0" algn="ctr">
              <a:buNone/>
            </a:pPr>
            <a:r>
              <a:rPr lang="fr-FR" sz="3200" b="1" dirty="0">
                <a:solidFill>
                  <a:srgbClr val="202122"/>
                </a:solidFill>
                <a:latin typeface="Arial" panose="020B0604020202020204" pitchFamily="34" charset="0"/>
              </a:rPr>
              <a:t>Message </a:t>
            </a:r>
            <a:r>
              <a:rPr lang="fr-FR" sz="3200" b="1" i="0" dirty="0">
                <a:solidFill>
                  <a:srgbClr val="202122"/>
                </a:solidFill>
                <a:effectLst/>
                <a:latin typeface="Arial" panose="020B0604020202020204" pitchFamily="34" charset="0"/>
              </a:rPr>
              <a:t>électronique</a:t>
            </a:r>
            <a:r>
              <a:rPr lang="fr-FR" sz="3200" b="1" dirty="0">
                <a:solidFill>
                  <a:srgbClr val="202122"/>
                </a:solidFill>
                <a:latin typeface="Arial" panose="020B0604020202020204" pitchFamily="34" charset="0"/>
              </a:rPr>
              <a:t> = </a:t>
            </a:r>
            <a:r>
              <a:rPr lang="fr-FR" sz="3200" b="1" i="0" dirty="0">
                <a:solidFill>
                  <a:srgbClr val="202122"/>
                </a:solidFill>
                <a:effectLst/>
                <a:latin typeface="Arial" panose="020B0604020202020204" pitchFamily="34" charset="0"/>
              </a:rPr>
              <a:t> ensemble du système </a:t>
            </a:r>
          </a:p>
          <a:p>
            <a:pPr marL="0" indent="0" algn="ctr">
              <a:buNone/>
            </a:pPr>
            <a:r>
              <a:rPr lang="fr-FR" sz="3200" b="0" i="0" dirty="0">
                <a:solidFill>
                  <a:srgbClr val="202122"/>
                </a:solidFill>
                <a:effectLst/>
                <a:latin typeface="Arial" panose="020B0604020202020204" pitchFamily="34" charset="0"/>
              </a:rPr>
              <a:t>  </a:t>
            </a:r>
            <a:r>
              <a:rPr lang="fr-FR" sz="3200" dirty="0">
                <a:solidFill>
                  <a:srgbClr val="202122"/>
                </a:solidFill>
                <a:latin typeface="Arial" panose="020B0604020202020204" pitchFamily="34" charset="0"/>
              </a:rPr>
              <a:t>T</a:t>
            </a:r>
            <a:r>
              <a:rPr lang="fr-FR" sz="3200" b="0" i="0" dirty="0">
                <a:solidFill>
                  <a:srgbClr val="202122"/>
                </a:solidFill>
                <a:effectLst/>
                <a:latin typeface="Arial" panose="020B0604020202020204" pitchFamily="34" charset="0"/>
              </a:rPr>
              <a:t>ransmission des courriels</a:t>
            </a:r>
          </a:p>
          <a:p>
            <a:pPr marL="0" indent="0" algn="ctr">
              <a:buNone/>
            </a:pPr>
            <a:r>
              <a:rPr lang="fr-FR" sz="3200" u="sng" dirty="0">
                <a:solidFill>
                  <a:srgbClr val="202122"/>
                </a:solidFill>
                <a:latin typeface="Arial" panose="020B0604020202020204" pitchFamily="34" charset="0"/>
              </a:rPr>
              <a:t>Respect des règles normalisés</a:t>
            </a:r>
          </a:p>
          <a:p>
            <a:pPr marL="0" indent="0" algn="ctr">
              <a:buNone/>
            </a:pPr>
            <a:r>
              <a:rPr lang="fr-FR" sz="3200" b="0" i="0" dirty="0">
                <a:solidFill>
                  <a:srgbClr val="202122"/>
                </a:solidFill>
                <a:effectLst/>
                <a:latin typeface="Arial" panose="020B0604020202020204" pitchFamily="34" charset="0"/>
              </a:rPr>
              <a:t>Émission / réception des messages par courrier électronique </a:t>
            </a:r>
            <a:r>
              <a:rPr lang="fr-FR" sz="3200" dirty="0">
                <a:latin typeface="Arial" panose="020B0604020202020204" pitchFamily="34" charset="0"/>
              </a:rPr>
              <a:t>adresse électronique</a:t>
            </a:r>
            <a:r>
              <a:rPr lang="fr-FR" sz="3200" b="0" i="0" dirty="0">
                <a:solidFill>
                  <a:srgbClr val="202122"/>
                </a:solidFill>
                <a:effectLst/>
                <a:latin typeface="Arial" panose="020B0604020202020204" pitchFamily="34" charset="0"/>
              </a:rPr>
              <a:t> + </a:t>
            </a:r>
            <a:r>
              <a:rPr lang="fr-FR" sz="3200" dirty="0">
                <a:latin typeface="Arial" panose="020B0604020202020204" pitchFamily="34" charset="0"/>
              </a:rPr>
              <a:t>client de messagerie</a:t>
            </a:r>
            <a:r>
              <a:rPr lang="fr-FR" sz="3200" b="0" i="0" dirty="0">
                <a:solidFill>
                  <a:srgbClr val="202122"/>
                </a:solidFill>
                <a:effectLst/>
                <a:latin typeface="Arial" panose="020B0604020202020204" pitchFamily="34" charset="0"/>
              </a:rPr>
              <a:t> </a:t>
            </a:r>
          </a:p>
          <a:p>
            <a:pPr marL="0" indent="0" algn="ctr">
              <a:buNone/>
            </a:pPr>
            <a:r>
              <a:rPr lang="fr-FR" sz="3200" b="0" i="0" dirty="0">
                <a:solidFill>
                  <a:srgbClr val="202122"/>
                </a:solidFill>
                <a:effectLst/>
                <a:latin typeface="Arial" panose="020B0604020202020204" pitchFamily="34" charset="0"/>
              </a:rPr>
              <a:t>(ou d’une </a:t>
            </a:r>
            <a:r>
              <a:rPr lang="fr-FR" sz="3200" dirty="0">
                <a:latin typeface="Arial" panose="020B0604020202020204" pitchFamily="34" charset="0"/>
              </a:rPr>
              <a:t>messagerie web</a:t>
            </a:r>
            <a:r>
              <a:rPr lang="fr-FR" sz="3200" b="0" i="0" dirty="0">
                <a:solidFill>
                  <a:srgbClr val="202122"/>
                </a:solidFill>
                <a:effectLst/>
                <a:latin typeface="Arial" panose="020B0604020202020204" pitchFamily="34" charset="0"/>
              </a:rPr>
              <a:t> </a:t>
            </a:r>
            <a:r>
              <a:rPr lang="fr-FR" sz="3200" dirty="0">
                <a:latin typeface="Arial" panose="020B0604020202020204" pitchFamily="34" charset="0"/>
              </a:rPr>
              <a:t>navigateur web</a:t>
            </a:r>
            <a:r>
              <a:rPr lang="fr-FR" sz="3200" b="0" i="0" dirty="0">
                <a:solidFill>
                  <a:srgbClr val="202122"/>
                </a:solidFill>
                <a:effectLst/>
                <a:latin typeface="Arial" panose="020B0604020202020204" pitchFamily="34" charset="0"/>
              </a:rPr>
              <a:t>).</a:t>
            </a:r>
            <a:endParaRPr lang="fr-FR" sz="3200" u="sng" dirty="0"/>
          </a:p>
        </p:txBody>
      </p:sp>
      <p:sp>
        <p:nvSpPr>
          <p:cNvPr id="4" name="Titre 3">
            <a:extLst>
              <a:ext uri="{FF2B5EF4-FFF2-40B4-BE49-F238E27FC236}">
                <a16:creationId xmlns:a16="http://schemas.microsoft.com/office/drawing/2014/main" id="{D74CAE6F-76BF-0524-FD0F-1D9867EFDE6C}"/>
              </a:ext>
            </a:extLst>
          </p:cNvPr>
          <p:cNvSpPr>
            <a:spLocks noGrp="1"/>
          </p:cNvSpPr>
          <p:nvPr>
            <p:ph type="title"/>
          </p:nvPr>
        </p:nvSpPr>
        <p:spPr/>
        <p:txBody>
          <a:bodyPr>
            <a:normAutofit/>
          </a:bodyPr>
          <a:lstStyle/>
          <a:p>
            <a:pPr algn="ctr"/>
            <a:r>
              <a:rPr lang="fr-FR" sz="3200" dirty="0">
                <a:solidFill>
                  <a:srgbClr val="FF0000"/>
                </a:solidFill>
                <a:latin typeface="arial"/>
                <a:ea typeface="+mn-ea"/>
                <a:cs typeface="+mn-cs"/>
              </a:rPr>
              <a:t>Message électronique</a:t>
            </a:r>
            <a:endParaRPr lang="fr-FR" sz="3200" dirty="0">
              <a:solidFill>
                <a:srgbClr val="FF0000"/>
              </a:solidFill>
            </a:endParaRPr>
          </a:p>
        </p:txBody>
      </p:sp>
    </p:spTree>
    <p:extLst>
      <p:ext uri="{BB962C8B-B14F-4D97-AF65-F5344CB8AC3E}">
        <p14:creationId xmlns:p14="http://schemas.microsoft.com/office/powerpoint/2010/main" val="2869562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A79FE-EF1A-E680-B22B-BCDE0C8177F0}"/>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EF3FEA2-E6B9-B587-C543-CDA3DD884977}"/>
              </a:ext>
            </a:extLst>
          </p:cNvPr>
          <p:cNvSpPr>
            <a:spLocks noGrp="1"/>
          </p:cNvSpPr>
          <p:nvPr>
            <p:ph idx="1"/>
          </p:nvPr>
        </p:nvSpPr>
        <p:spPr>
          <a:xfrm>
            <a:off x="838200" y="1748481"/>
            <a:ext cx="10515600" cy="3361038"/>
          </a:xfrm>
        </p:spPr>
        <p:txBody>
          <a:bodyPr>
            <a:normAutofit/>
          </a:bodyPr>
          <a:lstStyle/>
          <a:p>
            <a:pPr marL="0" indent="0" algn="ctr">
              <a:buNone/>
            </a:pPr>
            <a:r>
              <a:rPr lang="fr-FR" sz="3200" dirty="0">
                <a:solidFill>
                  <a:srgbClr val="FF0000"/>
                </a:solidFill>
                <a:latin typeface="Arial" panose="020B0604020202020204" pitchFamily="34" charset="0"/>
              </a:rPr>
              <a:t>Règles normalisées</a:t>
            </a:r>
          </a:p>
          <a:p>
            <a:pPr marL="0" indent="0" algn="ctr">
              <a:buNone/>
            </a:pPr>
            <a:endParaRPr lang="fr-FR" sz="3200" dirty="0">
              <a:solidFill>
                <a:srgbClr val="FF0000"/>
              </a:solidFill>
              <a:latin typeface="Arial" panose="020B0604020202020204" pitchFamily="34" charset="0"/>
            </a:endParaRPr>
          </a:p>
          <a:p>
            <a:pPr marL="0" indent="0" algn="ctr">
              <a:buNone/>
            </a:pPr>
            <a:endParaRPr lang="fr-FR" sz="3200" dirty="0">
              <a:solidFill>
                <a:srgbClr val="FF0000"/>
              </a:solidFill>
              <a:latin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a:ln>
                  <a:noFill/>
                </a:ln>
                <a:solidFill>
                  <a:srgbClr val="404040"/>
                </a:solidFill>
                <a:effectLst/>
                <a:uLnTx/>
                <a:uFillTx/>
                <a:latin typeface="Karla" panose="020F0502020204030204" pitchFamily="2" charset="0"/>
                <a:ea typeface="+mn-ea"/>
                <a:cs typeface="+mn-cs"/>
              </a:rPr>
              <a:t>Objet soigné</a:t>
            </a:r>
          </a:p>
        </p:txBody>
      </p:sp>
    </p:spTree>
    <p:extLst>
      <p:ext uri="{BB962C8B-B14F-4D97-AF65-F5344CB8AC3E}">
        <p14:creationId xmlns:p14="http://schemas.microsoft.com/office/powerpoint/2010/main" val="406844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1583E-FC03-E04B-8756-60AFBDB67BDF}"/>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AF36A2-56A8-8110-575E-AF24B419C883}"/>
              </a:ext>
            </a:extLst>
          </p:cNvPr>
          <p:cNvSpPr>
            <a:spLocks noGrp="1"/>
          </p:cNvSpPr>
          <p:nvPr>
            <p:ph idx="1"/>
          </p:nvPr>
        </p:nvSpPr>
        <p:spPr>
          <a:xfrm>
            <a:off x="838200" y="1748481"/>
            <a:ext cx="10515600" cy="3361038"/>
          </a:xfrm>
        </p:spPr>
        <p:txBody>
          <a:bodyPr>
            <a:normAutofit/>
          </a:bodyPr>
          <a:lstStyle/>
          <a:p>
            <a:pPr marL="0" indent="0" algn="ctr">
              <a:buNone/>
            </a:pPr>
            <a:r>
              <a:rPr lang="fr-FR" sz="3200" dirty="0">
                <a:solidFill>
                  <a:srgbClr val="FF0000"/>
                </a:solidFill>
                <a:latin typeface="Arial" panose="020B0604020202020204" pitchFamily="34" charset="0"/>
              </a:rPr>
              <a:t>Règles normalisées</a:t>
            </a:r>
          </a:p>
          <a:p>
            <a:pPr marL="0" indent="0" algn="ctr">
              <a:buNone/>
            </a:pPr>
            <a:endParaRPr lang="fr-FR" sz="3200" dirty="0">
              <a:solidFill>
                <a:srgbClr val="FF0000"/>
              </a:solidFill>
              <a:latin typeface="Arial" panose="020B0604020202020204" pitchFamily="34" charset="0"/>
            </a:endParaRPr>
          </a:p>
          <a:p>
            <a:pPr marL="0" indent="0" algn="ctr">
              <a:buNone/>
            </a:pPr>
            <a:endParaRPr lang="fr-FR" sz="3200" dirty="0">
              <a:solidFill>
                <a:srgbClr val="FF0000"/>
              </a:solidFill>
              <a:latin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0" noProof="0" dirty="0">
                <a:ln>
                  <a:noFill/>
                </a:ln>
                <a:solidFill>
                  <a:srgbClr val="404040"/>
                </a:solidFill>
                <a:effectLst/>
                <a:uLnTx/>
                <a:uFillTx/>
                <a:latin typeface="Karla" panose="020F0502020204030204" pitchFamily="2" charset="0"/>
                <a:ea typeface="+mn-ea"/>
                <a:cs typeface="+mn-cs"/>
              </a:rPr>
              <a:t>Respect de la formule de politesse</a:t>
            </a:r>
          </a:p>
        </p:txBody>
      </p:sp>
    </p:spTree>
    <p:extLst>
      <p:ext uri="{BB962C8B-B14F-4D97-AF65-F5344CB8AC3E}">
        <p14:creationId xmlns:p14="http://schemas.microsoft.com/office/powerpoint/2010/main" val="163406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A1EA9-F0F9-8368-010A-6F05B3C1249B}"/>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8FF3CDB-D6C8-7073-D38E-9A7795061A90}"/>
              </a:ext>
            </a:extLst>
          </p:cNvPr>
          <p:cNvSpPr>
            <a:spLocks noGrp="1"/>
          </p:cNvSpPr>
          <p:nvPr>
            <p:ph idx="1"/>
          </p:nvPr>
        </p:nvSpPr>
        <p:spPr>
          <a:xfrm>
            <a:off x="2857499" y="2139134"/>
            <a:ext cx="7260771" cy="2197735"/>
          </a:xfrm>
        </p:spPr>
        <p:txBody>
          <a:bodyPr>
            <a:normAutofit/>
          </a:bodyPr>
          <a:lstStyle/>
          <a:p>
            <a:pPr marL="0" indent="0">
              <a:buNone/>
            </a:pPr>
            <a:r>
              <a:rPr lang="fr-FR" sz="3200" dirty="0">
                <a:solidFill>
                  <a:srgbClr val="202124"/>
                </a:solidFill>
                <a:latin typeface="arial"/>
              </a:rPr>
              <a:t>Courrier électronique : les </a:t>
            </a:r>
            <a:r>
              <a:rPr lang="fr-FR" sz="3200" dirty="0" err="1">
                <a:solidFill>
                  <a:srgbClr val="202124"/>
                </a:solidFill>
                <a:latin typeface="arial"/>
              </a:rPr>
              <a:t>webmails</a:t>
            </a:r>
            <a:br>
              <a:rPr lang="fr-FR" sz="3200" dirty="0">
                <a:solidFill>
                  <a:srgbClr val="202124"/>
                </a:solidFill>
                <a:latin typeface="arial"/>
              </a:rPr>
            </a:br>
            <a:br>
              <a:rPr lang="fr-FR" sz="3200" dirty="0">
                <a:solidFill>
                  <a:srgbClr val="202124"/>
                </a:solidFill>
                <a:latin typeface="arial"/>
              </a:rPr>
            </a:br>
            <a:r>
              <a:rPr lang="fr-FR" sz="3200" b="1" dirty="0">
                <a:solidFill>
                  <a:srgbClr val="202124"/>
                </a:solidFill>
                <a:latin typeface="arial"/>
              </a:rPr>
              <a:t>Outlook; Hotmail ;</a:t>
            </a:r>
            <a:r>
              <a:rPr lang="fr-FR" sz="3200" dirty="0">
                <a:solidFill>
                  <a:srgbClr val="202124"/>
                </a:solidFill>
                <a:latin typeface="arial"/>
              </a:rPr>
              <a:t> </a:t>
            </a:r>
            <a:r>
              <a:rPr lang="fr-FR" sz="3200" b="1" dirty="0">
                <a:solidFill>
                  <a:srgbClr val="202124"/>
                </a:solidFill>
                <a:latin typeface="arial"/>
              </a:rPr>
              <a:t>Gmail ;</a:t>
            </a:r>
            <a:r>
              <a:rPr lang="fr-FR" sz="3200" dirty="0">
                <a:solidFill>
                  <a:srgbClr val="202124"/>
                </a:solidFill>
                <a:latin typeface="arial"/>
              </a:rPr>
              <a:t> </a:t>
            </a:r>
            <a:r>
              <a:rPr lang="fr-FR" sz="3200" b="1" dirty="0">
                <a:solidFill>
                  <a:srgbClr val="202124"/>
                </a:solidFill>
                <a:latin typeface="arial"/>
              </a:rPr>
              <a:t>Yahoo</a:t>
            </a:r>
            <a:r>
              <a:rPr lang="fr-FR" sz="3200" dirty="0">
                <a:solidFill>
                  <a:srgbClr val="202124"/>
                </a:solidFill>
                <a:latin typeface="arial"/>
              </a:rPr>
              <a:t>.</a:t>
            </a:r>
          </a:p>
          <a:p>
            <a:pPr marL="0" indent="0">
              <a:buNone/>
            </a:pPr>
            <a:endParaRPr lang="fr-FR" sz="3200" dirty="0"/>
          </a:p>
        </p:txBody>
      </p:sp>
      <p:sp>
        <p:nvSpPr>
          <p:cNvPr id="4" name="Titre 3">
            <a:extLst>
              <a:ext uri="{FF2B5EF4-FFF2-40B4-BE49-F238E27FC236}">
                <a16:creationId xmlns:a16="http://schemas.microsoft.com/office/drawing/2014/main" id="{657B997F-9F18-CCC8-B559-0C3382C2D9CA}"/>
              </a:ext>
            </a:extLst>
          </p:cNvPr>
          <p:cNvSpPr>
            <a:spLocks noGrp="1"/>
          </p:cNvSpPr>
          <p:nvPr>
            <p:ph type="title"/>
          </p:nvPr>
        </p:nvSpPr>
        <p:spPr/>
        <p:txBody>
          <a:bodyPr>
            <a:normAutofit/>
          </a:bodyPr>
          <a:lstStyle/>
          <a:p>
            <a:pPr algn="ctr"/>
            <a:r>
              <a:rPr lang="fr-FR" sz="3200" dirty="0">
                <a:solidFill>
                  <a:srgbClr val="FF0000"/>
                </a:solidFill>
                <a:latin typeface="arial"/>
                <a:ea typeface="+mn-ea"/>
                <a:cs typeface="+mn-cs"/>
              </a:rPr>
              <a:t>Les différents types de courrier électronique</a:t>
            </a:r>
            <a:endParaRPr lang="fr-FR" sz="3200" dirty="0">
              <a:solidFill>
                <a:srgbClr val="FF0000"/>
              </a:solidFill>
            </a:endParaRPr>
          </a:p>
        </p:txBody>
      </p:sp>
    </p:spTree>
    <p:extLst>
      <p:ext uri="{BB962C8B-B14F-4D97-AF65-F5344CB8AC3E}">
        <p14:creationId xmlns:p14="http://schemas.microsoft.com/office/powerpoint/2010/main" val="146007315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1382</Words>
  <Application>Microsoft Office PowerPoint</Application>
  <PresentationFormat>Grand écran</PresentationFormat>
  <Paragraphs>286</Paragraphs>
  <Slides>43</Slides>
  <Notes>40</Notes>
  <HiddenSlides>0</HiddenSlides>
  <MMClips>0</MMClips>
  <ScaleCrop>false</ScaleCrop>
  <HeadingPairs>
    <vt:vector size="6" baseType="variant">
      <vt:variant>
        <vt:lpstr>Polices utilisées</vt:lpstr>
      </vt:variant>
      <vt:variant>
        <vt:i4>14</vt:i4>
      </vt:variant>
      <vt:variant>
        <vt:lpstr>Thème</vt:lpstr>
      </vt:variant>
      <vt:variant>
        <vt:i4>3</vt:i4>
      </vt:variant>
      <vt:variant>
        <vt:lpstr>Titres des diapositives</vt:lpstr>
      </vt:variant>
      <vt:variant>
        <vt:i4>43</vt:i4>
      </vt:variant>
    </vt:vector>
  </HeadingPairs>
  <TitlesOfParts>
    <vt:vector size="60" baseType="lpstr">
      <vt:lpstr>Arial</vt:lpstr>
      <vt:lpstr>Arial</vt:lpstr>
      <vt:lpstr>Calibri</vt:lpstr>
      <vt:lpstr>Calibri Light</vt:lpstr>
      <vt:lpstr>Courier New</vt:lpstr>
      <vt:lpstr>font2</vt:lpstr>
      <vt:lpstr>Google Sans</vt:lpstr>
      <vt:lpstr>Karla</vt:lpstr>
      <vt:lpstr>Montserrat</vt:lpstr>
      <vt:lpstr>Montserrat Bold</vt:lpstr>
      <vt:lpstr>Open Sans</vt:lpstr>
      <vt:lpstr>Overpass</vt:lpstr>
      <vt:lpstr>Poppins</vt:lpstr>
      <vt:lpstr>Times New Roman</vt:lpstr>
      <vt:lpstr>Thème Office</vt:lpstr>
      <vt:lpstr>1_Thème Office</vt:lpstr>
      <vt:lpstr>2_Thème Office</vt:lpstr>
      <vt:lpstr>TECHNIQUES DE COMMUNICATION </vt:lpstr>
      <vt:lpstr>Présentation PowerPoint</vt:lpstr>
      <vt:lpstr>Présentation PowerPoint</vt:lpstr>
      <vt:lpstr>Du bon usage  de la messagerie électronique</vt:lpstr>
      <vt:lpstr>Courrier électronique</vt:lpstr>
      <vt:lpstr>Message électronique</vt:lpstr>
      <vt:lpstr>Présentation PowerPoint</vt:lpstr>
      <vt:lpstr>Présentation PowerPoint</vt:lpstr>
      <vt:lpstr>Les différents types de courrier électronique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Règles de bon usage de la messagerie </vt:lpstr>
      <vt:lpstr>Règles de bon usage de la messagerie </vt:lpstr>
      <vt:lpstr>Règles de bon usage de la messagerie </vt:lpstr>
      <vt:lpstr>Règles de bon usage de la messagerie </vt:lpstr>
      <vt:lpstr>Mail professionnel</vt:lpstr>
      <vt:lpstr>Présentation PowerPoint</vt:lpstr>
      <vt:lpstr>Signer un mail professionnel</vt:lpstr>
      <vt:lpstr>Présentation PowerPoint</vt:lpstr>
      <vt:lpstr>Présentation PowerPoint</vt:lpstr>
      <vt:lpstr>Présentation PowerPoint</vt:lpstr>
      <vt:lpstr>Présentation PowerPoint</vt:lpstr>
      <vt:lpstr>Formule de politesse - mail</vt:lpstr>
      <vt:lpstr>Formule de politesse  fin mail _Lettre de motivation_</vt:lpstr>
      <vt:lpstr>Présentation PowerPoint</vt:lpstr>
      <vt:lpstr>Formule de politesse  fin mail _professionnel_</vt:lpstr>
      <vt:lpstr>Personnaliser son e-mail </vt:lpstr>
      <vt:lpstr>Présentation PowerPoint</vt:lpstr>
      <vt:lpstr>Présentation PowerPoint</vt:lpstr>
      <vt:lpstr>Présentation PowerPoint</vt:lpstr>
      <vt:lpstr>Pourquoi? </vt:lpstr>
      <vt:lpstr>Envoi de mails différés </vt:lpstr>
      <vt:lpstr>Assistant d'écriture par IA </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méthode sandwich</dc:title>
  <dc:creator>USER</dc:creator>
  <cp:lastModifiedBy>Patrice</cp:lastModifiedBy>
  <cp:revision>140</cp:revision>
  <dcterms:created xsi:type="dcterms:W3CDTF">2023-03-17T10:59:33Z</dcterms:created>
  <dcterms:modified xsi:type="dcterms:W3CDTF">2025-02-23T12:42:02Z</dcterms:modified>
</cp:coreProperties>
</file>