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402" r:id="rId2"/>
    <p:sldId id="403" r:id="rId3"/>
    <p:sldId id="404" r:id="rId4"/>
    <p:sldId id="400" r:id="rId5"/>
    <p:sldId id="406" r:id="rId6"/>
    <p:sldId id="430" r:id="rId7"/>
    <p:sldId id="433" r:id="rId8"/>
    <p:sldId id="401" r:id="rId9"/>
    <p:sldId id="405" r:id="rId10"/>
    <p:sldId id="407" r:id="rId11"/>
    <p:sldId id="332" r:id="rId12"/>
    <p:sldId id="339" r:id="rId13"/>
    <p:sldId id="410" r:id="rId14"/>
    <p:sldId id="431" r:id="rId15"/>
    <p:sldId id="432" r:id="rId16"/>
    <p:sldId id="408" r:id="rId17"/>
    <p:sldId id="409" r:id="rId18"/>
    <p:sldId id="411" r:id="rId19"/>
    <p:sldId id="414" r:id="rId20"/>
    <p:sldId id="412" r:id="rId21"/>
    <p:sldId id="413" r:id="rId22"/>
    <p:sldId id="372" r:id="rId23"/>
    <p:sldId id="373" r:id="rId24"/>
    <p:sldId id="350" r:id="rId25"/>
    <p:sldId id="374" r:id="rId26"/>
    <p:sldId id="376" r:id="rId27"/>
    <p:sldId id="377" r:id="rId28"/>
    <p:sldId id="380" r:id="rId29"/>
    <p:sldId id="381" r:id="rId30"/>
    <p:sldId id="382" r:id="rId31"/>
    <p:sldId id="378" r:id="rId32"/>
    <p:sldId id="379" r:id="rId33"/>
    <p:sldId id="384" r:id="rId34"/>
    <p:sldId id="385" r:id="rId35"/>
    <p:sldId id="383" r:id="rId36"/>
    <p:sldId id="351" r:id="rId37"/>
    <p:sldId id="352" r:id="rId38"/>
    <p:sldId id="354" r:id="rId39"/>
    <p:sldId id="397" r:id="rId40"/>
    <p:sldId id="353" r:id="rId41"/>
    <p:sldId id="419" r:id="rId42"/>
    <p:sldId id="398" r:id="rId43"/>
    <p:sldId id="421" r:id="rId44"/>
    <p:sldId id="422" r:id="rId45"/>
    <p:sldId id="423" r:id="rId46"/>
    <p:sldId id="424" r:id="rId47"/>
    <p:sldId id="425" r:id="rId48"/>
    <p:sldId id="426" r:id="rId49"/>
    <p:sldId id="427" r:id="rId50"/>
    <p:sldId id="428" r:id="rId51"/>
    <p:sldId id="429" r:id="rId52"/>
    <p:sldId id="418" r:id="rId53"/>
    <p:sldId id="391" r:id="rId54"/>
    <p:sldId id="415" r:id="rId5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88285" autoAdjust="0"/>
  </p:normalViewPr>
  <p:slideViewPr>
    <p:cSldViewPr>
      <p:cViewPr varScale="1">
        <p:scale>
          <a:sx n="75" d="100"/>
          <a:sy n="75" d="100"/>
        </p:scale>
        <p:origin x="123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AEDD4-3FC5-4547-8CF2-B573CE89AA78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C2C8D-F763-42A1-BB6D-93FDEA3398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04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8C6A7-CE53-E03F-DE97-91866230F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7E6A223-8E8B-0D54-6B1D-5786C33DC6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1EB1E20-BB44-7510-BB7C-39764B8EAB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+mj-lt"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6B7EC0-CC1C-586D-F606-A85ECD980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2C8D-F763-42A1-BB6D-93FDEA33982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301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378E3-6CD7-EF6C-F46F-41665607D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1A3BEA1-F0D6-E70C-21CE-397544B99C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62A12F0-0DE8-7312-84EA-1AD841D0A3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2317FC-FB65-4B5C-0C17-077E4B6262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2C8D-F763-42A1-BB6D-93FDEA33982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73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1BF49-E4A0-7545-E899-15759B80D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9CA09A0-BEC4-5E32-40FF-8A4099BBD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3389D7E-66B2-5BB7-AD07-D0B8A72CF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B20253-0A07-1E7B-79BA-1C84084D97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2C8D-F763-42A1-BB6D-93FDEA33982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12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2C8D-F763-42A1-BB6D-93FDEA33982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65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F5312-4D14-5CAB-832D-7EDD0886B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BD24F10-E0F9-103F-02D4-AA2B2326DD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39E1FCA-6538-DB19-F616-C93CE9A1E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B0EB53-31BF-B902-A4CD-95E8B7B4F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2C8D-F763-42A1-BB6D-93FDEA33982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031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7EB56-B7D1-B0C1-264A-6BD850ECD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AB519E6-5E5A-CBB5-59C1-E93EB7CD83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766FEDC-DA90-AB8B-485D-BAAAE60D6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>
              <a:lnSpc>
                <a:spcPct val="106000"/>
              </a:lnSpc>
              <a:spcBef>
                <a:spcPts val="500"/>
              </a:spcBef>
              <a:spcAft>
                <a:spcPts val="500"/>
              </a:spcAft>
            </a:pPr>
            <a:endParaRPr lang="fr-FR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2C7EF9-0FD3-232B-68DD-0CD8FF4F7A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2C8D-F763-42A1-BB6D-93FDEA33982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564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D85EA-027D-2332-5150-5A59D6D42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7E31128-313C-8F92-D68B-0A4ED32F7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528ACE4-3CD1-6108-FCD4-97C2408AA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>
              <a:lnSpc>
                <a:spcPct val="106000"/>
              </a:lnSpc>
              <a:spcBef>
                <a:spcPts val="500"/>
              </a:spcBef>
              <a:spcAft>
                <a:spcPts val="500"/>
              </a:spcAft>
            </a:pPr>
            <a:endParaRPr lang="fr-FR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AA352D-0858-9267-28E5-098657CDEE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2C8D-F763-42A1-BB6D-93FDEA33982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342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2C8D-F763-42A1-BB6D-93FDEA33982B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789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2C8D-F763-42A1-BB6D-93FDEA33982B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589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2C8D-F763-42A1-BB6D-93FDEA33982B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966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2C8D-F763-42A1-BB6D-93FDEA33982B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240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84449-6B6C-BCF5-FB74-0C465ACEB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2000F76-2D4A-61B0-597D-CC5CDC461F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72E766D-C86D-0EA2-54FD-299AF77B9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56BE96-3455-B638-4FF9-B74236543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2C8D-F763-42A1-BB6D-93FDEA33982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549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6A0E3-816B-2E0F-564E-15BB4F4EA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EC9803-B6DF-03DD-FE71-6EC41E7916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84B03C8-7C46-D91C-FD90-2CE39E51B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8E7F49-3E4D-1827-D2BB-020A4607C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2C8D-F763-42A1-BB6D-93FDEA33982B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592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2C8D-F763-42A1-BB6D-93FDEA33982B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4191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3F8A9-A4D7-5A13-C4D3-0AB9E099D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F7CD1EF-649F-EC36-96F0-41839275F6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EBFD58B-C015-5FE5-7256-B6F0BD754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52648B-1B40-5D9E-935D-EF7A22EB5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2C8D-F763-42A1-BB6D-93FDEA33982B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838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B21F9-DEAA-C3F9-84A3-B8EA84114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63CAC6B-075B-7101-2F88-805908994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BF8AF08-CA53-1FAC-BCFF-E426B1C85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E6E641-38B5-4A04-1E08-4CCBF13CA7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2C8D-F763-42A1-BB6D-93FDEA33982B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666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CCF62-D347-0339-814B-41F9E6578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1FC3036-C840-8718-5ED0-C322D772D4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9AB484B-3B04-C8ED-7AFB-701478EF5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26E61C-03CE-11FA-42D6-6DB3F014FD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2C8D-F763-42A1-BB6D-93FDEA33982B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309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76711-8D59-C7B6-75B8-D10A766A8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AAC8C8E-8A99-CA72-F09F-0A10DE4511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AB06D7F-ADED-BCC9-9AC1-0F989F774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7E8602-34E5-C730-629A-2E26A8A6C1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2C8D-F763-42A1-BB6D-93FDEA33982B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770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B5D16-CD4D-19EC-F9F9-DCB2840E9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5A13F58-F64A-F664-4D3B-EE07C34949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9C35601-7F67-933D-616D-9F7DB4FF2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5B0787-EAAD-B8CC-5E5D-FA04372D04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2C8D-F763-42A1-BB6D-93FDEA33982B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2016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424B8-38C0-CC77-996F-C7EC1CF1D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271B4B8-95F1-ABC4-487D-87EEF2E9B7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37E9509-B2A9-D5AF-4484-562F4C9779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0EA5DD-3D16-0860-1D51-D097DE512F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2C8D-F763-42A1-BB6D-93FDEA33982B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91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82004-E9AC-B090-5E56-AA44C6F41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B22139F-690D-3BB0-3F71-0A54F10804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8C41745-F092-4E7F-BB53-0910A5FFE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10D0E1-9F6D-7612-DF5F-1F284C7C5E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2C8D-F763-42A1-BB6D-93FDEA33982B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724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290F1-9166-F85F-E8E5-228CF7F9B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9592769-F1CC-042A-E61A-EBE613D1D8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4AEB80D-C26C-8879-9F7E-94DA8031F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86D0E9-1A70-9577-9A96-F8CEB34A7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2C8D-F763-42A1-BB6D-93FDEA33982B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300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B7383-033E-389E-7CCC-1AAEB417B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21EE25C-B184-EE09-645B-F2C568213E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B8F9877-3C83-AE51-5801-EC0A03939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16D2FB-EBCD-3FEF-1CE8-334AF5622D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2C8D-F763-42A1-BB6D-93FDEA33982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9717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 PI 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2C8D-F763-42A1-BB6D-93FDEA33982B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3080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D56AB-8D0E-169F-2F38-EA789CA3C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AF85BF-8453-DCE9-2AAF-41D5A04320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C4274E-6F0A-C671-7532-2E9460289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 PI M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B0BCC1-9CEC-15EF-DB45-EED5BF4211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2C8D-F763-42A1-BB6D-93FDEA33982B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33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2C8D-F763-42A1-BB6D-93FDEA33982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720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02D45-51A1-B6C2-0F54-DC19CB197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132A777-D831-C5B9-B238-6DC842D26D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05E73AE-892C-9484-276E-2687E3B08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7A2574-1AF9-FEA5-C31C-1C68D42845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2C8D-F763-42A1-BB6D-93FDEA33982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588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8717B-31A0-03E4-8D1B-BA20485A8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BE5CA77-0DC9-EFB0-C65B-350F48470B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5F44687-E6DB-5863-09B6-94169614F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Aft>
                <a:spcPts val="300"/>
              </a:spcAft>
              <a:buFont typeface="+mj-lt"/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37BA8F-6451-C45A-B6D5-9499236C1E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2C8D-F763-42A1-BB6D-93FDEA33982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614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1CCAE-FF07-D68C-597B-232EB4A39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2BD5FA6-DDD7-D861-546F-740FA54E55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7A642B8-292B-BF26-E85C-10D5A49F9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Aft>
                <a:spcPts val="300"/>
              </a:spcAft>
              <a:buFont typeface="+mj-lt"/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F416DF-1D06-74A1-5E96-0D9186C873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2C8D-F763-42A1-BB6D-93FDEA33982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514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2C8D-F763-42A1-BB6D-93FDEA33982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804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2C8D-F763-42A1-BB6D-93FDEA33982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17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8D3E-1065-427D-B5E8-A165A7BEFE5D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3825-0B40-4F51-A789-62D82C8950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79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8D3E-1065-427D-B5E8-A165A7BEFE5D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3825-0B40-4F51-A789-62D82C8950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29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8D3E-1065-427D-B5E8-A165A7BEFE5D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3825-0B40-4F51-A789-62D82C8950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53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8D3E-1065-427D-B5E8-A165A7BEFE5D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3825-0B40-4F51-A789-62D82C8950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94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8D3E-1065-427D-B5E8-A165A7BEFE5D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3825-0B40-4F51-A789-62D82C8950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46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8D3E-1065-427D-B5E8-A165A7BEFE5D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3825-0B40-4F51-A789-62D82C8950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82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8D3E-1065-427D-B5E8-A165A7BEFE5D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3825-0B40-4F51-A789-62D82C8950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44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8D3E-1065-427D-B5E8-A165A7BEFE5D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3825-0B40-4F51-A789-62D82C8950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6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8D3E-1065-427D-B5E8-A165A7BEFE5D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3825-0B40-4F51-A789-62D82C8950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35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8D3E-1065-427D-B5E8-A165A7BEFE5D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3825-0B40-4F51-A789-62D82C8950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07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38D3E-1065-427D-B5E8-A165A7BEFE5D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3825-0B40-4F51-A789-62D82C8950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42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38D3E-1065-427D-B5E8-A165A7BEFE5D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73825-0B40-4F51-A789-62D82C8950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9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5C2DA-EC5E-8E8B-A895-66C96CCC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D95031-5A8C-A3D6-0A00-D6F18CE77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pPr>
              <a:lnSpc>
                <a:spcPts val="4500"/>
              </a:lnSpc>
              <a:spcAft>
                <a:spcPts val="800"/>
              </a:spcAft>
            </a:pPr>
            <a:r>
              <a:rPr lang="fr-FR" sz="3200" dirty="0">
                <a:solidFill>
                  <a:srgbClr val="FF0000"/>
                </a:solidFill>
              </a:rPr>
              <a:t>LE RÔLE DE L’ÉCRIT DANS NOTRE SOCIÉTÉ</a:t>
            </a:r>
            <a:endParaRPr lang="fr-FR" sz="3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3F5565D-2100-0184-315B-31928ED6F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2420888"/>
            <a:ext cx="7200800" cy="3087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Les paroles s’envolent</a:t>
            </a:r>
          </a:p>
          <a:p>
            <a:pPr marL="0" indent="0">
              <a:buNone/>
            </a:pPr>
            <a:r>
              <a:rPr lang="fr-FR" dirty="0"/>
              <a:t>L’écrit laisse une trace</a:t>
            </a:r>
          </a:p>
          <a:p>
            <a:pPr marL="0" indent="0">
              <a:buNone/>
            </a:pPr>
            <a:r>
              <a:rPr lang="fr-FR" dirty="0"/>
              <a:t>Votre signature vous engage</a:t>
            </a:r>
          </a:p>
        </p:txBody>
      </p:sp>
    </p:spTree>
    <p:extLst>
      <p:ext uri="{BB962C8B-B14F-4D97-AF65-F5344CB8AC3E}">
        <p14:creationId xmlns:p14="http://schemas.microsoft.com/office/powerpoint/2010/main" val="2374149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90440-25F8-BDC6-496E-0B90F4A7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1F554-60C3-70B3-2655-2180441A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ts val="4500"/>
              </a:lnSpc>
              <a:spcAft>
                <a:spcPts val="800"/>
              </a:spcAft>
            </a:pPr>
            <a:r>
              <a:rPr lang="fr-FR" sz="2700" b="1" kern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consulter:</a:t>
            </a:r>
            <a:br>
              <a:rPr lang="fr-FR" sz="4400" b="1" kern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r-FR" sz="4400" b="1" kern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400" b="1" kern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Norme NFZ 11001</a:t>
            </a: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909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390B2-3BF2-FC55-8C57-F9841C12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92696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ts val="4500"/>
              </a:lnSpc>
              <a:spcAft>
                <a:spcPts val="800"/>
              </a:spcAft>
            </a:pPr>
            <a:r>
              <a:rPr lang="fr-FR" sz="4400" b="1" kern="1800" dirty="0">
                <a:solidFill>
                  <a:srgbClr val="FF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Lettre administrative</a:t>
            </a:r>
            <a:br>
              <a:rPr lang="fr-FR" sz="4400" b="1" kern="1800" dirty="0">
                <a:solidFill>
                  <a:srgbClr val="FF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400" b="1" kern="1800" dirty="0">
                <a:solidFill>
                  <a:srgbClr val="FF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(officielle)</a:t>
            </a:r>
            <a:endParaRPr lang="fr-FR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9C5836DE-D336-0703-1722-8FB085F02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51443"/>
              </p:ext>
            </p:extLst>
          </p:nvPr>
        </p:nvGraphicFramePr>
        <p:xfrm>
          <a:off x="251520" y="2527334"/>
          <a:ext cx="8784977" cy="24765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771760">
                  <a:extLst>
                    <a:ext uri="{9D8B030D-6E8A-4147-A177-3AD203B41FA5}">
                      <a16:colId xmlns:a16="http://schemas.microsoft.com/office/drawing/2014/main" val="4052906374"/>
                    </a:ext>
                  </a:extLst>
                </a:gridCol>
                <a:gridCol w="2436170">
                  <a:extLst>
                    <a:ext uri="{9D8B030D-6E8A-4147-A177-3AD203B41FA5}">
                      <a16:colId xmlns:a16="http://schemas.microsoft.com/office/drawing/2014/main" val="2292018387"/>
                    </a:ext>
                  </a:extLst>
                </a:gridCol>
                <a:gridCol w="2412502">
                  <a:extLst>
                    <a:ext uri="{9D8B030D-6E8A-4147-A177-3AD203B41FA5}">
                      <a16:colId xmlns:a16="http://schemas.microsoft.com/office/drawing/2014/main" val="1552976238"/>
                    </a:ext>
                  </a:extLst>
                </a:gridCol>
                <a:gridCol w="2164545">
                  <a:extLst>
                    <a:ext uri="{9D8B030D-6E8A-4147-A177-3AD203B41FA5}">
                      <a16:colId xmlns:a16="http://schemas.microsoft.com/office/drawing/2014/main" val="515840343"/>
                    </a:ext>
                  </a:extLst>
                </a:gridCol>
              </a:tblGrid>
              <a:tr h="637762">
                <a:tc>
                  <a:txBody>
                    <a:bodyPr/>
                    <a:lstStyle/>
                    <a:p>
                      <a:pPr marL="300355">
                        <a:spcBef>
                          <a:spcPts val="590"/>
                        </a:spcBef>
                      </a:pPr>
                      <a:r>
                        <a:rPr lang="fr-FR" sz="2000" b="1" spc="-1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Émetteur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spcBef>
                          <a:spcPts val="590"/>
                        </a:spcBef>
                      </a:pPr>
                      <a:r>
                        <a:rPr lang="fr-FR" sz="2000" b="1" spc="-1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Destinataire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15975">
                        <a:spcBef>
                          <a:spcPts val="590"/>
                        </a:spcBef>
                      </a:pPr>
                      <a:r>
                        <a:rPr lang="fr-FR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fr-FR" sz="2000" b="1" spc="-4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</a:t>
                      </a:r>
                      <a:r>
                        <a:rPr lang="fr-FR" sz="2000" b="1" spc="-4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000" b="1" spc="-1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lettre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15975" algn="l">
                        <a:spcBef>
                          <a:spcPts val="590"/>
                        </a:spcBef>
                      </a:pPr>
                      <a:r>
                        <a:rPr lang="fr-FR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Formule d’appel et politesse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738598"/>
                  </a:ext>
                </a:extLst>
              </a:tr>
              <a:tr h="891048">
                <a:tc rowSpan="2">
                  <a:txBody>
                    <a:bodyPr/>
                    <a:lstStyle/>
                    <a:p>
                      <a:pPr marL="67945">
                        <a:spcBef>
                          <a:spcPts val="575"/>
                        </a:spcBef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7945">
                        <a:spcBef>
                          <a:spcPts val="265"/>
                        </a:spcBef>
                      </a:pPr>
                      <a:r>
                        <a:rPr lang="fr-FR" sz="20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Administration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265"/>
                        </a:spcBef>
                        <a:buSzPts val="1100"/>
                        <a:buFont typeface="Times New Roman" panose="02020603050405020304" pitchFamily="18" charset="0"/>
                        <a:buChar char="-"/>
                        <a:tabLst>
                          <a:tab pos="146685" algn="l"/>
                        </a:tabLst>
                      </a:pPr>
                      <a:r>
                        <a:rPr lang="fr-FR" sz="20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Particulier</a:t>
                      </a:r>
                      <a:endParaRPr lang="fr-FR" sz="2000" spc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Bef>
                          <a:spcPts val="310"/>
                        </a:spcBef>
                        <a:buSzPts val="1100"/>
                        <a:buFont typeface="Times New Roman" panose="02020603050405020304" pitchFamily="18" charset="0"/>
                        <a:buChar char="-"/>
                        <a:tabLst>
                          <a:tab pos="146685" algn="l"/>
                        </a:tabLst>
                      </a:pPr>
                      <a:r>
                        <a:rPr lang="fr-FR" sz="2000" spc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Établissement</a:t>
                      </a:r>
                      <a:r>
                        <a:rPr lang="fr-FR" sz="2000" spc="-2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000" spc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(hors</a:t>
                      </a:r>
                      <a:r>
                        <a:rPr lang="fr-FR" sz="2000" spc="-2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0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administration)</a:t>
                      </a:r>
                      <a:endParaRPr lang="fr-FR" sz="2000" spc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265"/>
                        </a:spcBef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Lettre</a:t>
                      </a:r>
                      <a:r>
                        <a:rPr lang="fr-FR" sz="2000" spc="-7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administrative</a:t>
                      </a:r>
                      <a:r>
                        <a:rPr lang="fr-FR" sz="2000" spc="-6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sous</a:t>
                      </a:r>
                      <a:r>
                        <a:rPr lang="fr-FR" sz="2000" spc="-6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forme </a:t>
                      </a:r>
                      <a:r>
                        <a:rPr lang="fr-FR" sz="20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personnelle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 algn="ctr">
                        <a:spcBef>
                          <a:spcPts val="265"/>
                        </a:spcBef>
                      </a:pP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 algn="ctr">
                        <a:spcBef>
                          <a:spcPts val="265"/>
                        </a:spcBef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115109"/>
                  </a:ext>
                </a:extLst>
              </a:tr>
              <a:tr h="4844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265"/>
                        </a:spcBef>
                      </a:pPr>
                      <a:r>
                        <a:rPr lang="fr-F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fr-FR" sz="2000" spc="-2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Fonctionnaire</a:t>
                      </a:r>
                      <a:r>
                        <a:rPr lang="fr-FR" sz="2000" spc="-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0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(administration)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265"/>
                        </a:spcBef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Lettre</a:t>
                      </a:r>
                      <a:r>
                        <a:rPr lang="fr-FR" sz="2000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0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administrative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 algn="ctr">
                        <a:spcBef>
                          <a:spcPts val="265"/>
                        </a:spcBef>
                      </a:pPr>
                      <a:r>
                        <a:rPr lang="fr-F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959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94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CC6676-E5FF-8E5C-5800-7583998C2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484784"/>
            <a:ext cx="8229600" cy="3273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/>
              <a:t>A consulter:</a:t>
            </a:r>
          </a:p>
          <a:p>
            <a:pPr marL="0" indent="0">
              <a:buNone/>
            </a:pPr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ar(--piv-ff)"/>
                <a:ea typeface="+mj-ea"/>
                <a:cs typeface="+mj-cs"/>
              </a:rPr>
              <a:t>Synthèse des éléments </a:t>
            </a:r>
            <a:br>
              <a:rPr kumimoji="0" lang="fr-FR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ar(--piv-ff)"/>
                <a:ea typeface="+mj-ea"/>
                <a:cs typeface="+mj-cs"/>
              </a:rPr>
            </a:br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ar(--piv-ff)"/>
                <a:ea typeface="+mj-ea"/>
                <a:cs typeface="+mj-cs"/>
              </a:rPr>
              <a:t>de la </a:t>
            </a:r>
            <a:r>
              <a:rPr kumimoji="0" lang="fr-FR" sz="40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ar(--piv-ff)"/>
                <a:ea typeface="+mj-ea"/>
                <a:cs typeface="+mj-cs"/>
              </a:rPr>
              <a:t>lettre administrative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393792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00CE4-5C99-E870-2E85-A535F4EC8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D2241-9B6C-425A-20AD-424C05CC7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688" y="764704"/>
            <a:ext cx="3240360" cy="86409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0" lang="fr-FR" sz="4000" b="1" i="0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ar(--piv-ff)"/>
                <a:ea typeface="+mj-ea"/>
                <a:cs typeface="+mj-cs"/>
              </a:rPr>
              <a:t>La mise en page</a:t>
            </a:r>
            <a:endParaRPr lang="fr-FR" sz="3600" dirty="0">
              <a:solidFill>
                <a:srgbClr val="92D05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483147E-62B5-BE6E-4565-0AF817B73B82}"/>
              </a:ext>
            </a:extLst>
          </p:cNvPr>
          <p:cNvSpPr txBox="1"/>
          <p:nvPr/>
        </p:nvSpPr>
        <p:spPr>
          <a:xfrm>
            <a:off x="323528" y="2060848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1- Format A4</a:t>
            </a:r>
          </a:p>
          <a:p>
            <a:pPr algn="l"/>
            <a:endParaRPr lang="fr-FR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fr-F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2- Marges</a:t>
            </a:r>
          </a:p>
          <a:p>
            <a:pPr algn="l"/>
            <a:endParaRPr lang="fr-FR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fr-F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3- Les espaces blancs et signes de ponctuation</a:t>
            </a:r>
          </a:p>
          <a:p>
            <a:pPr algn="l"/>
            <a:endParaRPr lang="fr-FR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fr-F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4- Le contenu et disposition du texte (2 types de présentation)</a:t>
            </a:r>
          </a:p>
          <a:p>
            <a:pPr algn="l"/>
            <a:endParaRPr lang="fr-FR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23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93AA8-DD6F-DEA7-D1CA-0BFD10308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3D84C77-DAF3-3520-16F4-892663698F3A}"/>
              </a:ext>
            </a:extLst>
          </p:cNvPr>
          <p:cNvSpPr txBox="1"/>
          <p:nvPr/>
        </p:nvSpPr>
        <p:spPr>
          <a:xfrm>
            <a:off x="597867" y="635253"/>
            <a:ext cx="3024336" cy="198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8280" marR="0" lvl="0" indent="0" algn="l" defTabSz="914400" rtl="0" eaLnBrk="1" fontAlgn="auto" latinLnBrk="0" hangingPunct="1">
              <a:lnSpc>
                <a:spcPts val="945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51430" algn="l"/>
              </a:tabLst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ÉMETTEUR/TIMBRE	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950"/>
              <a:buFont typeface="Arial MT"/>
              <a:buChar char="–"/>
              <a:tabLst>
                <a:tab pos="305435" algn="l"/>
                <a:tab pos="2551430" algn="l"/>
                <a:tab pos="4383405" algn="r"/>
              </a:tabLst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Nom</a:t>
            </a:r>
            <a:r>
              <a:rPr kumimoji="0" lang="fr-FR" sz="1200" b="0" i="0" u="none" strike="noStrike" kern="1200" cap="none" spc="-4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de</a:t>
            </a:r>
            <a:r>
              <a:rPr kumimoji="0" lang="fr-FR" sz="1200" b="0" i="0" u="none" strike="noStrike" kern="1200" cap="none" spc="-4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l’administration</a:t>
            </a:r>
            <a:r>
              <a:rPr kumimoji="0" lang="fr-FR" sz="1200" b="0" i="0" u="none" strike="noStrike" kern="1200" cap="none" spc="-4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émettrice	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Arial MT"/>
              </a:rPr>
              <a:t>	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231F20"/>
              </a:buClr>
              <a:buSzPts val="950"/>
              <a:buFont typeface="Arial MT"/>
              <a:buChar char="–"/>
              <a:tabLst>
                <a:tab pos="306070" algn="l"/>
              </a:tabLst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Adresse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Clr>
                <a:srgbClr val="231F20"/>
              </a:buClr>
              <a:buSzPts val="950"/>
              <a:buFont typeface="Arial MT"/>
              <a:buChar char="–"/>
              <a:tabLst>
                <a:tab pos="306070" algn="l"/>
              </a:tabLst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Désignation</a:t>
            </a:r>
            <a:r>
              <a:rPr kumimoji="0" lang="fr-FR" sz="1200" b="0" i="0" u="none" strike="noStrike" kern="1200" cap="none" spc="-2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du</a:t>
            </a:r>
            <a:r>
              <a:rPr kumimoji="0" lang="fr-FR" sz="1200" b="0" i="0" u="none" strike="noStrike" kern="1200" cap="none" spc="-1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service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1525"/>
              </a:lnSpc>
              <a:spcBef>
                <a:spcPts val="325"/>
              </a:spcBef>
              <a:spcAft>
                <a:spcPts val="0"/>
              </a:spcAft>
              <a:buClr>
                <a:srgbClr val="231F20"/>
              </a:buClr>
              <a:buSzPts val="950"/>
              <a:buFont typeface="Arial MT"/>
              <a:buChar char="–"/>
              <a:tabLst>
                <a:tab pos="306070" algn="l"/>
                <a:tab pos="2551430" algn="l"/>
              </a:tabLst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Bureau</a:t>
            </a:r>
            <a:r>
              <a:rPr kumimoji="0" lang="fr-FR" sz="1200" b="0" i="0" u="none" strike="noStrike" kern="1200" cap="none" spc="-1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ou</a:t>
            </a:r>
            <a:r>
              <a:rPr kumimoji="0" lang="fr-FR" sz="1200" b="0" i="0" u="none" strike="noStrike" kern="1200" cap="none" spc="-1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service	</a:t>
            </a:r>
          </a:p>
          <a:p>
            <a:pPr marL="342900" marR="0" lvl="0" indent="-342900" algn="l" defTabSz="914400" rtl="0" eaLnBrk="1" fontAlgn="auto" latinLnBrk="0" hangingPunct="1">
              <a:lnSpc>
                <a:spcPts val="1525"/>
              </a:lnSpc>
              <a:spcBef>
                <a:spcPts val="325"/>
              </a:spcBef>
              <a:spcAft>
                <a:spcPts val="0"/>
              </a:spcAft>
              <a:buClr>
                <a:srgbClr val="231F20"/>
              </a:buClr>
              <a:buSzPts val="950"/>
              <a:buFont typeface="Arial MT"/>
              <a:buChar char="–"/>
              <a:tabLst>
                <a:tab pos="306070" algn="l"/>
                <a:tab pos="2551430" algn="l"/>
              </a:tabLst>
              <a:defRPr/>
            </a:pPr>
            <a:r>
              <a:rPr kumimoji="0" lang="fr-FR" sz="1200" b="0" i="0" u="none" strike="noStrike" kern="1200" cap="none" spc="-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Tél.</a:t>
            </a:r>
            <a:r>
              <a:rPr kumimoji="0" lang="fr-FR" sz="1200" b="0" i="0" u="none" strike="noStrike" kern="1200" cap="none" spc="-5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-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poste	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Arial MT"/>
              </a:rPr>
              <a:t>	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122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950"/>
              <a:buFont typeface="Arial MT"/>
              <a:buChar char="–"/>
              <a:tabLst>
                <a:tab pos="306070" algn="l"/>
                <a:tab pos="2551430" algn="l"/>
              </a:tabLst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E-mail</a:t>
            </a:r>
          </a:p>
          <a:p>
            <a:pPr marL="0" marR="0" lvl="0" indent="0" algn="l" defTabSz="914400" rtl="0" eaLnBrk="1" fontAlgn="auto" latinLnBrk="0" hangingPunct="1">
              <a:lnSpc>
                <a:spcPts val="122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6070" algn="l"/>
                <a:tab pos="2551430" algn="l"/>
              </a:tabLst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ts val="122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950"/>
              <a:buFont typeface="Arial MT"/>
              <a:buChar char="–"/>
              <a:tabLst>
                <a:tab pos="306070" algn="l"/>
                <a:tab pos="2551430" algn="l"/>
              </a:tabLst>
              <a:defRPr/>
            </a:pPr>
            <a:r>
              <a:rPr kumimoji="0" lang="fr-FR" sz="1200" b="0" i="0" u="none" strike="noStrike" kern="1200" cap="none" spc="-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N°</a:t>
            </a:r>
            <a:r>
              <a:rPr kumimoji="0" lang="fr-FR" sz="1200" b="0" i="0" u="none" strike="noStrike" kern="1200" cap="none" spc="-5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-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d’enregistrement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E0C1A29-8358-CFB3-91B8-1C7341D191EA}"/>
              </a:ext>
            </a:extLst>
          </p:cNvPr>
          <p:cNvSpPr txBox="1"/>
          <p:nvPr/>
        </p:nvSpPr>
        <p:spPr>
          <a:xfrm>
            <a:off x="5497391" y="764704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VILLE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JOUR/MOIS/ANNÉE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C4FED5-2193-A4A8-32E8-B17814D7FA8A}"/>
              </a:ext>
            </a:extLst>
          </p:cNvPr>
          <p:cNvSpPr txBox="1"/>
          <p:nvPr/>
        </p:nvSpPr>
        <p:spPr>
          <a:xfrm>
            <a:off x="5521799" y="1484784"/>
            <a:ext cx="2664296" cy="10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525"/>
              </a:lnSpc>
              <a:spcBef>
                <a:spcPts val="325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6070" algn="l"/>
                <a:tab pos="2551430" algn="l"/>
              </a:tabLst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SUSCRIPTION</a:t>
            </a:r>
            <a:r>
              <a:rPr kumimoji="0" lang="fr-FR" sz="1200" b="1" i="0" u="none" strike="noStrike" kern="1200" cap="none" spc="-2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(Fonction de</a:t>
            </a:r>
            <a:r>
              <a:rPr kumimoji="0" lang="fr-FR" sz="1200" b="0" i="0" u="none" strike="noStrike" kern="1200" cap="none" spc="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l’autorité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ts val="121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6070" algn="l"/>
                <a:tab pos="2551430" algn="l"/>
              </a:tabLst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qui adresse</a:t>
            </a:r>
            <a:r>
              <a:rPr kumimoji="0" lang="fr-FR" sz="1200" b="0" i="0" u="none" strike="noStrike" kern="1200" cap="none" spc="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le</a:t>
            </a:r>
            <a:r>
              <a:rPr kumimoji="0" lang="fr-FR" sz="1200" b="0" i="0" u="none" strike="noStrike" kern="1200" cap="none" spc="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document)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88000"/>
              </a:lnSpc>
              <a:spcBef>
                <a:spcPts val="180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6070" algn="l"/>
                <a:tab pos="1684020" algn="l"/>
                <a:tab pos="2551430" algn="l"/>
                <a:tab pos="4420235" algn="l"/>
              </a:tabLst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à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Arial MT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88000"/>
              </a:lnSpc>
              <a:spcBef>
                <a:spcPts val="180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6070" algn="l"/>
                <a:tab pos="1684020" algn="l"/>
                <a:tab pos="2551430" algn="l"/>
                <a:tab pos="4420235" algn="l"/>
              </a:tabLst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FONCTION</a:t>
            </a:r>
            <a:r>
              <a:rPr kumimoji="0" lang="fr-FR" sz="1200" b="1" i="0" u="none" strike="noStrike" kern="1200" cap="none" spc="6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ET</a:t>
            </a:r>
            <a:r>
              <a:rPr kumimoji="0" lang="fr-FR" sz="1200" b="1" i="0" u="none" strike="noStrike" kern="1200" cap="none" spc="6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ADRESSE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88000"/>
              </a:lnSpc>
              <a:spcBef>
                <a:spcPts val="180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6070" algn="l"/>
                <a:tab pos="1684020" algn="l"/>
                <a:tab pos="2551430" algn="l"/>
                <a:tab pos="4420235" algn="l"/>
              </a:tabLst>
              <a:defRPr/>
            </a:pPr>
            <a:r>
              <a:rPr kumimoji="0" lang="fr-FR" sz="1200" b="1" i="0" u="none" strike="noStrike" kern="1200" cap="none" spc="-1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ADMINISTRATIVE</a:t>
            </a:r>
            <a:r>
              <a:rPr kumimoji="0" lang="fr-FR" sz="1200" b="1" i="0" u="none" strike="noStrike" kern="1200" cap="none" spc="-5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1" i="0" u="none" strike="noStrike" kern="1200" cap="none" spc="-1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DU</a:t>
            </a:r>
            <a:r>
              <a:rPr kumimoji="0" lang="fr-FR" sz="1200" b="1" i="0" u="none" strike="noStrike" kern="1200" cap="none" spc="-6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1" i="0" u="none" strike="noStrike" kern="1200" cap="none" spc="-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DESTINATAIRE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1677510-BF6E-E80F-379B-333184F91687}"/>
              </a:ext>
            </a:extLst>
          </p:cNvPr>
          <p:cNvSpPr txBox="1"/>
          <p:nvPr/>
        </p:nvSpPr>
        <p:spPr>
          <a:xfrm>
            <a:off x="3028346" y="3789040"/>
            <a:ext cx="2578595" cy="1634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PAS</a:t>
            </a:r>
            <a:r>
              <a:rPr kumimoji="0" lang="fr-FR" sz="1200" b="1" i="0" u="none" strike="noStrike" kern="1200" cap="none" spc="3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DE</a:t>
            </a:r>
            <a:r>
              <a:rPr kumimoji="0" lang="fr-FR" sz="1200" b="1" i="0" u="none" strike="noStrike" kern="1200" cap="none" spc="3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FORMULE</a:t>
            </a:r>
            <a:r>
              <a:rPr kumimoji="0" lang="fr-FR" sz="1200" b="1" i="0" u="none" strike="noStrike" kern="1200" cap="none" spc="3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D’APPEL</a:t>
            </a:r>
          </a:p>
          <a:p>
            <a:pPr marL="203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ts val="1525"/>
              </a:lnSpc>
              <a:spcBef>
                <a:spcPts val="325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6070" algn="l"/>
                <a:tab pos="2551430" algn="l"/>
              </a:tabLst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Trebuchet MS" panose="020B0603020202020204" pitchFamily="34" charset="0"/>
              <a:ea typeface="Arial MT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ts val="1525"/>
              </a:lnSpc>
              <a:spcBef>
                <a:spcPts val="325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6070" algn="l"/>
                <a:tab pos="2551430" algn="l"/>
              </a:tabLst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CORPS DE LA LETTRE</a:t>
            </a:r>
          </a:p>
          <a:p>
            <a:pPr marL="0" marR="0" lvl="0" indent="0" algn="l" defTabSz="914400" rtl="0" eaLnBrk="1" fontAlgn="auto" latinLnBrk="0" hangingPunct="1">
              <a:lnSpc>
                <a:spcPts val="1525"/>
              </a:lnSpc>
              <a:spcBef>
                <a:spcPts val="325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6070" algn="l"/>
                <a:tab pos="2551430" algn="l"/>
              </a:tabLst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Trebuchet MS" panose="020B0603020202020204" pitchFamily="34" charset="0"/>
              <a:ea typeface="Arial MT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ts val="1525"/>
              </a:lnSpc>
              <a:spcBef>
                <a:spcPts val="325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6070" algn="l"/>
                <a:tab pos="2551430" algn="l"/>
              </a:tabLst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Arial MT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88000"/>
              </a:lnSpc>
              <a:spcBef>
                <a:spcPts val="180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6070" algn="l"/>
                <a:tab pos="1684020" algn="l"/>
                <a:tab pos="2551430" algn="l"/>
                <a:tab pos="4420235" algn="l"/>
              </a:tabLst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PAS</a:t>
            </a:r>
            <a:r>
              <a:rPr kumimoji="0" lang="fr-FR" sz="1200" b="1" i="0" u="none" strike="noStrike" kern="1200" cap="none" spc="4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DE</a:t>
            </a:r>
            <a:r>
              <a:rPr kumimoji="0" lang="fr-FR" sz="1200" b="1" i="0" u="none" strike="noStrike" kern="1200" cap="none" spc="4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FORMULE</a:t>
            </a:r>
            <a:r>
              <a:rPr kumimoji="0" lang="fr-FR" sz="1200" b="1" i="0" u="none" strike="noStrike" kern="1200" cap="none" spc="4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DE</a:t>
            </a:r>
            <a:r>
              <a:rPr kumimoji="0" lang="fr-FR" sz="1200" b="1" i="0" u="none" strike="noStrike" kern="1200" cap="none" spc="4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POLITESSE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65AA2CD-ED5B-1338-22CC-0AD2A708CEC1}"/>
              </a:ext>
            </a:extLst>
          </p:cNvPr>
          <p:cNvSpPr txBox="1"/>
          <p:nvPr/>
        </p:nvSpPr>
        <p:spPr>
          <a:xfrm>
            <a:off x="5612249" y="6093296"/>
            <a:ext cx="2722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Fonction du signataire</a:t>
            </a:r>
            <a:r>
              <a:rPr kumimoji="0" lang="fr-FR" sz="1200" b="1" i="0" u="none" strike="noStrike" kern="1200" cap="none" spc="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Signature</a:t>
            </a:r>
            <a:r>
              <a:rPr kumimoji="0" lang="fr-FR" sz="1200" b="1" i="0" u="none" strike="noStrike" kern="1200" cap="none" spc="-6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(Prénom</a:t>
            </a:r>
            <a:r>
              <a:rPr kumimoji="0" lang="fr-FR" sz="1200" b="0" i="0" u="none" strike="noStrike" kern="1200" cap="none" spc="-3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et</a:t>
            </a:r>
            <a:r>
              <a:rPr kumimoji="0" lang="fr-FR" sz="1200" b="0" i="0" u="none" strike="noStrike" kern="1200" cap="none" spc="-3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Nom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269BC5B-FAD6-4DD1-2986-7DCA2E4C72C6}"/>
              </a:ext>
            </a:extLst>
          </p:cNvPr>
          <p:cNvSpPr txBox="1"/>
          <p:nvPr/>
        </p:nvSpPr>
        <p:spPr>
          <a:xfrm>
            <a:off x="827584" y="3198167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OBJET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Réf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69AEEE-4E6F-8772-EC72-CF39FC9E9CEA}"/>
              </a:ext>
            </a:extLst>
          </p:cNvPr>
          <p:cNvSpPr txBox="1"/>
          <p:nvPr/>
        </p:nvSpPr>
        <p:spPr>
          <a:xfrm>
            <a:off x="1033364" y="563850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PJ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82260CA-BD6E-B947-B8CF-F1553D1FF2A8}"/>
              </a:ext>
            </a:extLst>
          </p:cNvPr>
          <p:cNvSpPr txBox="1"/>
          <p:nvPr/>
        </p:nvSpPr>
        <p:spPr>
          <a:xfrm>
            <a:off x="827583" y="69632"/>
            <a:ext cx="73585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45974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Arial MT"/>
                <a:cs typeface="Arial MT"/>
              </a:rPr>
              <a:t>La présentation</a:t>
            </a:r>
            <a:r>
              <a:rPr kumimoji="0" lang="fr-FR" sz="1600" b="1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Arial MT"/>
                <a:cs typeface="Arial MT"/>
              </a:rPr>
              <a:t>de</a:t>
            </a:r>
            <a:r>
              <a:rPr kumimoji="0" lang="fr-FR" sz="1600" b="1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Arial MT"/>
                <a:cs typeface="Arial MT"/>
              </a:rPr>
              <a:t>la</a:t>
            </a:r>
            <a:r>
              <a:rPr kumimoji="0" lang="fr-FR" sz="1600" b="1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Arial MT"/>
                <a:cs typeface="Arial MT"/>
              </a:rPr>
              <a:t>lettre</a:t>
            </a:r>
            <a:r>
              <a:rPr kumimoji="0" lang="fr-FR" sz="1600" b="1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Arial MT"/>
                <a:cs typeface="Arial MT"/>
              </a:rPr>
              <a:t>en</a:t>
            </a:r>
            <a:r>
              <a:rPr kumimoji="0" lang="fr-FR" sz="1600" b="1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Arial MT"/>
                <a:cs typeface="Arial MT"/>
              </a:rPr>
              <a:t>forme</a:t>
            </a:r>
            <a:r>
              <a:rPr kumimoji="0" lang="fr-FR" sz="1600" b="1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Arial MT"/>
                <a:cs typeface="Arial MT"/>
              </a:rPr>
              <a:t>administrative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6831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49659-F698-742A-3D6A-F069FEFAB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6AB0481-4491-C7B3-56D2-E85124F54057}"/>
              </a:ext>
            </a:extLst>
          </p:cNvPr>
          <p:cNvSpPr txBox="1"/>
          <p:nvPr/>
        </p:nvSpPr>
        <p:spPr>
          <a:xfrm>
            <a:off x="597867" y="635253"/>
            <a:ext cx="3024336" cy="198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8280" marR="0" lvl="0" indent="0" algn="l" defTabSz="914400" rtl="0" eaLnBrk="1" fontAlgn="auto" latinLnBrk="0" hangingPunct="1">
              <a:lnSpc>
                <a:spcPts val="945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51430" algn="l"/>
              </a:tabLst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ÉMETTEUR/TIMBRE	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950"/>
              <a:buFont typeface="Arial MT"/>
              <a:buChar char="–"/>
              <a:tabLst>
                <a:tab pos="305435" algn="l"/>
                <a:tab pos="2551430" algn="l"/>
                <a:tab pos="4383405" algn="r"/>
              </a:tabLst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Nom</a:t>
            </a:r>
            <a:r>
              <a:rPr kumimoji="0" lang="fr-FR" sz="1200" b="0" i="0" u="none" strike="noStrike" kern="1200" cap="none" spc="-4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de</a:t>
            </a:r>
            <a:r>
              <a:rPr kumimoji="0" lang="fr-FR" sz="1200" b="0" i="0" u="none" strike="noStrike" kern="1200" cap="none" spc="-4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l’administration</a:t>
            </a:r>
            <a:r>
              <a:rPr kumimoji="0" lang="fr-FR" sz="1200" b="0" i="0" u="none" strike="noStrike" kern="1200" cap="none" spc="-4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émettrice	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Arial MT"/>
              </a:rPr>
              <a:t>	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231F20"/>
              </a:buClr>
              <a:buSzPts val="950"/>
              <a:buFont typeface="Arial MT"/>
              <a:buChar char="–"/>
              <a:tabLst>
                <a:tab pos="306070" algn="l"/>
              </a:tabLst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Adresse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Clr>
                <a:srgbClr val="231F20"/>
              </a:buClr>
              <a:buSzPts val="950"/>
              <a:buFont typeface="Arial MT"/>
              <a:buChar char="–"/>
              <a:tabLst>
                <a:tab pos="306070" algn="l"/>
              </a:tabLst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Désignation</a:t>
            </a:r>
            <a:r>
              <a:rPr kumimoji="0" lang="fr-FR" sz="1200" b="0" i="0" u="none" strike="noStrike" kern="1200" cap="none" spc="-2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du</a:t>
            </a:r>
            <a:r>
              <a:rPr kumimoji="0" lang="fr-FR" sz="1200" b="0" i="0" u="none" strike="noStrike" kern="1200" cap="none" spc="-1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service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1525"/>
              </a:lnSpc>
              <a:spcBef>
                <a:spcPts val="325"/>
              </a:spcBef>
              <a:spcAft>
                <a:spcPts val="0"/>
              </a:spcAft>
              <a:buClr>
                <a:srgbClr val="231F20"/>
              </a:buClr>
              <a:buSzPts val="950"/>
              <a:buFont typeface="Arial MT"/>
              <a:buChar char="–"/>
              <a:tabLst>
                <a:tab pos="306070" algn="l"/>
                <a:tab pos="2551430" algn="l"/>
              </a:tabLst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Bureau</a:t>
            </a:r>
            <a:r>
              <a:rPr kumimoji="0" lang="fr-FR" sz="1200" b="0" i="0" u="none" strike="noStrike" kern="1200" cap="none" spc="-1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ou</a:t>
            </a:r>
            <a:r>
              <a:rPr kumimoji="0" lang="fr-FR" sz="1200" b="0" i="0" u="none" strike="noStrike" kern="1200" cap="none" spc="-1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service	</a:t>
            </a:r>
          </a:p>
          <a:p>
            <a:pPr marL="342900" marR="0" lvl="0" indent="-342900" algn="l" defTabSz="914400" rtl="0" eaLnBrk="1" fontAlgn="auto" latinLnBrk="0" hangingPunct="1">
              <a:lnSpc>
                <a:spcPts val="1525"/>
              </a:lnSpc>
              <a:spcBef>
                <a:spcPts val="325"/>
              </a:spcBef>
              <a:spcAft>
                <a:spcPts val="0"/>
              </a:spcAft>
              <a:buClr>
                <a:srgbClr val="231F20"/>
              </a:buClr>
              <a:buSzPts val="950"/>
              <a:buFont typeface="Arial MT"/>
              <a:buChar char="–"/>
              <a:tabLst>
                <a:tab pos="306070" algn="l"/>
                <a:tab pos="2551430" algn="l"/>
              </a:tabLst>
              <a:defRPr/>
            </a:pPr>
            <a:r>
              <a:rPr kumimoji="0" lang="fr-FR" sz="1200" b="0" i="0" u="none" strike="noStrike" kern="1200" cap="none" spc="-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Tél.</a:t>
            </a:r>
            <a:r>
              <a:rPr kumimoji="0" lang="fr-FR" sz="1200" b="0" i="0" u="none" strike="noStrike" kern="1200" cap="none" spc="-5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-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poste	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Arial MT"/>
              </a:rPr>
              <a:t>	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122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950"/>
              <a:buFont typeface="Arial MT"/>
              <a:buChar char="–"/>
              <a:tabLst>
                <a:tab pos="306070" algn="l"/>
                <a:tab pos="2551430" algn="l"/>
              </a:tabLst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E-mail</a:t>
            </a:r>
          </a:p>
          <a:p>
            <a:pPr marL="0" marR="0" lvl="0" indent="0" algn="l" defTabSz="914400" rtl="0" eaLnBrk="1" fontAlgn="auto" latinLnBrk="0" hangingPunct="1">
              <a:lnSpc>
                <a:spcPts val="122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6070" algn="l"/>
                <a:tab pos="2551430" algn="l"/>
              </a:tabLst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ts val="122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950"/>
              <a:buFont typeface="Arial MT"/>
              <a:buChar char="–"/>
              <a:tabLst>
                <a:tab pos="306070" algn="l"/>
                <a:tab pos="2551430" algn="l"/>
              </a:tabLst>
              <a:defRPr/>
            </a:pPr>
            <a:r>
              <a:rPr kumimoji="0" lang="fr-FR" sz="1200" b="0" i="0" u="none" strike="noStrike" kern="1200" cap="none" spc="-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N°</a:t>
            </a:r>
            <a:r>
              <a:rPr kumimoji="0" lang="fr-FR" sz="1200" b="0" i="0" u="none" strike="noStrike" kern="1200" cap="none" spc="-5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-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d’enregistrement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351B22E-5470-C0D6-ED53-0431794EEF43}"/>
              </a:ext>
            </a:extLst>
          </p:cNvPr>
          <p:cNvSpPr txBox="1"/>
          <p:nvPr/>
        </p:nvSpPr>
        <p:spPr>
          <a:xfrm>
            <a:off x="5497391" y="764704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VILLE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JOUR/MOIS/ANNÉE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A85EECB-293D-285E-2B45-A8726CC23E92}"/>
              </a:ext>
            </a:extLst>
          </p:cNvPr>
          <p:cNvSpPr txBox="1"/>
          <p:nvPr/>
        </p:nvSpPr>
        <p:spPr>
          <a:xfrm>
            <a:off x="5521799" y="1484784"/>
            <a:ext cx="2664296" cy="536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90"/>
              </a:lnSpc>
              <a:spcBef>
                <a:spcPts val="225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2895" algn="l"/>
                <a:tab pos="3309620" algn="l"/>
              </a:tabLst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Destinataire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2895" algn="l"/>
                <a:tab pos="1684020" algn="l"/>
                <a:tab pos="3042920" algn="l"/>
                <a:tab pos="3309620" algn="l"/>
                <a:tab pos="4495165" algn="l"/>
              </a:tabLst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Nom</a:t>
            </a:r>
            <a:r>
              <a:rPr kumimoji="0" lang="fr-FR" sz="1200" b="1" i="0" u="none" strike="noStrike" kern="1200" cap="none" spc="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et</a:t>
            </a:r>
            <a:r>
              <a:rPr kumimoji="0" lang="fr-FR" sz="1200" b="1" i="0" u="none" strike="noStrike" kern="1200" cap="none" spc="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Prénom</a:t>
            </a: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2895" algn="l"/>
                <a:tab pos="1684020" algn="l"/>
                <a:tab pos="3042920" algn="l"/>
                <a:tab pos="3309620" algn="l"/>
                <a:tab pos="4495165" algn="l"/>
              </a:tabLst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Adresse</a:t>
            </a:r>
            <a:r>
              <a:rPr kumimoji="0" lang="fr-FR" sz="1200" b="1" i="0" u="none" strike="noStrike" kern="1200" cap="none" spc="-2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complète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2CFC3A3-FC35-0E3E-7C1D-D1A614E84643}"/>
              </a:ext>
            </a:extLst>
          </p:cNvPr>
          <p:cNvSpPr txBox="1"/>
          <p:nvPr/>
        </p:nvSpPr>
        <p:spPr>
          <a:xfrm>
            <a:off x="1866578" y="3726999"/>
            <a:ext cx="5986908" cy="196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FORMULE</a:t>
            </a:r>
            <a:r>
              <a:rPr kumimoji="0" lang="fr-FR" sz="1200" b="1" i="0" u="none" strike="noStrike" kern="1200" cap="none" spc="-7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D'APPEL</a:t>
            </a:r>
            <a:r>
              <a:rPr kumimoji="0" lang="fr-FR" sz="1200" b="1" i="0" u="none" strike="noStrike" kern="1200" cap="none" spc="-6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(Monsieur,</a:t>
            </a:r>
            <a:r>
              <a:rPr kumimoji="0" lang="fr-FR" sz="1200" b="0" i="0" u="none" strike="noStrike" kern="1200" cap="none" spc="-4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Madame,</a:t>
            </a:r>
            <a:r>
              <a:rPr kumimoji="0" lang="fr-FR" sz="1200" b="0" i="0" u="none" strike="noStrike" kern="1200" cap="none" spc="-4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etc.)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ts val="1525"/>
              </a:lnSpc>
              <a:spcBef>
                <a:spcPts val="325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6070" algn="l"/>
                <a:tab pos="2551430" algn="l"/>
              </a:tabLst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Trebuchet MS" panose="020B0603020202020204" pitchFamily="34" charset="0"/>
              <a:ea typeface="Arial MT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ts val="1525"/>
              </a:lnSpc>
              <a:spcBef>
                <a:spcPts val="325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6070" algn="l"/>
                <a:tab pos="2551430" algn="l"/>
              </a:tabLst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CORPS DE LA LETTRE</a:t>
            </a:r>
          </a:p>
          <a:p>
            <a:pPr marL="0" marR="0" lvl="0" indent="0" algn="l" defTabSz="914400" rtl="0" eaLnBrk="1" fontAlgn="auto" latinLnBrk="0" hangingPunct="1">
              <a:lnSpc>
                <a:spcPts val="1525"/>
              </a:lnSpc>
              <a:spcBef>
                <a:spcPts val="325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6070" algn="l"/>
                <a:tab pos="2551430" algn="l"/>
              </a:tabLst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Trebuchet MS" panose="020B0603020202020204" pitchFamily="34" charset="0"/>
              <a:ea typeface="Arial MT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ts val="1525"/>
              </a:lnSpc>
              <a:spcBef>
                <a:spcPts val="325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6070" algn="l"/>
                <a:tab pos="2551430" algn="l"/>
              </a:tabLst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Arial MT"/>
              </a:rPr>
              <a:t>	</a:t>
            </a:r>
          </a:p>
          <a:p>
            <a:pPr marL="202565" marR="0" lvl="0" indent="0" algn="l" defTabSz="914400" rtl="0" eaLnBrk="1" fontAlgn="auto" latinLnBrk="0" hangingPunct="1">
              <a:lnSpc>
                <a:spcPct val="103000"/>
              </a:lnSpc>
              <a:spcBef>
                <a:spcPts val="8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FORMULE</a:t>
            </a:r>
            <a:r>
              <a:rPr kumimoji="0" lang="fr-FR" sz="1200" b="1" i="0" u="none" strike="noStrike" kern="1200" cap="none" spc="9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DE</a:t>
            </a:r>
            <a:r>
              <a:rPr kumimoji="0" lang="fr-FR" sz="1200" b="1" i="0" u="none" strike="noStrike" kern="1200" cap="none" spc="9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POLITESSE</a:t>
            </a:r>
            <a:r>
              <a:rPr kumimoji="0" lang="fr-FR" sz="1200" b="1" i="0" u="none" strike="noStrike" kern="1200" cap="none" spc="9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</a:p>
          <a:p>
            <a:pPr marL="202565" marR="0" lvl="0" indent="0" algn="l" defTabSz="914400" rtl="0" eaLnBrk="1" fontAlgn="auto" latinLnBrk="0" hangingPunct="1">
              <a:lnSpc>
                <a:spcPct val="103000"/>
              </a:lnSpc>
              <a:spcBef>
                <a:spcPts val="8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(la</a:t>
            </a:r>
            <a:r>
              <a:rPr kumimoji="0" lang="fr-FR" sz="1200" b="0" i="0" u="none" strike="noStrike" kern="1200" cap="none" spc="12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formule</a:t>
            </a:r>
            <a:r>
              <a:rPr kumimoji="0" lang="fr-FR" sz="1200" b="0" i="0" u="none" strike="noStrike" kern="1200" cap="none" spc="12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de</a:t>
            </a:r>
            <a:r>
              <a:rPr kumimoji="0" lang="fr-FR" sz="1200" b="0" i="0" u="none" strike="noStrike" kern="1200" cap="none" spc="12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politesse</a:t>
            </a:r>
            <a:r>
              <a:rPr kumimoji="0" lang="fr-FR" sz="1200" b="0" i="0" u="none" strike="noStrike" kern="1200" cap="none" spc="12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doit</a:t>
            </a:r>
            <a:r>
              <a:rPr kumimoji="0" lang="fr-FR" sz="1200" b="0" i="0" u="none" strike="noStrike" kern="1200" cap="none" spc="11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mentionner</a:t>
            </a:r>
            <a:r>
              <a:rPr kumimoji="0" lang="fr-FR" sz="1200" b="0" i="0" u="none" strike="noStrike" kern="1200" cap="none" spc="12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la</a:t>
            </a:r>
            <a:r>
              <a:rPr kumimoji="0" lang="fr-FR" sz="1200" b="0" i="0" u="none" strike="noStrike" kern="1200" cap="none" spc="12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même</a:t>
            </a:r>
            <a:r>
              <a:rPr kumimoji="0" lang="fr-FR" sz="1200" b="0" i="0" u="none" strike="noStrike" kern="1200" cap="none" spc="12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formule</a:t>
            </a:r>
            <a:r>
              <a:rPr kumimoji="0" lang="fr-FR" sz="1200" b="0" i="0" u="none" strike="noStrike" kern="1200" cap="none" spc="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d'appel</a:t>
            </a:r>
            <a:r>
              <a:rPr kumimoji="0" lang="fr-FR" sz="1200" b="0" i="0" u="none" strike="noStrike" kern="1200" cap="none" spc="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que</a:t>
            </a:r>
            <a:r>
              <a:rPr kumimoji="0" lang="fr-FR" sz="1200" b="0" i="0" u="none" strike="noStrike" kern="1200" cap="none" spc="1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celle</a:t>
            </a:r>
            <a:r>
              <a:rPr kumimoji="0" lang="fr-FR" sz="1200" b="0" i="0" u="none" strike="noStrike" kern="1200" cap="none" spc="1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utilisée</a:t>
            </a:r>
            <a:r>
              <a:rPr kumimoji="0" lang="fr-FR" sz="1200" b="0" i="0" u="none" strike="noStrike" kern="1200" cap="none" spc="1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en</a:t>
            </a:r>
            <a:r>
              <a:rPr kumimoji="0" lang="fr-FR" sz="1200" b="0" i="0" u="none" strike="noStrike" kern="1200" cap="none" spc="1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début</a:t>
            </a:r>
            <a:r>
              <a:rPr kumimoji="0" lang="fr-FR" sz="1200" b="0" i="0" u="none" strike="noStrike" kern="1200" cap="none" spc="1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de</a:t>
            </a:r>
            <a:r>
              <a:rPr kumimoji="0" lang="fr-FR" sz="1200" b="0" i="0" u="none" strike="noStrike" kern="1200" cap="none" spc="1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lettre)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FDB37FD-70EF-671D-7723-3D010BEA0B39}"/>
              </a:ext>
            </a:extLst>
          </p:cNvPr>
          <p:cNvSpPr txBox="1"/>
          <p:nvPr/>
        </p:nvSpPr>
        <p:spPr>
          <a:xfrm>
            <a:off x="5612249" y="6093296"/>
            <a:ext cx="2722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Fonction du signataire</a:t>
            </a:r>
            <a:r>
              <a:rPr kumimoji="0" lang="fr-FR" sz="1200" b="1" i="0" u="none" strike="noStrike" kern="1200" cap="none" spc="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Signature</a:t>
            </a:r>
            <a:r>
              <a:rPr kumimoji="0" lang="fr-FR" sz="1200" b="1" i="0" u="none" strike="noStrike" kern="1200" cap="none" spc="-6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(Prénom</a:t>
            </a:r>
            <a:r>
              <a:rPr kumimoji="0" lang="fr-FR" sz="1200" b="0" i="0" u="none" strike="noStrike" kern="1200" cap="none" spc="-3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et</a:t>
            </a:r>
            <a:r>
              <a:rPr kumimoji="0" lang="fr-FR" sz="1200" b="0" i="0" u="none" strike="noStrike" kern="1200" cap="none" spc="-3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Nom)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77D2AA7-CD3F-54BD-1F5B-DE827D75E18C}"/>
              </a:ext>
            </a:extLst>
          </p:cNvPr>
          <p:cNvSpPr txBox="1"/>
          <p:nvPr/>
        </p:nvSpPr>
        <p:spPr>
          <a:xfrm>
            <a:off x="825724" y="293564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OBJET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Réf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0097020-4BC8-5127-914D-8504559B8F24}"/>
              </a:ext>
            </a:extLst>
          </p:cNvPr>
          <p:cNvSpPr txBox="1"/>
          <p:nvPr/>
        </p:nvSpPr>
        <p:spPr>
          <a:xfrm>
            <a:off x="1033364" y="563850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PJ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18D31BB-BB4E-4263-F41F-33D085D3AFEA}"/>
              </a:ext>
            </a:extLst>
          </p:cNvPr>
          <p:cNvSpPr txBox="1"/>
          <p:nvPr/>
        </p:nvSpPr>
        <p:spPr>
          <a:xfrm>
            <a:off x="827584" y="69632"/>
            <a:ext cx="78488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528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Arial MT"/>
                <a:cs typeface="Arial MT"/>
              </a:rPr>
              <a:t>La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présentation</a:t>
            </a:r>
            <a:r>
              <a:rPr kumimoji="0" lang="fr-FR" sz="16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la</a:t>
            </a:r>
            <a:r>
              <a:rPr kumimoji="0" lang="fr-FR" sz="16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lettre en</a:t>
            </a:r>
            <a:r>
              <a:rPr kumimoji="0" lang="fr-FR" sz="16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forme personnelle</a:t>
            </a:r>
          </a:p>
          <a:p>
            <a:pPr marL="0" marR="45974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117771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B358F-78E9-CB47-93DF-4E417F112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DA1DD40-A682-B8EA-F01B-F0B02F45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-145305"/>
            <a:ext cx="8022550" cy="641204"/>
          </a:xfrm>
        </p:spPr>
        <p:txBody>
          <a:bodyPr>
            <a:normAutofit/>
          </a:bodyPr>
          <a:lstStyle/>
          <a:p>
            <a:r>
              <a:rPr lang="fr-FR" sz="2400" b="1" dirty="0"/>
              <a:t>4.1- 1</a:t>
            </a:r>
            <a:r>
              <a:rPr lang="fr-FR" sz="2400" b="1" baseline="30000" dirty="0"/>
              <a:t>er</a:t>
            </a:r>
            <a:r>
              <a:rPr lang="fr-FR" sz="2400" b="1" dirty="0"/>
              <a:t> Type de présentation (utilisation d’un entête)</a:t>
            </a:r>
          </a:p>
        </p:txBody>
      </p:sp>
      <p:grpSp>
        <p:nvGrpSpPr>
          <p:cNvPr id="2" name="Group 87">
            <a:extLst>
              <a:ext uri="{FF2B5EF4-FFF2-40B4-BE49-F238E27FC236}">
                <a16:creationId xmlns:a16="http://schemas.microsoft.com/office/drawing/2014/main" id="{EEC997A0-178A-C503-6D84-BAD30E673842}"/>
              </a:ext>
            </a:extLst>
          </p:cNvPr>
          <p:cNvGrpSpPr>
            <a:grpSpLocks/>
          </p:cNvGrpSpPr>
          <p:nvPr/>
        </p:nvGrpSpPr>
        <p:grpSpPr>
          <a:xfrm>
            <a:off x="2627784" y="495899"/>
            <a:ext cx="5934075" cy="6087761"/>
            <a:chOff x="0" y="0"/>
            <a:chExt cx="5934075" cy="7638669"/>
          </a:xfrm>
        </p:grpSpPr>
        <p:sp>
          <p:nvSpPr>
            <p:cNvPr id="3" name="Graphic 88">
              <a:extLst>
                <a:ext uri="{FF2B5EF4-FFF2-40B4-BE49-F238E27FC236}">
                  <a16:creationId xmlns:a16="http://schemas.microsoft.com/office/drawing/2014/main" id="{C24E085A-2A58-38D0-4752-0224DFC1631A}"/>
                </a:ext>
              </a:extLst>
            </p:cNvPr>
            <p:cNvSpPr/>
            <p:nvPr/>
          </p:nvSpPr>
          <p:spPr>
            <a:xfrm>
              <a:off x="0" y="0"/>
              <a:ext cx="5580380" cy="7425055"/>
            </a:xfrm>
            <a:custGeom>
              <a:avLst/>
              <a:gdLst/>
              <a:ahLst/>
              <a:cxnLst/>
              <a:rect l="l" t="t" r="r" b="b"/>
              <a:pathLst>
                <a:path w="5580380" h="7425055">
                  <a:moveTo>
                    <a:pt x="5579999" y="0"/>
                  </a:moveTo>
                  <a:lnTo>
                    <a:pt x="0" y="0"/>
                  </a:lnTo>
                  <a:lnTo>
                    <a:pt x="0" y="7424928"/>
                  </a:lnTo>
                  <a:lnTo>
                    <a:pt x="5579999" y="7424928"/>
                  </a:lnTo>
                  <a:lnTo>
                    <a:pt x="5579999" y="0"/>
                  </a:lnTo>
                  <a:close/>
                </a:path>
              </a:pathLst>
            </a:custGeom>
            <a:solidFill>
              <a:srgbClr val="F1F3C1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Graphic 89">
              <a:extLst>
                <a:ext uri="{FF2B5EF4-FFF2-40B4-BE49-F238E27FC236}">
                  <a16:creationId xmlns:a16="http://schemas.microsoft.com/office/drawing/2014/main" id="{E540A645-D377-99BF-FBF3-3613623F3175}"/>
                </a:ext>
              </a:extLst>
            </p:cNvPr>
            <p:cNvSpPr/>
            <p:nvPr/>
          </p:nvSpPr>
          <p:spPr>
            <a:xfrm>
              <a:off x="5262245" y="7471029"/>
              <a:ext cx="671830" cy="167640"/>
            </a:xfrm>
            <a:custGeom>
              <a:avLst/>
              <a:gdLst/>
              <a:ahLst/>
              <a:cxnLst/>
              <a:rect l="l" t="t" r="r" b="b"/>
              <a:pathLst>
                <a:path w="671830" h="167640">
                  <a:moveTo>
                    <a:pt x="671702" y="167386"/>
                  </a:moveTo>
                  <a:lnTo>
                    <a:pt x="0" y="167386"/>
                  </a:lnTo>
                  <a:lnTo>
                    <a:pt x="0" y="0"/>
                  </a:lnTo>
                  <a:lnTo>
                    <a:pt x="671702" y="0"/>
                  </a:lnTo>
                </a:path>
              </a:pathLst>
            </a:custGeom>
            <a:ln w="12700">
              <a:solidFill>
                <a:srgbClr val="99A2D1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Graphic 90">
              <a:extLst>
                <a:ext uri="{FF2B5EF4-FFF2-40B4-BE49-F238E27FC236}">
                  <a16:creationId xmlns:a16="http://schemas.microsoft.com/office/drawing/2014/main" id="{C2B2A705-B3BC-6F58-C0C1-A7816253D60E}"/>
                </a:ext>
              </a:extLst>
            </p:cNvPr>
            <p:cNvSpPr/>
            <p:nvPr/>
          </p:nvSpPr>
          <p:spPr>
            <a:xfrm>
              <a:off x="440816" y="499744"/>
              <a:ext cx="2813685" cy="1486535"/>
            </a:xfrm>
            <a:custGeom>
              <a:avLst/>
              <a:gdLst/>
              <a:ahLst/>
              <a:cxnLst/>
              <a:rect l="l" t="t" r="r" b="b"/>
              <a:pathLst>
                <a:path w="2813685" h="1486535">
                  <a:moveTo>
                    <a:pt x="2813557" y="0"/>
                  </a:moveTo>
                  <a:lnTo>
                    <a:pt x="1903476" y="0"/>
                  </a:lnTo>
                </a:path>
                <a:path w="2813685" h="1486535">
                  <a:moveTo>
                    <a:pt x="749300" y="656971"/>
                  </a:moveTo>
                  <a:lnTo>
                    <a:pt x="0" y="656971"/>
                  </a:lnTo>
                </a:path>
                <a:path w="2813685" h="1486535">
                  <a:moveTo>
                    <a:pt x="749300" y="1001776"/>
                  </a:moveTo>
                  <a:lnTo>
                    <a:pt x="0" y="1001776"/>
                  </a:lnTo>
                </a:path>
                <a:path w="2813685" h="1486535">
                  <a:moveTo>
                    <a:pt x="749300" y="1486280"/>
                  </a:moveTo>
                  <a:lnTo>
                    <a:pt x="0" y="1486280"/>
                  </a:lnTo>
                </a:path>
              </a:pathLst>
            </a:custGeom>
            <a:ln w="6362">
              <a:solidFill>
                <a:srgbClr val="231F20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Graphic 91">
              <a:extLst>
                <a:ext uri="{FF2B5EF4-FFF2-40B4-BE49-F238E27FC236}">
                  <a16:creationId xmlns:a16="http://schemas.microsoft.com/office/drawing/2014/main" id="{7AE8784F-2237-8164-0AEF-AC68206D55B2}"/>
                </a:ext>
              </a:extLst>
            </p:cNvPr>
            <p:cNvSpPr/>
            <p:nvPr/>
          </p:nvSpPr>
          <p:spPr>
            <a:xfrm>
              <a:off x="1395476" y="77990"/>
              <a:ext cx="4139565" cy="7098665"/>
            </a:xfrm>
            <a:custGeom>
              <a:avLst/>
              <a:gdLst/>
              <a:ahLst/>
              <a:cxnLst/>
              <a:rect l="l" t="t" r="r" b="b"/>
              <a:pathLst>
                <a:path w="4139565" h="7098665">
                  <a:moveTo>
                    <a:pt x="1240028" y="3547097"/>
                  </a:moveTo>
                  <a:lnTo>
                    <a:pt x="0" y="3547097"/>
                  </a:lnTo>
                  <a:lnTo>
                    <a:pt x="0" y="3798557"/>
                  </a:lnTo>
                  <a:lnTo>
                    <a:pt x="1240028" y="3798557"/>
                  </a:lnTo>
                  <a:lnTo>
                    <a:pt x="1240028" y="3547097"/>
                  </a:lnTo>
                  <a:close/>
                </a:path>
                <a:path w="4139565" h="7098665">
                  <a:moveTo>
                    <a:pt x="2045970" y="744728"/>
                  </a:moveTo>
                  <a:lnTo>
                    <a:pt x="805942" y="744728"/>
                  </a:lnTo>
                  <a:lnTo>
                    <a:pt x="805942" y="989444"/>
                  </a:lnTo>
                  <a:lnTo>
                    <a:pt x="2045970" y="989444"/>
                  </a:lnTo>
                  <a:lnTo>
                    <a:pt x="2045970" y="744728"/>
                  </a:lnTo>
                  <a:close/>
                </a:path>
                <a:path w="4139565" h="7098665">
                  <a:moveTo>
                    <a:pt x="4139057" y="6608432"/>
                  </a:moveTo>
                  <a:lnTo>
                    <a:pt x="2475357" y="6608432"/>
                  </a:lnTo>
                  <a:lnTo>
                    <a:pt x="2475357" y="7098652"/>
                  </a:lnTo>
                  <a:lnTo>
                    <a:pt x="4139057" y="7098652"/>
                  </a:lnTo>
                  <a:lnTo>
                    <a:pt x="4139057" y="6608432"/>
                  </a:lnTo>
                  <a:close/>
                </a:path>
                <a:path w="4139565" h="7098665">
                  <a:moveTo>
                    <a:pt x="4139057" y="0"/>
                  </a:moveTo>
                  <a:lnTo>
                    <a:pt x="2721610" y="0"/>
                  </a:lnTo>
                  <a:lnTo>
                    <a:pt x="2721610" y="411848"/>
                  </a:lnTo>
                  <a:lnTo>
                    <a:pt x="4139057" y="411848"/>
                  </a:lnTo>
                  <a:lnTo>
                    <a:pt x="4139057" y="0"/>
                  </a:lnTo>
                  <a:close/>
                </a:path>
              </a:pathLst>
            </a:custGeom>
            <a:solidFill>
              <a:srgbClr val="C5E2B5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Graphic 92">
              <a:extLst>
                <a:ext uri="{FF2B5EF4-FFF2-40B4-BE49-F238E27FC236}">
                  <a16:creationId xmlns:a16="http://schemas.microsoft.com/office/drawing/2014/main" id="{7842C203-6ED0-2FE0-50BD-D8F845A29C55}"/>
                </a:ext>
              </a:extLst>
            </p:cNvPr>
            <p:cNvSpPr/>
            <p:nvPr/>
          </p:nvSpPr>
          <p:spPr>
            <a:xfrm>
              <a:off x="325247" y="291388"/>
              <a:ext cx="4789170" cy="6798945"/>
            </a:xfrm>
            <a:custGeom>
              <a:avLst/>
              <a:gdLst/>
              <a:ahLst/>
              <a:cxnLst/>
              <a:rect l="l" t="t" r="r" b="b"/>
              <a:pathLst>
                <a:path w="4789170" h="6798945">
                  <a:moveTo>
                    <a:pt x="304673" y="246710"/>
                  </a:moveTo>
                  <a:lnTo>
                    <a:pt x="650875" y="246710"/>
                  </a:lnTo>
                </a:path>
                <a:path w="4789170" h="6798945">
                  <a:moveTo>
                    <a:pt x="323735" y="234086"/>
                  </a:moveTo>
                  <a:lnTo>
                    <a:pt x="323735" y="445414"/>
                  </a:lnTo>
                </a:path>
                <a:path w="4789170" h="6798945">
                  <a:moveTo>
                    <a:pt x="732535" y="1992960"/>
                  </a:moveTo>
                  <a:lnTo>
                    <a:pt x="1078737" y="1992960"/>
                  </a:lnTo>
                </a:path>
                <a:path w="4789170" h="6798945">
                  <a:moveTo>
                    <a:pt x="750227" y="1974900"/>
                  </a:moveTo>
                  <a:lnTo>
                    <a:pt x="750227" y="2221153"/>
                  </a:lnTo>
                </a:path>
                <a:path w="4789170" h="6798945">
                  <a:moveTo>
                    <a:pt x="3447160" y="686892"/>
                  </a:moveTo>
                  <a:lnTo>
                    <a:pt x="3793362" y="686892"/>
                  </a:lnTo>
                </a:path>
                <a:path w="4789170" h="6798945">
                  <a:moveTo>
                    <a:pt x="3464953" y="668782"/>
                  </a:moveTo>
                  <a:lnTo>
                    <a:pt x="3464953" y="915162"/>
                  </a:lnTo>
                </a:path>
                <a:path w="4789170" h="6798945">
                  <a:moveTo>
                    <a:pt x="2521457" y="398348"/>
                  </a:moveTo>
                  <a:lnTo>
                    <a:pt x="3334004" y="398348"/>
                  </a:lnTo>
                </a:path>
                <a:path w="4789170" h="6798945">
                  <a:moveTo>
                    <a:pt x="2537815" y="380238"/>
                  </a:moveTo>
                  <a:lnTo>
                    <a:pt x="2537815" y="626491"/>
                  </a:lnTo>
                </a:path>
                <a:path w="4789170" h="6798945">
                  <a:moveTo>
                    <a:pt x="3447160" y="1584401"/>
                  </a:moveTo>
                  <a:lnTo>
                    <a:pt x="3793362" y="1584401"/>
                  </a:lnTo>
                </a:path>
                <a:path w="4789170" h="6798945">
                  <a:moveTo>
                    <a:pt x="3464890" y="1564957"/>
                  </a:moveTo>
                  <a:lnTo>
                    <a:pt x="3464890" y="1762696"/>
                  </a:lnTo>
                </a:path>
                <a:path w="4789170" h="6798945">
                  <a:moveTo>
                    <a:pt x="3447160" y="3800805"/>
                  </a:moveTo>
                  <a:lnTo>
                    <a:pt x="3793362" y="3800805"/>
                  </a:lnTo>
                </a:path>
                <a:path w="4789170" h="6798945">
                  <a:moveTo>
                    <a:pt x="3464941" y="3781412"/>
                  </a:moveTo>
                  <a:lnTo>
                    <a:pt x="3464941" y="4331830"/>
                  </a:lnTo>
                </a:path>
                <a:path w="4789170" h="6798945">
                  <a:moveTo>
                    <a:pt x="0" y="2638882"/>
                  </a:moveTo>
                  <a:lnTo>
                    <a:pt x="1090802" y="2638882"/>
                  </a:lnTo>
                </a:path>
                <a:path w="4789170" h="6798945">
                  <a:moveTo>
                    <a:pt x="19037" y="2626360"/>
                  </a:moveTo>
                  <a:lnTo>
                    <a:pt x="19037" y="2790698"/>
                  </a:lnTo>
                </a:path>
                <a:path w="4789170" h="6798945">
                  <a:moveTo>
                    <a:pt x="1103934" y="3462528"/>
                  </a:moveTo>
                  <a:lnTo>
                    <a:pt x="13131" y="3462528"/>
                  </a:lnTo>
                </a:path>
                <a:path w="4789170" h="6798945">
                  <a:moveTo>
                    <a:pt x="31737" y="3475024"/>
                  </a:moveTo>
                  <a:lnTo>
                    <a:pt x="31737" y="3146729"/>
                  </a:lnTo>
                </a:path>
                <a:path w="4789170" h="6798945">
                  <a:moveTo>
                    <a:pt x="507492" y="6793433"/>
                  </a:moveTo>
                  <a:lnTo>
                    <a:pt x="196850" y="6793433"/>
                  </a:lnTo>
                </a:path>
                <a:path w="4789170" h="6798945">
                  <a:moveTo>
                    <a:pt x="215785" y="6798805"/>
                  </a:moveTo>
                  <a:lnTo>
                    <a:pt x="215785" y="6578460"/>
                  </a:lnTo>
                </a:path>
                <a:path w="4789170" h="6798945">
                  <a:moveTo>
                    <a:pt x="4478210" y="6167907"/>
                  </a:moveTo>
                  <a:lnTo>
                    <a:pt x="4788992" y="6167907"/>
                  </a:lnTo>
                </a:path>
                <a:path w="4789170" h="6798945">
                  <a:moveTo>
                    <a:pt x="4770043" y="6162509"/>
                  </a:moveTo>
                  <a:lnTo>
                    <a:pt x="4770043" y="6424383"/>
                  </a:lnTo>
                </a:path>
                <a:path w="4789170" h="6798945">
                  <a:moveTo>
                    <a:pt x="3814813" y="4013"/>
                  </a:moveTo>
                  <a:lnTo>
                    <a:pt x="3453904" y="0"/>
                  </a:lnTo>
                </a:path>
              </a:pathLst>
            </a:custGeom>
            <a:ln w="38100">
              <a:solidFill>
                <a:srgbClr val="C5E2B5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box 93">
              <a:extLst>
                <a:ext uri="{FF2B5EF4-FFF2-40B4-BE49-F238E27FC236}">
                  <a16:creationId xmlns:a16="http://schemas.microsoft.com/office/drawing/2014/main" id="{DF52CDA0-A400-9FA2-B18D-CC386873E683}"/>
                </a:ext>
              </a:extLst>
            </p:cNvPr>
            <p:cNvSpPr txBox="1"/>
            <p:nvPr/>
          </p:nvSpPr>
          <p:spPr>
            <a:xfrm>
              <a:off x="3980688" y="6736880"/>
              <a:ext cx="1457325" cy="3022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105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Signature,</a:t>
              </a:r>
              <a:r>
                <a:rPr kumimoji="0" lang="fr-FR" sz="900" b="0" i="0" u="none" strike="noStrike" kern="0" cap="none" spc="1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cachet</a:t>
              </a:r>
              <a:r>
                <a:rPr kumimoji="0" lang="fr-FR" sz="900" b="0" i="0" u="none" strike="noStrike" kern="0" cap="none" spc="1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nominatif,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19050" marR="0" lvl="0" indent="0" defTabSz="914400" eaLnBrk="1" fontAlgn="auto" latinLnBrk="0" hangingPunct="1">
                <a:lnSpc>
                  <a:spcPct val="100000"/>
                </a:lnSpc>
                <a:spcBef>
                  <a:spcPts val="2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cachet</a:t>
              </a:r>
              <a:r>
                <a:rPr kumimoji="0" lang="fr-FR" sz="900" b="0" i="0" u="none" strike="noStrike" kern="0" cap="none" spc="-7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rond</a:t>
              </a:r>
              <a:r>
                <a:rPr kumimoji="0" lang="fr-FR" sz="900" b="0" i="0" u="none" strike="noStrike" kern="0" cap="none" spc="-7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de</a:t>
              </a:r>
              <a:r>
                <a:rPr kumimoji="0" lang="fr-FR" sz="900" b="0" i="0" u="none" strike="noStrike" kern="0" cap="none" spc="-7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l'expéditeur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  <p:sp>
          <p:nvSpPr>
            <p:cNvPr id="11" name="Textbox 94">
              <a:extLst>
                <a:ext uri="{FF2B5EF4-FFF2-40B4-BE49-F238E27FC236}">
                  <a16:creationId xmlns:a16="http://schemas.microsoft.com/office/drawing/2014/main" id="{BA6CA8B6-35B9-EDB4-9530-560E263A8647}"/>
                </a:ext>
              </a:extLst>
            </p:cNvPr>
            <p:cNvSpPr txBox="1"/>
            <p:nvPr/>
          </p:nvSpPr>
          <p:spPr>
            <a:xfrm>
              <a:off x="471430" y="6736864"/>
              <a:ext cx="276860" cy="1371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105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-7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P.</a:t>
              </a:r>
              <a:r>
                <a:rPr kumimoji="0" lang="fr-FR" sz="900" b="0" i="0" u="none" strike="noStrike" kern="0" cap="none" spc="-2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7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J.</a:t>
              </a:r>
              <a:r>
                <a:rPr kumimoji="0" lang="fr-FR" sz="900" b="0" i="0" u="none" strike="noStrike" kern="0" cap="none" spc="-2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7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: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  <p:sp>
          <p:nvSpPr>
            <p:cNvPr id="12" name="Textbox 95">
              <a:extLst>
                <a:ext uri="{FF2B5EF4-FFF2-40B4-BE49-F238E27FC236}">
                  <a16:creationId xmlns:a16="http://schemas.microsoft.com/office/drawing/2014/main" id="{B724E89F-9992-EDB5-E93E-86F8B4B62B09}"/>
                </a:ext>
              </a:extLst>
            </p:cNvPr>
            <p:cNvSpPr txBox="1"/>
            <p:nvPr/>
          </p:nvSpPr>
          <p:spPr>
            <a:xfrm>
              <a:off x="4250189" y="6406663"/>
              <a:ext cx="510540" cy="1371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105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-1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Signature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  <p:sp>
          <p:nvSpPr>
            <p:cNvPr id="13" name="Textbox 96">
              <a:extLst>
                <a:ext uri="{FF2B5EF4-FFF2-40B4-BE49-F238E27FC236}">
                  <a16:creationId xmlns:a16="http://schemas.microsoft.com/office/drawing/2014/main" id="{C7800524-46BF-DAC6-9C3C-00CF89477575}"/>
                </a:ext>
              </a:extLst>
            </p:cNvPr>
            <p:cNvSpPr txBox="1"/>
            <p:nvPr/>
          </p:nvSpPr>
          <p:spPr>
            <a:xfrm>
              <a:off x="1278005" y="5746260"/>
              <a:ext cx="2308860" cy="1371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105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Veuillez</a:t>
              </a:r>
              <a:r>
                <a:rPr kumimoji="0" lang="fr-FR" sz="900" b="0" i="0" u="none" strike="noStrike" kern="0" cap="none" spc="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agréer,</a:t>
              </a:r>
              <a:r>
                <a:rPr kumimoji="0" lang="fr-FR" sz="900" b="0" i="0" u="none" strike="noStrike" kern="0" cap="none" spc="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Monsieur</a:t>
              </a:r>
              <a:r>
                <a:rPr kumimoji="0" lang="fr-FR" sz="900" b="0" i="0" u="none" strike="noStrike" kern="0" cap="none" spc="1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le</a:t>
              </a:r>
              <a:r>
                <a:rPr kumimoji="0" lang="fr-FR" sz="900" b="0" i="0" u="none" strike="noStrike" kern="0" cap="none" spc="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Ministre,………..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  <p:sp>
          <p:nvSpPr>
            <p:cNvPr id="14" name="Textbox 97">
              <a:extLst>
                <a:ext uri="{FF2B5EF4-FFF2-40B4-BE49-F238E27FC236}">
                  <a16:creationId xmlns:a16="http://schemas.microsoft.com/office/drawing/2014/main" id="{19E0D0AB-439D-FB44-0344-826404B78665}"/>
                </a:ext>
              </a:extLst>
            </p:cNvPr>
            <p:cNvSpPr txBox="1"/>
            <p:nvPr/>
          </p:nvSpPr>
          <p:spPr>
            <a:xfrm>
              <a:off x="1016134" y="4260372"/>
              <a:ext cx="3651885" cy="11277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98500" marR="0" lvl="0" indent="0" defTabSz="914400" eaLnBrk="1" fontAlgn="auto" latinLnBrk="0" hangingPunct="1">
                <a:lnSpc>
                  <a:spcPts val="105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Monsieur</a:t>
              </a:r>
              <a:r>
                <a:rPr kumimoji="0" lang="fr-FR" sz="900" b="0" i="0" u="none" strike="noStrike" kern="0" cap="none" spc="-3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le</a:t>
              </a:r>
              <a:r>
                <a:rPr kumimoji="0" lang="fr-FR" sz="900" b="0" i="0" u="none" strike="noStrike" kern="0" cap="none" spc="-3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Ministre,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 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26162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J'ai</a:t>
              </a:r>
              <a:r>
                <a:rPr kumimoji="0" lang="fr-FR" sz="900" b="0" i="0" u="none" strike="noStrike" kern="0" cap="none" spc="-45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l'honneur</a:t>
              </a:r>
              <a:r>
                <a:rPr kumimoji="0" lang="fr-FR" sz="900" b="0" i="0" u="none" strike="noStrike" kern="0" cap="none" spc="-4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de</a:t>
              </a:r>
              <a:r>
                <a:rPr kumimoji="0" lang="fr-FR" sz="900" b="0" i="0" u="none" strike="noStrike" kern="0" cap="none" spc="-4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vous</a:t>
              </a:r>
              <a:r>
                <a:rPr kumimoji="0" lang="fr-FR" sz="900" b="0" i="0" u="none" strike="noStrike" kern="0" cap="none" spc="-4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…………………………...................................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 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…………………………………………………………..................................…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2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…………………………………………………………..................................…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2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…………………………………………………………..................................…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  <p:sp>
          <p:nvSpPr>
            <p:cNvPr id="15" name="Textbox 98">
              <a:extLst>
                <a:ext uri="{FF2B5EF4-FFF2-40B4-BE49-F238E27FC236}">
                  <a16:creationId xmlns:a16="http://schemas.microsoft.com/office/drawing/2014/main" id="{7655F4C7-6757-E5DC-3980-314C17CD23D1}"/>
                </a:ext>
              </a:extLst>
            </p:cNvPr>
            <p:cNvSpPr txBox="1"/>
            <p:nvPr/>
          </p:nvSpPr>
          <p:spPr>
            <a:xfrm>
              <a:off x="202563" y="3104678"/>
              <a:ext cx="2084070" cy="71501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105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sng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>
                    <a:solidFill>
                      <a:srgbClr val="231F20"/>
                    </a:solidFill>
                  </a:uFill>
                  <a:latin typeface="Tahoma" panose="020B0604030504040204" pitchFamily="34" charset="0"/>
                  <a:ea typeface="Tahoma" panose="020B0604030504040204" pitchFamily="34" charset="0"/>
                </a:rPr>
                <a:t>Objet</a:t>
              </a:r>
              <a:r>
                <a:rPr kumimoji="0" lang="fr-FR" sz="900" b="0" i="0" u="sng" strike="noStrike" kern="0" cap="none" spc="-5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>
                    <a:solidFill>
                      <a:srgbClr val="231F20"/>
                    </a:solidFill>
                  </a:uFill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:</a:t>
              </a:r>
              <a:r>
                <a:rPr kumimoji="0" lang="fr-FR" sz="900" b="0" i="0" u="none" strike="noStrike" kern="0" cap="none" spc="-6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Aide</a:t>
              </a:r>
              <a:r>
                <a:rPr kumimoji="0" lang="fr-FR" sz="900" b="0" i="0" u="none" strike="noStrike" kern="0" cap="none" spc="-6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aux</a:t>
              </a:r>
              <a:r>
                <a:rPr kumimoji="0" lang="fr-FR" sz="900" b="0" i="0" u="none" strike="noStrike" kern="0" cap="none" spc="-6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sinistrés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2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sng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>
                    <a:solidFill>
                      <a:srgbClr val="231F20"/>
                    </a:solidFill>
                  </a:uFill>
                  <a:latin typeface="Tahoma" panose="020B0604030504040204" pitchFamily="34" charset="0"/>
                  <a:ea typeface="Tahoma" panose="020B0604030504040204" pitchFamily="34" charset="0"/>
                </a:rPr>
                <a:t>Réf.</a:t>
              </a:r>
              <a:r>
                <a:rPr kumimoji="0" lang="fr-FR" sz="900" b="0" i="0" u="sng" strike="noStrike" kern="0" cap="none" spc="-6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>
                    <a:solidFill>
                      <a:srgbClr val="231F20"/>
                    </a:solidFill>
                  </a:uFill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:</a:t>
              </a:r>
              <a:r>
                <a:rPr kumimoji="0" lang="fr-FR" sz="900" b="0" i="0" u="none" strike="noStrike" kern="0" cap="none" spc="-7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V/L</a:t>
              </a:r>
              <a:r>
                <a:rPr kumimoji="0" lang="fr-FR" sz="900" b="0" i="0" u="none" strike="noStrike" kern="0" cap="none" spc="-6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N°</a:t>
              </a:r>
              <a:r>
                <a:rPr kumimoji="0" lang="fr-FR" sz="900" b="0" i="0" u="none" strike="noStrike" kern="0" cap="none" spc="-7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01/MIRA/SG/DGAT/DAT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369570" marR="0" lvl="0" indent="0" defTabSz="914400" eaLnBrk="1" fontAlgn="auto" latinLnBrk="0" hangingPunct="1">
                <a:lnSpc>
                  <a:spcPct val="100000"/>
                </a:lnSpc>
                <a:spcBef>
                  <a:spcPts val="2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du</a:t>
              </a:r>
              <a:r>
                <a:rPr kumimoji="0" lang="fr-FR" sz="900" b="0" i="0" u="none" strike="noStrike" kern="0" cap="none" spc="1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14/05/2004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0" marR="11430" lvl="0" indent="0" algn="r" defTabSz="914400" eaLnBrk="1" fontAlgn="auto" latinLnBrk="0" hangingPunct="1">
                <a:lnSpc>
                  <a:spcPct val="100000"/>
                </a:lnSpc>
                <a:spcBef>
                  <a:spcPts val="86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-1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Référence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  <p:sp>
          <p:nvSpPr>
            <p:cNvPr id="16" name="Textbox 99">
              <a:extLst>
                <a:ext uri="{FF2B5EF4-FFF2-40B4-BE49-F238E27FC236}">
                  <a16:creationId xmlns:a16="http://schemas.microsoft.com/office/drawing/2014/main" id="{24CC23A8-1BAA-10AC-CC15-B2ACE09AFC24}"/>
                </a:ext>
              </a:extLst>
            </p:cNvPr>
            <p:cNvSpPr txBox="1"/>
            <p:nvPr/>
          </p:nvSpPr>
          <p:spPr>
            <a:xfrm>
              <a:off x="3759563" y="2609361"/>
              <a:ext cx="1040130" cy="1371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105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sng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>
                    <a:solidFill>
                      <a:srgbClr val="231F20"/>
                    </a:solidFill>
                  </a:uFill>
                  <a:latin typeface="Tahoma" panose="020B0604030504040204" pitchFamily="34" charset="0"/>
                  <a:ea typeface="Tahoma" panose="020B0604030504040204" pitchFamily="34" charset="0"/>
                </a:rPr>
                <a:t>-</a:t>
              </a:r>
              <a:r>
                <a:rPr kumimoji="0" lang="fr-FR" sz="900" b="0" i="0" u="sng" strike="noStrike" kern="0" cap="none" spc="13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>
                    <a:solidFill>
                      <a:srgbClr val="231F20"/>
                    </a:solidFill>
                  </a:uFill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sng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>
                    <a:solidFill>
                      <a:srgbClr val="231F20"/>
                    </a:solidFill>
                  </a:uFill>
                  <a:latin typeface="Tahoma" panose="020B0604030504040204" pitchFamily="34" charset="0"/>
                  <a:ea typeface="Tahoma" panose="020B0604030504040204" pitchFamily="34" charset="0"/>
                </a:rPr>
                <a:t>ANTANANARIVO</a:t>
              </a:r>
              <a:r>
                <a:rPr kumimoji="0" lang="fr-FR" sz="900" b="0" i="0" u="sng" strike="noStrike" kern="0" cap="none" spc="10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>
                    <a:solidFill>
                      <a:srgbClr val="231F20"/>
                    </a:solidFill>
                  </a:uFill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sng" strike="noStrike" kern="0" cap="none" spc="-5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>
                    <a:solidFill>
                      <a:srgbClr val="231F20"/>
                    </a:solidFill>
                  </a:uFill>
                  <a:latin typeface="Tahoma" panose="020B0604030504040204" pitchFamily="34" charset="0"/>
                  <a:ea typeface="Tahoma" panose="020B0604030504040204" pitchFamily="34" charset="0"/>
                </a:rPr>
                <a:t>-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  <p:sp>
          <p:nvSpPr>
            <p:cNvPr id="17" name="Textbox 100">
              <a:extLst>
                <a:ext uri="{FF2B5EF4-FFF2-40B4-BE49-F238E27FC236}">
                  <a16:creationId xmlns:a16="http://schemas.microsoft.com/office/drawing/2014/main" id="{0F18C875-C101-487F-C609-6AF6FE38FB66}"/>
                </a:ext>
              </a:extLst>
            </p:cNvPr>
            <p:cNvSpPr txBox="1"/>
            <p:nvPr/>
          </p:nvSpPr>
          <p:spPr>
            <a:xfrm>
              <a:off x="236215" y="2609361"/>
              <a:ext cx="1464945" cy="1371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105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N°</a:t>
              </a:r>
              <a:r>
                <a:rPr kumimoji="0" lang="fr-FR" sz="900" b="0" i="0" u="none" strike="noStrike" kern="0" cap="none" spc="14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010/CUA/SG/DRH/SEC.R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  <p:sp>
          <p:nvSpPr>
            <p:cNvPr id="18" name="Textbox 101">
              <a:extLst>
                <a:ext uri="{FF2B5EF4-FFF2-40B4-BE49-F238E27FC236}">
                  <a16:creationId xmlns:a16="http://schemas.microsoft.com/office/drawing/2014/main" id="{BB6FFDC0-D057-E625-E129-DE2E68AF66FB}"/>
                </a:ext>
              </a:extLst>
            </p:cNvPr>
            <p:cNvSpPr txBox="1"/>
            <p:nvPr/>
          </p:nvSpPr>
          <p:spPr>
            <a:xfrm>
              <a:off x="3302126" y="2114064"/>
              <a:ext cx="2047239" cy="3022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105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Monsieur</a:t>
              </a:r>
              <a:r>
                <a:rPr kumimoji="0" lang="fr-FR" sz="900" b="0" i="0" u="none" strike="noStrike" kern="0" cap="none" spc="-7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le</a:t>
              </a:r>
              <a:r>
                <a:rPr kumimoji="0" lang="fr-FR" sz="900" b="0" i="0" u="none" strike="noStrike" kern="0" cap="none" spc="-7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MINISTRE</a:t>
              </a:r>
              <a:r>
                <a:rPr kumimoji="0" lang="fr-FR" sz="900" b="0" i="0" u="none" strike="noStrike" kern="0" cap="none" spc="-7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DE</a:t>
              </a:r>
              <a:r>
                <a:rPr kumimoji="0" lang="fr-FR" sz="900" b="0" i="0" u="none" strike="noStrike" kern="0" cap="none" spc="-7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2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L'INTERIEUR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2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ET</a:t>
              </a:r>
              <a:r>
                <a:rPr kumimoji="0" lang="fr-FR" sz="900" b="0" i="0" u="none" strike="noStrike" kern="0" cap="none" spc="-2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DE</a:t>
              </a:r>
              <a:r>
                <a:rPr kumimoji="0" lang="fr-FR" sz="900" b="0" i="0" u="none" strike="noStrike" kern="0" cap="none" spc="-2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LA</a:t>
              </a:r>
              <a:r>
                <a:rPr kumimoji="0" lang="fr-FR" sz="900" b="0" i="0" u="none" strike="noStrike" kern="0" cap="none" spc="-2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REFORME</a:t>
              </a:r>
              <a:r>
                <a:rPr kumimoji="0" lang="fr-FR" sz="900" b="0" i="0" u="none" strike="noStrike" kern="0" cap="none" spc="-2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ADMINISTRATIVE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  <p:sp>
          <p:nvSpPr>
            <p:cNvPr id="19" name="Textbox 102">
              <a:extLst>
                <a:ext uri="{FF2B5EF4-FFF2-40B4-BE49-F238E27FC236}">
                  <a16:creationId xmlns:a16="http://schemas.microsoft.com/office/drawing/2014/main" id="{0AA4D3FF-258A-D14D-AA9E-601FE88562AF}"/>
                </a:ext>
              </a:extLst>
            </p:cNvPr>
            <p:cNvSpPr txBox="1"/>
            <p:nvPr/>
          </p:nvSpPr>
          <p:spPr>
            <a:xfrm>
              <a:off x="3301932" y="1288578"/>
              <a:ext cx="1757680" cy="46735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 lvl="0" indent="-635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Le</a:t>
              </a:r>
              <a:r>
                <a:rPr kumimoji="0" lang="fr-FR" sz="900" b="0" i="0" u="none" strike="noStrike" kern="0" cap="none" spc="-7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Maire</a:t>
              </a:r>
              <a:r>
                <a:rPr kumimoji="0" lang="fr-FR" sz="900" b="0" i="0" u="none" strike="noStrike" kern="0" cap="none" spc="-7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de</a:t>
              </a:r>
              <a:r>
                <a:rPr kumimoji="0" lang="fr-FR" sz="900" b="0" i="0" u="none" strike="noStrike" kern="0" cap="none" spc="-7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la</a:t>
              </a:r>
              <a:r>
                <a:rPr kumimoji="0" lang="fr-FR" sz="900" b="0" i="0" u="none" strike="noStrike" kern="0" cap="none" spc="-7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Commune</a:t>
              </a:r>
              <a:r>
                <a:rPr kumimoji="0" lang="fr-FR" sz="900" b="0" i="0" u="none" strike="noStrike" kern="0" cap="none" spc="-7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Urbaine d' Antananarivo </a:t>
              </a:r>
              <a:r>
                <a:rPr kumimoji="0" lang="fr-FR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Renivohitra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440055" marR="0" lvl="0" indent="0" defTabSz="914400" eaLnBrk="1" fontAlgn="auto" latinLnBrk="0" hangingPunct="1">
                <a:lnSpc>
                  <a:spcPts val="10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-5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à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  <p:sp>
          <p:nvSpPr>
            <p:cNvPr id="20" name="Textbox 103">
              <a:extLst>
                <a:ext uri="{FF2B5EF4-FFF2-40B4-BE49-F238E27FC236}">
                  <a16:creationId xmlns:a16="http://schemas.microsoft.com/office/drawing/2014/main" id="{9089C574-69B2-2EB9-1B6F-7096B809F27A}"/>
                </a:ext>
              </a:extLst>
            </p:cNvPr>
            <p:cNvSpPr txBox="1"/>
            <p:nvPr/>
          </p:nvSpPr>
          <p:spPr>
            <a:xfrm>
              <a:off x="135384" y="1288578"/>
              <a:ext cx="1774189" cy="6324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105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REGION</a:t>
              </a:r>
              <a:r>
                <a:rPr kumimoji="0" lang="fr-FR" sz="900" b="0" i="0" u="none" strike="noStrike" kern="0" cap="none" spc="-5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D'ANALAMANGA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2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 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0" marR="0" lvl="0" indent="302260" defTabSz="914400" eaLnBrk="1" fontAlgn="auto" latinLnBrk="0" hangingPunct="1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COMMUNE</a:t>
              </a: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URBAINE D'ANTANANARIVO RENIVOHITRA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  <p:sp>
          <p:nvSpPr>
            <p:cNvPr id="21" name="Textbox 104">
              <a:extLst>
                <a:ext uri="{FF2B5EF4-FFF2-40B4-BE49-F238E27FC236}">
                  <a16:creationId xmlns:a16="http://schemas.microsoft.com/office/drawing/2014/main" id="{94099094-BFE7-4114-3460-CBE96309799D}"/>
                </a:ext>
              </a:extLst>
            </p:cNvPr>
            <p:cNvSpPr txBox="1"/>
            <p:nvPr/>
          </p:nvSpPr>
          <p:spPr>
            <a:xfrm>
              <a:off x="236215" y="132651"/>
              <a:ext cx="5266055" cy="82120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602740" marR="0" lvl="0" indent="0" defTabSz="914400" eaLnBrk="1" fontAlgn="auto" latinLnBrk="0" hangingPunct="1">
                <a:lnSpc>
                  <a:spcPts val="105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924935" algn="l"/>
                </a:tabLst>
                <a:defRPr/>
              </a:pPr>
              <a:r>
                <a:rPr kumimoji="0" lang="fr-FR" sz="900" b="1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REPOBLIKAN'I</a:t>
              </a:r>
              <a:r>
                <a:rPr kumimoji="0" lang="fr-FR" sz="900" b="1" i="0" u="none" strike="noStrike" kern="0" cap="none" spc="-3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1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MADAGASIKARA</a:t>
              </a:r>
              <a:r>
                <a:rPr kumimoji="0" lang="fr-FR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	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Mention</a:t>
              </a:r>
              <a:r>
                <a:rPr kumimoji="0" lang="fr-FR" sz="900" b="0" i="0" u="none" strike="noStrike" kern="0" cap="none" spc="-55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de</a:t>
              </a:r>
              <a:r>
                <a:rPr kumimoji="0" lang="fr-FR" sz="900" b="0" i="0" u="none" strike="noStrike" kern="0" cap="none" spc="-55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la</a:t>
              </a:r>
              <a:r>
                <a:rPr kumimoji="0" lang="fr-FR" sz="900" b="0" i="0" u="none" strike="noStrike" kern="0" cap="none" spc="-55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République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0" marR="368935" lvl="0" indent="0" algn="r" defTabSz="914400" eaLnBrk="1" fontAlgn="auto" latinLnBrk="0" hangingPunct="1">
                <a:lnSpc>
                  <a:spcPct val="100000"/>
                </a:lnSpc>
                <a:spcBef>
                  <a:spcPts val="21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870835" algn="l"/>
                </a:tabLst>
                <a:defRPr/>
              </a:pPr>
              <a:r>
                <a:rPr kumimoji="0" lang="fr-FR" sz="900" b="1" i="0" u="none" strike="noStrike" kern="0" cap="none" spc="-10" normalizeH="0" baseline="0" noProof="0" dirty="0" err="1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Fitiavana-Tanindrazana-Fandrosoana</a:t>
              </a:r>
              <a:r>
                <a:rPr kumimoji="0" lang="fr-FR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	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et</a:t>
              </a:r>
              <a:r>
                <a:rPr kumimoji="0" lang="fr-FR" sz="900" b="0" i="0" u="none" strike="noStrike" kern="0" cap="none" spc="-25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sa</a:t>
              </a:r>
              <a:r>
                <a:rPr kumimoji="0" lang="fr-FR" sz="900" b="0" i="0" u="none" strike="noStrike" kern="0" cap="none" spc="-25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devise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4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 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0" marR="35814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900" kern="0" spc="-20" dirty="0" err="1">
                  <a:solidFill>
                    <a:srgbClr val="231F20"/>
                  </a:solidFill>
                  <a:latin typeface="Tahoma" panose="020B0604030504040204" pitchFamily="34" charset="0"/>
                  <a:ea typeface="Tahoma" panose="020B0604030504040204" pitchFamily="34" charset="0"/>
                </a:rPr>
                <a:t>Antanananrivo</a:t>
              </a:r>
              <a:r>
                <a:rPr kumimoji="0" lang="fr-FR" sz="900" b="0" i="0" u="none" strike="noStrike" kern="0" cap="none" spc="-2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,</a:t>
              </a:r>
              <a:r>
                <a:rPr kumimoji="0" lang="fr-FR" sz="900" b="0" i="0" u="none" strike="noStrike" kern="0" cap="none" spc="-5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2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le</a:t>
              </a:r>
              <a:r>
                <a:rPr kumimoji="0" lang="fr-FR" sz="900" b="0" i="0" u="none" strike="noStrike" kern="0" cap="none" spc="-15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2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5</a:t>
              </a: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2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juin</a:t>
              </a:r>
              <a:r>
                <a:rPr kumimoji="0" lang="fr-FR" sz="900" b="0" i="0" u="none" strike="noStrike" kern="0" cap="none" spc="-5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2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2024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ts val="870"/>
                </a:lnSpc>
                <a:spcBef>
                  <a:spcPts val="2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-2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PROVINCE</a:t>
              </a: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AUTONOME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100330" marR="0" lvl="0" indent="0" defTabSz="91440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045970" algn="l"/>
                </a:tabLst>
                <a:defRPr/>
              </a:pP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D'ANTANANARIVO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	</a:t>
              </a: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Lieu</a:t>
              </a:r>
              <a:r>
                <a:rPr kumimoji="0" lang="fr-FR" sz="900" b="0" i="0" u="none" strike="noStrike" kern="0" cap="none" spc="-65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d'origine</a:t>
              </a:r>
              <a:r>
                <a:rPr kumimoji="0" lang="fr-FR" sz="900" b="0" i="0" u="none" strike="noStrike" kern="0" cap="none" spc="-6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et</a:t>
              </a:r>
              <a:r>
                <a:rPr kumimoji="0" lang="fr-FR" sz="900" b="0" i="0" u="none" strike="noStrike" kern="0" cap="none" spc="-6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2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date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590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E89D8-C0FC-C9F7-152F-D26FD5E9A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339B6FBC-051E-077F-4D86-6587FC873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16632"/>
            <a:ext cx="8686659" cy="261232"/>
          </a:xfrm>
        </p:spPr>
        <p:txBody>
          <a:bodyPr>
            <a:normAutofit fontScale="90000"/>
          </a:bodyPr>
          <a:lstStyle/>
          <a:p>
            <a:r>
              <a:rPr lang="fr-FR" sz="2400" b="1" dirty="0"/>
              <a:t>4.2- 2</a:t>
            </a:r>
            <a:r>
              <a:rPr lang="fr-FR" sz="2400" b="1" baseline="30000" dirty="0"/>
              <a:t>er</a:t>
            </a:r>
            <a:r>
              <a:rPr lang="fr-FR" sz="2400" b="1" dirty="0"/>
              <a:t> Type de présentation (entête remplacé par un logo)</a:t>
            </a:r>
          </a:p>
        </p:txBody>
      </p:sp>
      <p:grpSp>
        <p:nvGrpSpPr>
          <p:cNvPr id="4" name="Group 121">
            <a:extLst>
              <a:ext uri="{FF2B5EF4-FFF2-40B4-BE49-F238E27FC236}">
                <a16:creationId xmlns:a16="http://schemas.microsoft.com/office/drawing/2014/main" id="{A77FB6FB-E90C-EA99-2F5F-F50B3BA53D7C}"/>
              </a:ext>
            </a:extLst>
          </p:cNvPr>
          <p:cNvGrpSpPr>
            <a:grpSpLocks/>
          </p:cNvGrpSpPr>
          <p:nvPr/>
        </p:nvGrpSpPr>
        <p:grpSpPr>
          <a:xfrm>
            <a:off x="2339752" y="377864"/>
            <a:ext cx="6346907" cy="6363503"/>
            <a:chOff x="-204625" y="-262515"/>
            <a:chExt cx="6347762" cy="8682333"/>
          </a:xfrm>
        </p:grpSpPr>
        <p:sp>
          <p:nvSpPr>
            <p:cNvPr id="22" name="Graphic 122">
              <a:extLst>
                <a:ext uri="{FF2B5EF4-FFF2-40B4-BE49-F238E27FC236}">
                  <a16:creationId xmlns:a16="http://schemas.microsoft.com/office/drawing/2014/main" id="{DFB6FEFE-3BEB-18C6-D440-188BE2310CCF}"/>
                </a:ext>
              </a:extLst>
            </p:cNvPr>
            <p:cNvSpPr/>
            <p:nvPr/>
          </p:nvSpPr>
          <p:spPr>
            <a:xfrm>
              <a:off x="6350" y="8130031"/>
              <a:ext cx="678180" cy="167640"/>
            </a:xfrm>
            <a:custGeom>
              <a:avLst/>
              <a:gdLst/>
              <a:ahLst/>
              <a:cxnLst/>
              <a:rect l="l" t="t" r="r" b="b"/>
              <a:pathLst>
                <a:path w="678180" h="167640">
                  <a:moveTo>
                    <a:pt x="0" y="0"/>
                  </a:moveTo>
                  <a:lnTo>
                    <a:pt x="677672" y="0"/>
                  </a:lnTo>
                  <a:lnTo>
                    <a:pt x="677672" y="167259"/>
                  </a:lnTo>
                  <a:lnTo>
                    <a:pt x="0" y="167259"/>
                  </a:lnTo>
                </a:path>
              </a:pathLst>
            </a:custGeom>
            <a:ln w="12700">
              <a:solidFill>
                <a:srgbClr val="99A2D1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raphic 123">
              <a:extLst>
                <a:ext uri="{FF2B5EF4-FFF2-40B4-BE49-F238E27FC236}">
                  <a16:creationId xmlns:a16="http://schemas.microsoft.com/office/drawing/2014/main" id="{ED1F3A49-68A7-A782-BB5E-0161341C52F8}"/>
                </a:ext>
              </a:extLst>
            </p:cNvPr>
            <p:cNvSpPr/>
            <p:nvPr/>
          </p:nvSpPr>
          <p:spPr>
            <a:xfrm>
              <a:off x="-204625" y="-262515"/>
              <a:ext cx="6347762" cy="8682333"/>
            </a:xfrm>
            <a:custGeom>
              <a:avLst/>
              <a:gdLst/>
              <a:ahLst/>
              <a:cxnLst/>
              <a:rect l="l" t="t" r="r" b="b"/>
              <a:pathLst>
                <a:path w="5580380" h="8082280">
                  <a:moveTo>
                    <a:pt x="5579999" y="0"/>
                  </a:moveTo>
                  <a:lnTo>
                    <a:pt x="0" y="0"/>
                  </a:lnTo>
                  <a:lnTo>
                    <a:pt x="0" y="8082026"/>
                  </a:lnTo>
                  <a:lnTo>
                    <a:pt x="5579999" y="8082026"/>
                  </a:lnTo>
                  <a:lnTo>
                    <a:pt x="5579999" y="0"/>
                  </a:lnTo>
                  <a:close/>
                </a:path>
              </a:pathLst>
            </a:custGeom>
            <a:solidFill>
              <a:srgbClr val="F1F3C1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raphic 124">
              <a:extLst>
                <a:ext uri="{FF2B5EF4-FFF2-40B4-BE49-F238E27FC236}">
                  <a16:creationId xmlns:a16="http://schemas.microsoft.com/office/drawing/2014/main" id="{45681C89-799C-0BC9-07A7-A43221D43D5D}"/>
                </a:ext>
              </a:extLst>
            </p:cNvPr>
            <p:cNvSpPr/>
            <p:nvPr/>
          </p:nvSpPr>
          <p:spPr>
            <a:xfrm>
              <a:off x="2710688" y="499744"/>
              <a:ext cx="910590" cy="1270"/>
            </a:xfrm>
            <a:custGeom>
              <a:avLst/>
              <a:gdLst/>
              <a:ahLst/>
              <a:cxnLst/>
              <a:rect l="l" t="t" r="r" b="b"/>
              <a:pathLst>
                <a:path w="910590">
                  <a:moveTo>
                    <a:pt x="910082" y="0"/>
                  </a:moveTo>
                  <a:lnTo>
                    <a:pt x="0" y="0"/>
                  </a:lnTo>
                </a:path>
              </a:pathLst>
            </a:custGeom>
            <a:ln w="6362">
              <a:solidFill>
                <a:srgbClr val="231F20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Graphic 125">
              <a:extLst>
                <a:ext uri="{FF2B5EF4-FFF2-40B4-BE49-F238E27FC236}">
                  <a16:creationId xmlns:a16="http://schemas.microsoft.com/office/drawing/2014/main" id="{026B60A5-A7E2-42B3-DA69-52A8E6DA350F}"/>
                </a:ext>
              </a:extLst>
            </p:cNvPr>
            <p:cNvSpPr/>
            <p:nvPr/>
          </p:nvSpPr>
          <p:spPr>
            <a:xfrm>
              <a:off x="1761871" y="78244"/>
              <a:ext cx="4139565" cy="7343775"/>
            </a:xfrm>
            <a:custGeom>
              <a:avLst/>
              <a:gdLst/>
              <a:ahLst/>
              <a:cxnLst/>
              <a:rect l="l" t="t" r="r" b="b"/>
              <a:pathLst>
                <a:path w="4139565" h="7343775">
                  <a:moveTo>
                    <a:pt x="1240028" y="3552812"/>
                  </a:moveTo>
                  <a:lnTo>
                    <a:pt x="0" y="3552812"/>
                  </a:lnTo>
                  <a:lnTo>
                    <a:pt x="0" y="3793604"/>
                  </a:lnTo>
                  <a:lnTo>
                    <a:pt x="1240028" y="3793604"/>
                  </a:lnTo>
                  <a:lnTo>
                    <a:pt x="1240028" y="3552812"/>
                  </a:lnTo>
                  <a:close/>
                </a:path>
                <a:path w="4139565" h="7343775">
                  <a:moveTo>
                    <a:pt x="2045970" y="738873"/>
                  </a:moveTo>
                  <a:lnTo>
                    <a:pt x="805942" y="738873"/>
                  </a:lnTo>
                  <a:lnTo>
                    <a:pt x="805942" y="989444"/>
                  </a:lnTo>
                  <a:lnTo>
                    <a:pt x="2045970" y="989444"/>
                  </a:lnTo>
                  <a:lnTo>
                    <a:pt x="2045970" y="738873"/>
                  </a:lnTo>
                  <a:close/>
                </a:path>
                <a:path w="4139565" h="7343775">
                  <a:moveTo>
                    <a:pt x="4112514" y="6932282"/>
                  </a:moveTo>
                  <a:lnTo>
                    <a:pt x="2439416" y="6932282"/>
                  </a:lnTo>
                  <a:lnTo>
                    <a:pt x="2439416" y="7343508"/>
                  </a:lnTo>
                  <a:lnTo>
                    <a:pt x="4112514" y="7343508"/>
                  </a:lnTo>
                  <a:lnTo>
                    <a:pt x="4112514" y="6932282"/>
                  </a:lnTo>
                  <a:close/>
                </a:path>
                <a:path w="4139565" h="7343775">
                  <a:moveTo>
                    <a:pt x="4139057" y="0"/>
                  </a:moveTo>
                  <a:lnTo>
                    <a:pt x="2721610" y="0"/>
                  </a:lnTo>
                  <a:lnTo>
                    <a:pt x="2721610" y="413499"/>
                  </a:lnTo>
                  <a:lnTo>
                    <a:pt x="4139057" y="413499"/>
                  </a:lnTo>
                  <a:lnTo>
                    <a:pt x="4139057" y="0"/>
                  </a:lnTo>
                  <a:close/>
                </a:path>
              </a:pathLst>
            </a:custGeom>
            <a:solidFill>
              <a:srgbClr val="C5E2B5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Graphic 126">
              <a:extLst>
                <a:ext uri="{FF2B5EF4-FFF2-40B4-BE49-F238E27FC236}">
                  <a16:creationId xmlns:a16="http://schemas.microsoft.com/office/drawing/2014/main" id="{7B6DAA96-AC09-7FC2-B4E8-F040FF76368C}"/>
                </a:ext>
              </a:extLst>
            </p:cNvPr>
            <p:cNvSpPr/>
            <p:nvPr/>
          </p:nvSpPr>
          <p:spPr>
            <a:xfrm>
              <a:off x="691641" y="252895"/>
              <a:ext cx="4789170" cy="7503159"/>
            </a:xfrm>
            <a:custGeom>
              <a:avLst/>
              <a:gdLst/>
              <a:ahLst/>
              <a:cxnLst/>
              <a:rect l="l" t="t" r="r" b="b"/>
              <a:pathLst>
                <a:path w="4789170" h="7503159">
                  <a:moveTo>
                    <a:pt x="466699" y="387413"/>
                  </a:moveTo>
                  <a:lnTo>
                    <a:pt x="466699" y="598741"/>
                  </a:lnTo>
                </a:path>
                <a:path w="4789170" h="7503159">
                  <a:moveTo>
                    <a:pt x="732536" y="2031453"/>
                  </a:moveTo>
                  <a:lnTo>
                    <a:pt x="1078738" y="2031453"/>
                  </a:lnTo>
                </a:path>
                <a:path w="4789170" h="7503159">
                  <a:moveTo>
                    <a:pt x="750354" y="2013369"/>
                  </a:moveTo>
                  <a:lnTo>
                    <a:pt x="750354" y="2259749"/>
                  </a:lnTo>
                </a:path>
                <a:path w="4789170" h="7503159">
                  <a:moveTo>
                    <a:pt x="3447161" y="725385"/>
                  </a:moveTo>
                  <a:lnTo>
                    <a:pt x="3793363" y="725385"/>
                  </a:lnTo>
                </a:path>
                <a:path w="4789170" h="7503159">
                  <a:moveTo>
                    <a:pt x="3464953" y="707250"/>
                  </a:moveTo>
                  <a:lnTo>
                    <a:pt x="3464953" y="953630"/>
                  </a:lnTo>
                </a:path>
                <a:path w="4789170" h="7503159">
                  <a:moveTo>
                    <a:pt x="2521458" y="436841"/>
                  </a:moveTo>
                  <a:lnTo>
                    <a:pt x="3334004" y="436841"/>
                  </a:lnTo>
                </a:path>
                <a:path w="4789170" h="7503159">
                  <a:moveTo>
                    <a:pt x="2537802" y="418719"/>
                  </a:moveTo>
                  <a:lnTo>
                    <a:pt x="2537802" y="664972"/>
                  </a:lnTo>
                </a:path>
                <a:path w="4789170" h="7503159">
                  <a:moveTo>
                    <a:pt x="3447161" y="1622894"/>
                  </a:moveTo>
                  <a:lnTo>
                    <a:pt x="3793363" y="1622894"/>
                  </a:lnTo>
                </a:path>
                <a:path w="4789170" h="7503159">
                  <a:moveTo>
                    <a:pt x="3464877" y="1603552"/>
                  </a:moveTo>
                  <a:lnTo>
                    <a:pt x="3464877" y="1801164"/>
                  </a:lnTo>
                </a:path>
                <a:path w="4789170" h="7503159">
                  <a:moveTo>
                    <a:pt x="0" y="2677375"/>
                  </a:moveTo>
                  <a:lnTo>
                    <a:pt x="1090802" y="2677375"/>
                  </a:lnTo>
                </a:path>
                <a:path w="4789170" h="7503159">
                  <a:moveTo>
                    <a:pt x="19088" y="2664764"/>
                  </a:moveTo>
                  <a:lnTo>
                    <a:pt x="19088" y="2843199"/>
                  </a:lnTo>
                </a:path>
                <a:path w="4789170" h="7503159">
                  <a:moveTo>
                    <a:pt x="1103947" y="3500996"/>
                  </a:moveTo>
                  <a:lnTo>
                    <a:pt x="13144" y="3500996"/>
                  </a:lnTo>
                </a:path>
                <a:path w="4789170" h="7503159">
                  <a:moveTo>
                    <a:pt x="31775" y="3513493"/>
                  </a:moveTo>
                  <a:lnTo>
                    <a:pt x="31775" y="3179610"/>
                  </a:lnTo>
                </a:path>
                <a:path w="4789170" h="7503159">
                  <a:moveTo>
                    <a:pt x="507619" y="7497279"/>
                  </a:moveTo>
                  <a:lnTo>
                    <a:pt x="196849" y="7497279"/>
                  </a:lnTo>
                </a:path>
                <a:path w="4789170" h="7503159">
                  <a:moveTo>
                    <a:pt x="215747" y="7502575"/>
                  </a:moveTo>
                  <a:lnTo>
                    <a:pt x="215747" y="7282357"/>
                  </a:lnTo>
                </a:path>
                <a:path w="4789170" h="7503159">
                  <a:moveTo>
                    <a:pt x="4478235" y="6579730"/>
                  </a:moveTo>
                  <a:lnTo>
                    <a:pt x="4789004" y="6579730"/>
                  </a:lnTo>
                </a:path>
                <a:path w="4789170" h="7503159">
                  <a:moveTo>
                    <a:pt x="4769954" y="6574408"/>
                  </a:moveTo>
                  <a:lnTo>
                    <a:pt x="4769954" y="6836283"/>
                  </a:lnTo>
                </a:path>
                <a:path w="4789170" h="7503159">
                  <a:moveTo>
                    <a:pt x="3814699" y="4000"/>
                  </a:moveTo>
                  <a:lnTo>
                    <a:pt x="3453803" y="0"/>
                  </a:lnTo>
                </a:path>
              </a:pathLst>
            </a:custGeom>
            <a:ln w="38100">
              <a:solidFill>
                <a:srgbClr val="C5E2B5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Graphic 127">
              <a:extLst>
                <a:ext uri="{FF2B5EF4-FFF2-40B4-BE49-F238E27FC236}">
                  <a16:creationId xmlns:a16="http://schemas.microsoft.com/office/drawing/2014/main" id="{4DE094C6-F0C6-16A2-C286-35212DBEE366}"/>
                </a:ext>
              </a:extLst>
            </p:cNvPr>
            <p:cNvSpPr/>
            <p:nvPr/>
          </p:nvSpPr>
          <p:spPr>
            <a:xfrm>
              <a:off x="913638" y="407543"/>
              <a:ext cx="532765" cy="245745"/>
            </a:xfrm>
            <a:custGeom>
              <a:avLst/>
              <a:gdLst/>
              <a:ahLst/>
              <a:cxnLst/>
              <a:rect l="l" t="t" r="r" b="b"/>
              <a:pathLst>
                <a:path w="532765" h="245745">
                  <a:moveTo>
                    <a:pt x="532765" y="0"/>
                  </a:moveTo>
                  <a:lnTo>
                    <a:pt x="0" y="0"/>
                  </a:lnTo>
                  <a:lnTo>
                    <a:pt x="0" y="245364"/>
                  </a:lnTo>
                  <a:lnTo>
                    <a:pt x="532765" y="245364"/>
                  </a:lnTo>
                  <a:lnTo>
                    <a:pt x="532765" y="0"/>
                  </a:lnTo>
                  <a:close/>
                </a:path>
              </a:pathLst>
            </a:custGeom>
            <a:solidFill>
              <a:srgbClr val="C5E2B5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Graphic 128">
              <a:extLst>
                <a:ext uri="{FF2B5EF4-FFF2-40B4-BE49-F238E27FC236}">
                  <a16:creationId xmlns:a16="http://schemas.microsoft.com/office/drawing/2014/main" id="{81066656-648A-C4A9-FCB3-5F10999BF802}"/>
                </a:ext>
              </a:extLst>
            </p:cNvPr>
            <p:cNvSpPr/>
            <p:nvPr/>
          </p:nvSpPr>
          <p:spPr>
            <a:xfrm>
              <a:off x="4128261" y="4070070"/>
              <a:ext cx="346710" cy="550545"/>
            </a:xfrm>
            <a:custGeom>
              <a:avLst/>
              <a:gdLst/>
              <a:ahLst/>
              <a:cxnLst/>
              <a:rect l="l" t="t" r="r" b="b"/>
              <a:pathLst>
                <a:path w="346710" h="550545">
                  <a:moveTo>
                    <a:pt x="0" y="19456"/>
                  </a:moveTo>
                  <a:lnTo>
                    <a:pt x="346201" y="19456"/>
                  </a:lnTo>
                </a:path>
                <a:path w="346710" h="550545">
                  <a:moveTo>
                    <a:pt x="17741" y="0"/>
                  </a:moveTo>
                  <a:lnTo>
                    <a:pt x="17741" y="550417"/>
                  </a:lnTo>
                </a:path>
              </a:pathLst>
            </a:custGeom>
            <a:ln w="38100">
              <a:solidFill>
                <a:srgbClr val="C5E2B5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Textbox 129">
              <a:extLst>
                <a:ext uri="{FF2B5EF4-FFF2-40B4-BE49-F238E27FC236}">
                  <a16:creationId xmlns:a16="http://schemas.microsoft.com/office/drawing/2014/main" id="{D570626A-80B2-F34C-5E56-0596D40D7303}"/>
                </a:ext>
              </a:extLst>
            </p:cNvPr>
            <p:cNvSpPr txBox="1"/>
            <p:nvPr/>
          </p:nvSpPr>
          <p:spPr>
            <a:xfrm>
              <a:off x="837825" y="7395870"/>
              <a:ext cx="243204" cy="1371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105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-7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P.J.</a:t>
              </a:r>
              <a:r>
                <a:rPr kumimoji="0" lang="fr-FR" sz="900" b="0" i="0" u="none" strike="noStrike" kern="0" cap="none" spc="-3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5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: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  <p:sp>
          <p:nvSpPr>
            <p:cNvPr id="30" name="Textbox 130">
              <a:extLst>
                <a:ext uri="{FF2B5EF4-FFF2-40B4-BE49-F238E27FC236}">
                  <a16:creationId xmlns:a16="http://schemas.microsoft.com/office/drawing/2014/main" id="{C695F266-CB96-CDBB-3DAE-9B7B483BF25E}"/>
                </a:ext>
              </a:extLst>
            </p:cNvPr>
            <p:cNvSpPr txBox="1"/>
            <p:nvPr/>
          </p:nvSpPr>
          <p:spPr>
            <a:xfrm>
              <a:off x="4315840" y="6735467"/>
              <a:ext cx="1457325" cy="6324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00355" marR="0" lvl="0" indent="0" defTabSz="914400" eaLnBrk="1" fontAlgn="auto" latinLnBrk="0" hangingPunct="1">
                <a:lnSpc>
                  <a:spcPts val="105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-1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Signature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2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 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19050" marR="0" lvl="0" indent="-19685" defTabSz="914400" eaLnBrk="1" fontAlgn="auto" latinLnBrk="0" hangingPunct="1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-2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Signature, cachet nominatif, </a:t>
              </a: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cachet</a:t>
              </a:r>
              <a:r>
                <a:rPr kumimoji="0" lang="fr-FR" sz="900" b="0" i="0" u="none" strike="noStrike" kern="0" cap="none" spc="-7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rond</a:t>
              </a:r>
              <a:r>
                <a:rPr kumimoji="0" lang="fr-FR" sz="900" b="0" i="0" u="none" strike="noStrike" kern="0" cap="none" spc="-7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de</a:t>
              </a:r>
              <a:r>
                <a:rPr kumimoji="0" lang="fr-FR" sz="900" b="0" i="0" u="none" strike="noStrike" kern="0" cap="none" spc="-7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l'expéditeur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  <p:sp>
          <p:nvSpPr>
            <p:cNvPr id="31" name="Textbox 131">
              <a:extLst>
                <a:ext uri="{FF2B5EF4-FFF2-40B4-BE49-F238E27FC236}">
                  <a16:creationId xmlns:a16="http://schemas.microsoft.com/office/drawing/2014/main" id="{ADB762AF-F788-9E71-27E5-765B70E615FC}"/>
                </a:ext>
              </a:extLst>
            </p:cNvPr>
            <p:cNvSpPr txBox="1"/>
            <p:nvPr/>
          </p:nvSpPr>
          <p:spPr>
            <a:xfrm>
              <a:off x="1644400" y="5744864"/>
              <a:ext cx="2308860" cy="1371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105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Veuillez</a:t>
              </a:r>
              <a:r>
                <a:rPr kumimoji="0" lang="fr-FR" sz="900" b="0" i="0" u="none" strike="noStrike" kern="0" cap="none" spc="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agréer,</a:t>
              </a:r>
              <a:r>
                <a:rPr kumimoji="0" lang="fr-FR" sz="900" b="0" i="0" u="none" strike="noStrike" kern="0" cap="none" spc="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Monsieur</a:t>
              </a:r>
              <a:r>
                <a:rPr kumimoji="0" lang="fr-FR" sz="900" b="0" i="0" u="none" strike="noStrike" kern="0" cap="none" spc="1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le</a:t>
              </a:r>
              <a:r>
                <a:rPr kumimoji="0" lang="fr-FR" sz="900" b="0" i="0" u="none" strike="noStrike" kern="0" cap="none" spc="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Ministre,………..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  <p:sp>
          <p:nvSpPr>
            <p:cNvPr id="32" name="Textbox 132">
              <a:extLst>
                <a:ext uri="{FF2B5EF4-FFF2-40B4-BE49-F238E27FC236}">
                  <a16:creationId xmlns:a16="http://schemas.microsoft.com/office/drawing/2014/main" id="{5196E02C-07D1-ABD3-4AE6-1F3A53225221}"/>
                </a:ext>
              </a:extLst>
            </p:cNvPr>
            <p:cNvSpPr txBox="1"/>
            <p:nvPr/>
          </p:nvSpPr>
          <p:spPr>
            <a:xfrm>
              <a:off x="1382529" y="4258975"/>
              <a:ext cx="3651885" cy="11277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98500" marR="0" lvl="0" indent="0" defTabSz="914400" eaLnBrk="1" fontAlgn="auto" latinLnBrk="0" hangingPunct="1">
                <a:lnSpc>
                  <a:spcPts val="105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Monsieur</a:t>
              </a:r>
              <a:r>
                <a:rPr kumimoji="0" lang="fr-FR" sz="900" b="0" i="0" u="none" strike="noStrike" kern="0" cap="none" spc="-3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le</a:t>
              </a:r>
              <a:r>
                <a:rPr kumimoji="0" lang="fr-FR" sz="900" b="0" i="0" u="none" strike="noStrike" kern="0" cap="none" spc="-3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Ministre,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 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26162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J'ai</a:t>
              </a:r>
              <a:r>
                <a:rPr kumimoji="0" lang="fr-FR" sz="900" b="0" i="0" u="none" strike="noStrike" kern="0" cap="none" spc="-45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l'honneur</a:t>
              </a:r>
              <a:r>
                <a:rPr kumimoji="0" lang="fr-FR" sz="900" b="0" i="0" u="none" strike="noStrike" kern="0" cap="none" spc="-4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de</a:t>
              </a:r>
              <a:r>
                <a:rPr kumimoji="0" lang="fr-FR" sz="900" b="0" i="0" u="none" strike="noStrike" kern="0" cap="none" spc="-4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vous</a:t>
              </a:r>
              <a:r>
                <a:rPr kumimoji="0" lang="fr-FR" sz="900" b="0" i="0" u="none" strike="noStrike" kern="0" cap="none" spc="-4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…………………………...................................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42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 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…………………………………………………………..................................…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2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…………………………………………………………..................................…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2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…………………………………………………………..................................…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  <p:sp>
          <p:nvSpPr>
            <p:cNvPr id="33" name="Textbox 133">
              <a:extLst>
                <a:ext uri="{FF2B5EF4-FFF2-40B4-BE49-F238E27FC236}">
                  <a16:creationId xmlns:a16="http://schemas.microsoft.com/office/drawing/2014/main" id="{4ED72804-23CB-5C62-CFC8-8A8390751CDC}"/>
                </a:ext>
              </a:extLst>
            </p:cNvPr>
            <p:cNvSpPr txBox="1"/>
            <p:nvPr/>
          </p:nvSpPr>
          <p:spPr>
            <a:xfrm>
              <a:off x="568956" y="3103281"/>
              <a:ext cx="2400300" cy="71501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105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sng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>
                    <a:solidFill>
                      <a:srgbClr val="231F20"/>
                    </a:solidFill>
                  </a:uFill>
                  <a:latin typeface="Tahoma" panose="020B0604030504040204" pitchFamily="34" charset="0"/>
                  <a:ea typeface="Tahoma" panose="020B0604030504040204" pitchFamily="34" charset="0"/>
                </a:rPr>
                <a:t>Objet</a:t>
              </a:r>
              <a:r>
                <a:rPr kumimoji="0" lang="fr-FR" sz="900" b="0" i="0" u="sng" strike="noStrike" kern="0" cap="none" spc="-55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>
                    <a:solidFill>
                      <a:srgbClr val="231F20"/>
                    </a:solidFill>
                  </a:uFill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:</a:t>
              </a:r>
              <a:r>
                <a:rPr kumimoji="0" lang="fr-FR" sz="900" b="0" i="0" u="none" strike="noStrike" kern="0" cap="none" spc="-6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Aide</a:t>
              </a:r>
              <a:r>
                <a:rPr kumimoji="0" lang="fr-FR" sz="900" b="0" i="0" u="none" strike="noStrike" kern="0" cap="none" spc="-6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aux</a:t>
              </a:r>
              <a:r>
                <a:rPr kumimoji="0" lang="fr-FR" sz="900" b="0" i="0" u="none" strike="noStrike" kern="0" cap="none" spc="-6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sinistrés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2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sng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>
                    <a:solidFill>
                      <a:srgbClr val="231F20"/>
                    </a:solidFill>
                  </a:uFill>
                  <a:latin typeface="Tahoma" panose="020B0604030504040204" pitchFamily="34" charset="0"/>
                  <a:ea typeface="Tahoma" panose="020B0604030504040204" pitchFamily="34" charset="0"/>
                </a:rPr>
                <a:t>Réf.</a:t>
              </a:r>
              <a:r>
                <a:rPr kumimoji="0" lang="fr-FR" sz="900" b="0" i="0" u="sng" strike="noStrike" kern="0" cap="none" spc="-6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>
                    <a:solidFill>
                      <a:srgbClr val="231F20"/>
                    </a:solidFill>
                  </a:uFill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:</a:t>
              </a:r>
              <a:r>
                <a:rPr kumimoji="0" lang="fr-FR" sz="900" b="0" i="0" u="none" strike="noStrike" kern="0" cap="none" spc="-7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V/L</a:t>
              </a:r>
              <a:r>
                <a:rPr kumimoji="0" lang="fr-FR" sz="900" b="0" i="0" u="none" strike="noStrike" kern="0" cap="none" spc="-65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N°</a:t>
              </a:r>
              <a:r>
                <a:rPr kumimoji="0" lang="fr-FR" sz="900" b="0" i="0" u="none" strike="noStrike" kern="0" cap="none" spc="-7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01/MIRA/SG/DGAT/DAT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369570" marR="0" lvl="0" indent="0" defTabSz="914400" eaLnBrk="1" fontAlgn="auto" latinLnBrk="0" hangingPunct="1">
                <a:lnSpc>
                  <a:spcPct val="100000"/>
                </a:lnSpc>
                <a:spcBef>
                  <a:spcPts val="21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du</a:t>
              </a:r>
              <a:r>
                <a:rPr kumimoji="0" lang="fr-FR" sz="900" b="0" i="0" u="none" strike="noStrike" kern="0" cap="none" spc="15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14/05/2004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1236980" marR="0" lvl="0" indent="0" defTabSz="914400" eaLnBrk="1" fontAlgn="auto" latinLnBrk="0" hangingPunct="1">
                <a:lnSpc>
                  <a:spcPct val="100000"/>
                </a:lnSpc>
                <a:spcBef>
                  <a:spcPts val="86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Référence</a:t>
              </a:r>
              <a:r>
                <a:rPr kumimoji="0" lang="fr-FR" sz="900" b="0" i="0" u="none" strike="noStrike" kern="0" cap="none" spc="-35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(s'il</a:t>
              </a:r>
              <a:r>
                <a:rPr kumimoji="0" lang="fr-FR" sz="900" b="0" i="0" u="none" strike="noStrike" kern="0" cap="none" spc="-35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y</a:t>
              </a:r>
              <a:r>
                <a:rPr kumimoji="0" lang="fr-FR" sz="900" b="0" i="0" u="none" strike="noStrike" kern="0" cap="none" spc="-35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a</a:t>
              </a:r>
              <a:r>
                <a:rPr kumimoji="0" lang="fr-FR" sz="900" b="0" i="0" u="none" strike="noStrike" kern="0" cap="none" spc="-35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lieu)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  <p:sp>
          <p:nvSpPr>
            <p:cNvPr id="34" name="Textbox 134">
              <a:extLst>
                <a:ext uri="{FF2B5EF4-FFF2-40B4-BE49-F238E27FC236}">
                  <a16:creationId xmlns:a16="http://schemas.microsoft.com/office/drawing/2014/main" id="{83B2433F-3B4F-6010-4B7A-B39ACF6A79F7}"/>
                </a:ext>
              </a:extLst>
            </p:cNvPr>
            <p:cNvSpPr txBox="1"/>
            <p:nvPr/>
          </p:nvSpPr>
          <p:spPr>
            <a:xfrm>
              <a:off x="4125947" y="2607975"/>
              <a:ext cx="1040130" cy="1371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105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sng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>
                    <a:solidFill>
                      <a:srgbClr val="231F20"/>
                    </a:solidFill>
                  </a:uFill>
                  <a:latin typeface="Tahoma" panose="020B0604030504040204" pitchFamily="34" charset="0"/>
                  <a:ea typeface="Tahoma" panose="020B0604030504040204" pitchFamily="34" charset="0"/>
                </a:rPr>
                <a:t>-</a:t>
              </a:r>
              <a:r>
                <a:rPr kumimoji="0" lang="fr-FR" sz="900" b="0" i="0" u="sng" strike="noStrike" kern="0" cap="none" spc="13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>
                    <a:solidFill>
                      <a:srgbClr val="231F20"/>
                    </a:solidFill>
                  </a:uFill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sng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>
                    <a:solidFill>
                      <a:srgbClr val="231F20"/>
                    </a:solidFill>
                  </a:uFill>
                  <a:latin typeface="Tahoma" panose="020B0604030504040204" pitchFamily="34" charset="0"/>
                  <a:ea typeface="Tahoma" panose="020B0604030504040204" pitchFamily="34" charset="0"/>
                </a:rPr>
                <a:t>ANTANANARIVO</a:t>
              </a:r>
              <a:r>
                <a:rPr kumimoji="0" lang="fr-FR" sz="900" b="0" i="0" u="sng" strike="noStrike" kern="0" cap="none" spc="10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>
                    <a:solidFill>
                      <a:srgbClr val="231F20"/>
                    </a:solidFill>
                  </a:uFill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sng" strike="noStrike" kern="0" cap="none" spc="-5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>
                    <a:solidFill>
                      <a:srgbClr val="231F20"/>
                    </a:solidFill>
                  </a:uFill>
                  <a:latin typeface="Tahoma" panose="020B0604030504040204" pitchFamily="34" charset="0"/>
                  <a:ea typeface="Tahoma" panose="020B0604030504040204" pitchFamily="34" charset="0"/>
                </a:rPr>
                <a:t>-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  <p:sp>
          <p:nvSpPr>
            <p:cNvPr id="35" name="Textbox 135">
              <a:extLst>
                <a:ext uri="{FF2B5EF4-FFF2-40B4-BE49-F238E27FC236}">
                  <a16:creationId xmlns:a16="http://schemas.microsoft.com/office/drawing/2014/main" id="{2A2CCE5B-C060-2746-C3A4-DA2714CC8FE4}"/>
                </a:ext>
              </a:extLst>
            </p:cNvPr>
            <p:cNvSpPr txBox="1"/>
            <p:nvPr/>
          </p:nvSpPr>
          <p:spPr>
            <a:xfrm>
              <a:off x="602610" y="2607975"/>
              <a:ext cx="1464945" cy="1371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105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N°</a:t>
              </a:r>
              <a:r>
                <a:rPr kumimoji="0" lang="fr-FR" sz="900" b="0" i="0" u="none" strike="noStrike" kern="0" cap="none" spc="145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010/CU</a:t>
              </a:r>
              <a:r>
                <a:rPr lang="fr-FR" sz="900" kern="0" spc="-10" dirty="0">
                  <a:solidFill>
                    <a:srgbClr val="231F20"/>
                  </a:solidFill>
                  <a:latin typeface="Tahoma" panose="020B0604030504040204" pitchFamily="34" charset="0"/>
                  <a:ea typeface="Tahoma" panose="020B0604030504040204" pitchFamily="34" charset="0"/>
                </a:rPr>
                <a:t>A</a:t>
              </a: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/SG/DRH/SEC.R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  <p:sp>
          <p:nvSpPr>
            <p:cNvPr id="36" name="Textbox 136">
              <a:extLst>
                <a:ext uri="{FF2B5EF4-FFF2-40B4-BE49-F238E27FC236}">
                  <a16:creationId xmlns:a16="http://schemas.microsoft.com/office/drawing/2014/main" id="{92B1AD98-FC5A-C0DC-3961-63290B3D0942}"/>
                </a:ext>
              </a:extLst>
            </p:cNvPr>
            <p:cNvSpPr txBox="1"/>
            <p:nvPr/>
          </p:nvSpPr>
          <p:spPr>
            <a:xfrm>
              <a:off x="3668521" y="2112679"/>
              <a:ext cx="2047239" cy="3022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105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Monsieur</a:t>
              </a:r>
              <a:r>
                <a:rPr kumimoji="0" lang="fr-FR" sz="900" b="0" i="0" u="none" strike="noStrike" kern="0" cap="none" spc="-7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le</a:t>
              </a:r>
              <a:r>
                <a:rPr kumimoji="0" lang="fr-FR" sz="900" b="0" i="0" u="none" strike="noStrike" kern="0" cap="none" spc="-7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MINISTRE</a:t>
              </a:r>
              <a:r>
                <a:rPr kumimoji="0" lang="fr-FR" sz="900" b="0" i="0" u="none" strike="noStrike" kern="0" cap="none" spc="-7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DE</a:t>
              </a:r>
              <a:r>
                <a:rPr kumimoji="0" lang="fr-FR" sz="900" b="0" i="0" u="none" strike="noStrike" kern="0" cap="none" spc="-7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2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L'INTERIEUR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2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ET</a:t>
              </a:r>
              <a:r>
                <a:rPr kumimoji="0" lang="fr-FR" sz="900" b="0" i="0" u="none" strike="noStrike" kern="0" cap="none" spc="-2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DE</a:t>
              </a:r>
              <a:r>
                <a:rPr kumimoji="0" lang="fr-FR" sz="900" b="0" i="0" u="none" strike="noStrike" kern="0" cap="none" spc="-2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LA</a:t>
              </a:r>
              <a:r>
                <a:rPr kumimoji="0" lang="fr-FR" sz="900" b="0" i="0" u="none" strike="noStrike" kern="0" cap="none" spc="-2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REFORME</a:t>
              </a:r>
              <a:r>
                <a:rPr kumimoji="0" lang="fr-FR" sz="900" b="0" i="0" u="none" strike="noStrike" kern="0" cap="none" spc="-2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ADMINISTRATIVE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  <p:sp>
          <p:nvSpPr>
            <p:cNvPr id="37" name="Textbox 137">
              <a:extLst>
                <a:ext uri="{FF2B5EF4-FFF2-40B4-BE49-F238E27FC236}">
                  <a16:creationId xmlns:a16="http://schemas.microsoft.com/office/drawing/2014/main" id="{70D47F04-8F10-4AAD-66E0-D1A76A0D9839}"/>
                </a:ext>
              </a:extLst>
            </p:cNvPr>
            <p:cNvSpPr txBox="1"/>
            <p:nvPr/>
          </p:nvSpPr>
          <p:spPr>
            <a:xfrm>
              <a:off x="3668521" y="1287193"/>
              <a:ext cx="1757680" cy="46735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Le</a:t>
              </a:r>
              <a:r>
                <a:rPr kumimoji="0" lang="fr-FR" sz="900" b="0" i="0" u="none" strike="noStrike" kern="0" cap="none" spc="-7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Maire</a:t>
              </a:r>
              <a:r>
                <a:rPr kumimoji="0" lang="fr-FR" sz="900" b="0" i="0" u="none" strike="noStrike" kern="0" cap="none" spc="-7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de</a:t>
              </a:r>
              <a:r>
                <a:rPr kumimoji="0" lang="fr-FR" sz="900" b="0" i="0" u="none" strike="noStrike" kern="0" cap="none" spc="-7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la</a:t>
              </a:r>
              <a:r>
                <a:rPr kumimoji="0" lang="fr-FR" sz="900" b="0" i="0" u="none" strike="noStrike" kern="0" cap="none" spc="-7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Commune</a:t>
              </a:r>
              <a:r>
                <a:rPr kumimoji="0" lang="fr-FR" sz="900" b="0" i="0" u="none" strike="noStrike" kern="0" cap="none" spc="-7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Urbaine d’ </a:t>
              </a:r>
              <a:r>
                <a:rPr lang="fr-FR" sz="900" kern="0" dirty="0">
                  <a:solidFill>
                    <a:srgbClr val="231F20"/>
                  </a:solidFill>
                  <a:latin typeface="Tahoma" panose="020B0604030504040204" pitchFamily="34" charset="0"/>
                  <a:ea typeface="Tahoma" panose="020B0604030504040204" pitchFamily="34" charset="0"/>
                </a:rPr>
                <a:t>Antananarivo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Renivohitra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456565" marR="0" lvl="0" indent="0" defTabSz="914400" eaLnBrk="1" fontAlgn="auto" latinLnBrk="0" hangingPunct="1">
                <a:lnSpc>
                  <a:spcPts val="10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-5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à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  <p:sp>
          <p:nvSpPr>
            <p:cNvPr id="38" name="Textbox 138">
              <a:extLst>
                <a:ext uri="{FF2B5EF4-FFF2-40B4-BE49-F238E27FC236}">
                  <a16:creationId xmlns:a16="http://schemas.microsoft.com/office/drawing/2014/main" id="{6A24A528-775B-1E0F-88F8-971C057BF911}"/>
                </a:ext>
              </a:extLst>
            </p:cNvPr>
            <p:cNvSpPr txBox="1"/>
            <p:nvPr/>
          </p:nvSpPr>
          <p:spPr>
            <a:xfrm>
              <a:off x="2665476" y="874433"/>
              <a:ext cx="1089660" cy="1371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105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-1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Lieu</a:t>
              </a:r>
              <a:r>
                <a:rPr kumimoji="0" lang="fr-FR" sz="900" b="0" i="0" u="none" strike="noStrike" kern="0" cap="none" spc="-65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d'origine</a:t>
              </a:r>
              <a:r>
                <a:rPr kumimoji="0" lang="fr-FR" sz="900" b="0" i="0" u="none" strike="noStrike" kern="0" cap="none" spc="-6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et</a:t>
              </a:r>
              <a:r>
                <a:rPr kumimoji="0" lang="fr-FR" sz="900" b="0" i="0" u="none" strike="noStrike" kern="0" cap="none" spc="-6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2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date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  <p:sp>
          <p:nvSpPr>
            <p:cNvPr id="39" name="Textbox 139">
              <a:extLst>
                <a:ext uri="{FF2B5EF4-FFF2-40B4-BE49-F238E27FC236}">
                  <a16:creationId xmlns:a16="http://schemas.microsoft.com/office/drawing/2014/main" id="{1B0B51E0-D9E4-549F-E637-5E47E114010A}"/>
                </a:ext>
              </a:extLst>
            </p:cNvPr>
            <p:cNvSpPr txBox="1"/>
            <p:nvPr/>
          </p:nvSpPr>
          <p:spPr>
            <a:xfrm>
              <a:off x="4068189" y="626790"/>
              <a:ext cx="1452880" cy="1371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105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-2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Antananarivo,</a:t>
              </a:r>
              <a:r>
                <a:rPr kumimoji="0" lang="fr-FR" sz="900" b="0" i="0" u="none" strike="noStrike" kern="0" cap="none" spc="-5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2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le</a:t>
              </a:r>
              <a:r>
                <a:rPr kumimoji="0" lang="fr-FR" sz="900" b="0" i="0" u="none" strike="noStrike" kern="0" cap="none" spc="-15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2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5</a:t>
              </a: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2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juin</a:t>
              </a:r>
              <a:r>
                <a:rPr kumimoji="0" lang="fr-FR" sz="900" b="0" i="0" u="none" strike="noStrike" kern="0" cap="none" spc="-5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2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2024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  <p:sp>
          <p:nvSpPr>
            <p:cNvPr id="40" name="Textbox 140">
              <a:extLst>
                <a:ext uri="{FF2B5EF4-FFF2-40B4-BE49-F238E27FC236}">
                  <a16:creationId xmlns:a16="http://schemas.microsoft.com/office/drawing/2014/main" id="{553A9CDF-E4F1-7E47-AC22-2171D2849155}"/>
                </a:ext>
              </a:extLst>
            </p:cNvPr>
            <p:cNvSpPr txBox="1"/>
            <p:nvPr/>
          </p:nvSpPr>
          <p:spPr>
            <a:xfrm>
              <a:off x="1049655" y="461681"/>
              <a:ext cx="272415" cy="1371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ts val="105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900" b="0" i="0" u="none" strike="noStrike" kern="0" cap="none" spc="-2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Logo</a:t>
              </a:r>
              <a:endParaRPr kumimoji="0" lang="fr-FR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  <p:sp>
          <p:nvSpPr>
            <p:cNvPr id="41" name="Textbox 141">
              <a:extLst>
                <a:ext uri="{FF2B5EF4-FFF2-40B4-BE49-F238E27FC236}">
                  <a16:creationId xmlns:a16="http://schemas.microsoft.com/office/drawing/2014/main" id="{6441E8AC-0FD0-88A5-F09A-C56B88CEF228}"/>
                </a:ext>
              </a:extLst>
            </p:cNvPr>
            <p:cNvSpPr txBox="1"/>
            <p:nvPr/>
          </p:nvSpPr>
          <p:spPr>
            <a:xfrm>
              <a:off x="2014476" y="131254"/>
              <a:ext cx="3853815" cy="30289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91135" marR="0" lvl="0" indent="0" defTabSz="914400" eaLnBrk="1" fontAlgn="auto" latinLnBrk="0" hangingPunct="1">
                <a:lnSpc>
                  <a:spcPts val="105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512695" algn="l"/>
                </a:tabLst>
                <a:defRPr/>
              </a:pPr>
              <a:r>
                <a:rPr kumimoji="0" lang="fr-FR" sz="900" b="1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REPOBLIKAN'I</a:t>
              </a:r>
              <a:r>
                <a:rPr kumimoji="0" lang="fr-FR" sz="900" b="1" i="0" u="none" strike="noStrike" kern="0" cap="none" spc="-3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1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MADAGASIKARA</a:t>
              </a:r>
              <a:r>
                <a:rPr kumimoji="0" lang="fr-FR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	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Mention</a:t>
              </a:r>
              <a:r>
                <a:rPr kumimoji="0" lang="fr-FR" sz="900" b="0" i="0" u="none" strike="noStrike" kern="0" cap="none" spc="-55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de</a:t>
              </a:r>
              <a:r>
                <a:rPr kumimoji="0" lang="fr-FR" sz="900" b="0" i="0" u="none" strike="noStrike" kern="0" cap="none" spc="-55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la</a:t>
              </a:r>
              <a:r>
                <a:rPr kumimoji="0" lang="fr-FR" sz="900" b="0" i="0" u="none" strike="noStrike" kern="0" cap="none" spc="-55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République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21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870835" algn="l"/>
                </a:tabLst>
                <a:defRPr/>
              </a:pPr>
              <a:r>
                <a:rPr kumimoji="0" lang="fr-FR" sz="900" b="1" i="0" u="none" strike="noStrike" kern="0" cap="none" spc="-10" normalizeH="0" baseline="0" noProof="0" dirty="0" err="1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Fitiavana-Tanindrazana-Fandrosoana</a:t>
              </a:r>
              <a:r>
                <a:rPr kumimoji="0" lang="fr-FR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	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et</a:t>
              </a:r>
              <a:r>
                <a:rPr kumimoji="0" lang="fr-FR" sz="900" b="0" i="0" u="none" strike="noStrike" kern="0" cap="none" spc="-25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sa</a:t>
              </a:r>
              <a:r>
                <a:rPr kumimoji="0" lang="fr-FR" sz="900" b="0" i="0" u="none" strike="noStrike" kern="0" cap="none" spc="-25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kumimoji="0" lang="fr-FR" sz="900" b="0" i="0" u="none" strike="noStrike" kern="0" cap="none" spc="-1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</a:rPr>
                <a:t>devise</a:t>
              </a:r>
              <a:endPara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733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55987-71EB-3D59-A1B8-B4BBF26F7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223BD3-5AEB-8640-7C64-C4430985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332656"/>
            <a:ext cx="8070068" cy="5616624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2400" b="1" kern="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Les mentions obligatoires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fr-FR" sz="2400" kern="0" dirty="0">
                <a:solidFill>
                  <a:srgbClr val="22365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Mention appellation de l’Etat et la devise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fr-FR" sz="2400" kern="0" dirty="0">
                <a:solidFill>
                  <a:srgbClr val="22365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Entête 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fr-FR" sz="2400" kern="0" dirty="0">
                <a:solidFill>
                  <a:srgbClr val="22365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Lieu d’origine et date de la lettre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fr-FR" sz="2400" kern="0" dirty="0">
                <a:solidFill>
                  <a:srgbClr val="22365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suscription (mention de l’expéditeur et du destinataire, contre la marge de droite pour Madagascar, relié par </a:t>
            </a:r>
            <a:r>
              <a:rPr lang="fr-FR" sz="2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« à »</a:t>
            </a:r>
            <a:r>
              <a:rPr lang="fr-FR" sz="2400" kern="0" dirty="0">
                <a:solidFill>
                  <a:srgbClr val="22365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fr-FR" sz="2400" kern="0" dirty="0">
                <a:solidFill>
                  <a:srgbClr val="22365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N° d’enregistrement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fr-FR" sz="2400" kern="0" dirty="0">
                <a:solidFill>
                  <a:srgbClr val="22365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Objet de la lettre (1=1)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fr-FR" sz="2400" kern="0" dirty="0">
                <a:solidFill>
                  <a:srgbClr val="22365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signature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fr-FR" sz="2400" kern="0" dirty="0">
              <a:solidFill>
                <a:srgbClr val="22365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fr-FR" sz="2400" kern="0" dirty="0">
              <a:solidFill>
                <a:srgbClr val="22365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331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7CF40-6940-45EB-E28A-95EC8D7FA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3BF277-EBC0-63C0-11E3-0E5DC4455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568250"/>
            <a:ext cx="8424936" cy="4732958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7000"/>
              </a:lnSpc>
              <a:spcBef>
                <a:spcPct val="20000"/>
              </a:spcBef>
              <a:spcAft>
                <a:spcPts val="800"/>
              </a:spcAft>
              <a:buClrTx/>
              <a:buSzTx/>
              <a:buAutoNum type="arabicPeriod" startAt="7"/>
              <a:tabLst/>
              <a:defRPr/>
            </a:pP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223654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signature</a:t>
            </a:r>
          </a:p>
          <a:p>
            <a:pPr marL="400050" lvl="1" indent="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fr-FR" sz="2400" kern="0" dirty="0">
                <a:solidFill>
                  <a:srgbClr val="22365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Plusieurs cas: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  <a:defRPr/>
            </a:pPr>
            <a:r>
              <a:rPr lang="fr-FR" sz="2400" kern="0" dirty="0">
                <a:solidFill>
                  <a:srgbClr val="22365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signature par l’autorité compétente;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  <a:defRPr/>
            </a:pPr>
            <a:r>
              <a:rPr lang="fr-FR" sz="2400" kern="0" dirty="0">
                <a:solidFill>
                  <a:srgbClr val="22365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signature par délégation (la délégation de signature)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  <a:defRPr/>
            </a:pPr>
            <a:r>
              <a:rPr lang="fr-FR" sz="2400" kern="0" dirty="0">
                <a:solidFill>
                  <a:srgbClr val="22365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signature par autorisation / procuration / par ordre P.O. _ P/O _ PO   (pour ordre)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Tx/>
              <a:buChar char="-"/>
              <a:defRPr/>
            </a:pPr>
            <a:r>
              <a:rPr lang="fr-FR" sz="2400" kern="0" dirty="0">
                <a:solidFill>
                  <a:srgbClr val="22365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signature par intérim.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fr-FR" sz="2400" kern="0" dirty="0">
              <a:solidFill>
                <a:srgbClr val="223654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3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90674-8841-3272-B1CD-772397AB4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E3049-E992-F63F-BE7E-0B18F4845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4500"/>
              </a:lnSpc>
              <a:spcAft>
                <a:spcPts val="800"/>
              </a:spcAft>
            </a:pPr>
            <a:r>
              <a:rPr lang="fr-FR" sz="4400" b="1" kern="1800" dirty="0">
                <a:solidFill>
                  <a:srgbClr val="FF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Lettre administrative</a:t>
            </a:r>
            <a:endParaRPr lang="fr-FR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C5861F-5789-CE29-8518-5698558A5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09181"/>
            <a:ext cx="8363272" cy="4569371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2400" b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Correspondance  </a:t>
            </a:r>
            <a:r>
              <a:rPr lang="fr-FR" sz="2400" b="1" u="sng" dirty="0">
                <a:solidFill>
                  <a:srgbClr val="FF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formelle</a:t>
            </a:r>
            <a:r>
              <a:rPr lang="fr-FR" sz="2400" b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utilisée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2400" b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Contexte: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3200" b="1" dirty="0">
                <a:solidFill>
                  <a:srgbClr val="FF0000"/>
                </a:solidFill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3200" b="1" dirty="0">
                <a:solidFill>
                  <a:srgbClr val="FF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ersonnel 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3200" b="1" dirty="0">
                <a:solidFill>
                  <a:srgbClr val="FF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Professionnel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3200" b="1" dirty="0">
                <a:solidFill>
                  <a:srgbClr val="FF0000"/>
                </a:solidFill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sz="3200" b="1" dirty="0">
                <a:solidFill>
                  <a:srgbClr val="FF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fficiel</a:t>
            </a:r>
            <a:endParaRPr lang="fr-F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155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FDCEA-7536-A53A-002C-BE45D2048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BDFE3D-585D-9B6A-54D0-FCC683D84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568250"/>
            <a:ext cx="7566012" cy="5721499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2400" b="1" kern="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mentions facultatives et circonstancielles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fr-FR" sz="2400" kern="0" dirty="0">
              <a:solidFill>
                <a:srgbClr val="223654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fr-FR" sz="2400" kern="0" dirty="0">
                <a:solidFill>
                  <a:srgbClr val="22365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références 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fr-FR" sz="2400" kern="0" dirty="0">
                <a:solidFill>
                  <a:srgbClr val="22365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pièces jointes (ou </a:t>
            </a:r>
            <a:r>
              <a:rPr lang="fr-FR" sz="2400" kern="0" dirty="0" err="1">
                <a:solidFill>
                  <a:srgbClr val="22365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pj</a:t>
            </a:r>
            <a:r>
              <a:rPr lang="fr-FR" sz="2400" kern="0" dirty="0">
                <a:solidFill>
                  <a:srgbClr val="22365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PJ)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fr-FR" sz="2400" kern="0" dirty="0">
                <a:solidFill>
                  <a:srgbClr val="22365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L’ampliation</a:t>
            </a: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fr-FR" sz="2400" kern="0" dirty="0">
                <a:solidFill>
                  <a:srgbClr val="22365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sous – couvert, s’ajoute à la souscription (montante/descendante)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7000"/>
              </a:lnSpc>
              <a:spcBef>
                <a:spcPct val="20000"/>
              </a:spcBef>
              <a:spcAft>
                <a:spcPts val="80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fr-FR" sz="2400" kern="0" dirty="0">
                <a:solidFill>
                  <a:srgbClr val="22365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mentions circonstancielles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223654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fr-FR" sz="2400" kern="0" dirty="0">
              <a:solidFill>
                <a:srgbClr val="223654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fr-FR" sz="2400" kern="0" dirty="0">
              <a:solidFill>
                <a:srgbClr val="223654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fr-FR" sz="2400" kern="0" dirty="0">
              <a:solidFill>
                <a:srgbClr val="223654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69469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7E579-126D-1D26-7B80-7E0132A10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D42CB3-27C3-39CC-B96A-AAEF74E7E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568250"/>
            <a:ext cx="8712968" cy="5721499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ct val="20000"/>
              </a:spcBef>
              <a:spcAft>
                <a:spcPts val="800"/>
              </a:spcAft>
              <a:buClrTx/>
              <a:buSzTx/>
              <a:buNone/>
              <a:tabLst/>
              <a:defRPr/>
            </a:pPr>
            <a:r>
              <a:rPr lang="fr-FR" sz="2000" b="1" kern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5- 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mentions circonstancielles (3 groupes)</a:t>
            </a:r>
          </a:p>
          <a:p>
            <a:pPr marL="0" lvl="0" indent="0">
              <a:lnSpc>
                <a:spcPct val="106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fr-FR" sz="2000" kern="15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6000"/>
              </a:lnSpc>
              <a:spcBef>
                <a:spcPts val="500"/>
              </a:spcBef>
              <a:spcAft>
                <a:spcPts val="500"/>
              </a:spcAft>
              <a:buSzPts val="1000"/>
              <a:buFont typeface="Courier New" panose="02070309020205020404" pitchFamily="49" charset="0"/>
              <a:buChar char="o"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223654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mentions destinées à attirer l’attention du destinataire:</a:t>
            </a:r>
          </a:p>
          <a:p>
            <a:pPr marL="457200" lvl="1" indent="0">
              <a:lnSpc>
                <a:spcPct val="106000"/>
              </a:lnSpc>
              <a:spcBef>
                <a:spcPts val="500"/>
              </a:spcBef>
              <a:spcAft>
                <a:spcPts val="500"/>
              </a:spcAft>
              <a:buSzPts val="1000"/>
              <a:buNone/>
            </a:pPr>
            <a:r>
              <a:rPr lang="fr-FR" sz="2000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Urgent / Rappel / Vu et transmis le … / Visé le …</a:t>
            </a:r>
          </a:p>
          <a:p>
            <a:pPr marL="457200" lvl="1" indent="0">
              <a:lnSpc>
                <a:spcPct val="106000"/>
              </a:lnSpc>
              <a:spcBef>
                <a:spcPts val="500"/>
              </a:spcBef>
              <a:spcAft>
                <a:spcPts val="500"/>
              </a:spcAft>
              <a:buSzPts val="1000"/>
              <a:buNone/>
            </a:pPr>
            <a:endParaRPr lang="fr-FR" sz="2000" kern="15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6000"/>
              </a:lnSpc>
              <a:spcBef>
                <a:spcPts val="500"/>
              </a:spcBef>
              <a:spcAft>
                <a:spcPts val="500"/>
              </a:spcAft>
              <a:buSzPts val="1000"/>
              <a:buFont typeface="Courier New" panose="02070309020205020404" pitchFamily="49" charset="0"/>
              <a:buChar char="o"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223654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mentions relatives du caractère confidentiel de la correspondance:</a:t>
            </a:r>
          </a:p>
          <a:p>
            <a:pPr marL="457200" lvl="1" indent="0">
              <a:lnSpc>
                <a:spcPct val="106000"/>
              </a:lnSpc>
              <a:spcBef>
                <a:spcPts val="500"/>
              </a:spcBef>
              <a:spcAft>
                <a:spcPts val="500"/>
              </a:spcAft>
              <a:buSzPts val="1000"/>
              <a:buNone/>
            </a:pPr>
            <a:r>
              <a:rPr lang="fr-FR" sz="2000" kern="0" dirty="0">
                <a:solidFill>
                  <a:srgbClr val="22365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000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 personnelle » / « confidentielle » / « secret »</a:t>
            </a:r>
          </a:p>
          <a:p>
            <a:pPr marL="914400" lvl="2" indent="0">
              <a:lnSpc>
                <a:spcPct val="106000"/>
              </a:lnSpc>
              <a:spcBef>
                <a:spcPts val="500"/>
              </a:spcBef>
              <a:spcAft>
                <a:spcPts val="500"/>
              </a:spcAft>
              <a:buSzPts val="1000"/>
              <a:buNone/>
            </a:pPr>
            <a:endParaRPr lang="fr-FR" sz="2000" kern="15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6000"/>
              </a:lnSpc>
              <a:spcBef>
                <a:spcPts val="500"/>
              </a:spcBef>
              <a:spcAft>
                <a:spcPts val="500"/>
              </a:spcAft>
              <a:buSzPts val="1000"/>
              <a:buFont typeface="Courier New" panose="02070309020205020404" pitchFamily="49" charset="0"/>
              <a:buChar char="o"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223654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mentions relatives à l’acheminement postal:</a:t>
            </a:r>
          </a:p>
          <a:p>
            <a:pPr marL="857250" lvl="2" indent="0">
              <a:lnSpc>
                <a:spcPct val="106000"/>
              </a:lnSpc>
              <a:spcBef>
                <a:spcPts val="500"/>
              </a:spcBef>
              <a:spcAft>
                <a:spcPts val="500"/>
              </a:spcAft>
              <a:buSzPts val="1000"/>
              <a:buNone/>
            </a:pPr>
            <a:r>
              <a:rPr lang="fr-FR" sz="2000" kern="0" dirty="0">
                <a:solidFill>
                  <a:srgbClr val="223654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kern="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Recommandé / Recommandé avec accusé de réception / Expresse /  par porteur</a:t>
            </a: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163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F365C9-3ED0-C7BA-47EA-81714280F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31323"/>
            <a:ext cx="8640960" cy="233358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sz="4400" dirty="0">
                <a:solidFill>
                  <a:srgbClr val="FF0000"/>
                </a:solidFill>
              </a:rPr>
              <a:t>La maîtrise de l’écriture administrative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fr-FR" dirty="0"/>
              <a:t>Mission d’intérêt général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3C84314C-218B-5731-3C2B-D7B6D9DBC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759419"/>
              </p:ext>
            </p:extLst>
          </p:nvPr>
        </p:nvGraphicFramePr>
        <p:xfrm>
          <a:off x="202069" y="2636912"/>
          <a:ext cx="8784976" cy="36004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664296">
                  <a:extLst>
                    <a:ext uri="{9D8B030D-6E8A-4147-A177-3AD203B41FA5}">
                      <a16:colId xmlns:a16="http://schemas.microsoft.com/office/drawing/2014/main" val="1598843333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1997337092"/>
                    </a:ext>
                  </a:extLst>
                </a:gridCol>
              </a:tblGrid>
              <a:tr h="3600400">
                <a:tc>
                  <a:txBody>
                    <a:bodyPr/>
                    <a:lstStyle/>
                    <a:p>
                      <a:pPr>
                        <a:spcBef>
                          <a:spcPts val="40"/>
                        </a:spcBef>
                      </a:pPr>
                      <a:r>
                        <a:rPr lang="fr-FR" sz="2400" i="1" dirty="0"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 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66675"/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Les </a:t>
                      </a:r>
                      <a:r>
                        <a:rPr lang="fr-FR" sz="2400" spc="1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obligations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66675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 </a:t>
                      </a:r>
                      <a:r>
                        <a:rPr lang="fr-FR" sz="2400" spc="18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l’administration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7C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85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20650" algn="l"/>
                        </a:tabLst>
                      </a:pP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assurer</a:t>
                      </a:r>
                      <a:r>
                        <a:rPr lang="fr-FR" sz="2400" spc="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la</a:t>
                      </a:r>
                      <a:r>
                        <a:rPr lang="fr-FR" sz="2400" spc="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b="1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continuité</a:t>
                      </a:r>
                      <a:r>
                        <a:rPr lang="fr-FR" sz="2400" b="1" spc="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b="1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du</a:t>
                      </a:r>
                      <a:r>
                        <a:rPr lang="fr-FR" sz="2400" b="1" spc="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b="1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service</a:t>
                      </a:r>
                      <a:r>
                        <a:rPr lang="fr-FR" sz="2400" b="1" spc="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public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342900" lvl="0" indent="-342900"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20650" algn="l"/>
                        </a:tabLst>
                      </a:pPr>
                      <a:r>
                        <a:rPr lang="fr-FR" sz="2400" b="1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adapter</a:t>
                      </a:r>
                      <a:r>
                        <a:rPr lang="fr-FR" sz="2400" b="1" spc="2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b="1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le</a:t>
                      </a:r>
                      <a:r>
                        <a:rPr lang="fr-FR" sz="2400" b="1" spc="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b="1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service</a:t>
                      </a:r>
                      <a:r>
                        <a:rPr lang="fr-FR" sz="2400" b="1" spc="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b="1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public</a:t>
                      </a:r>
                      <a:r>
                        <a:rPr lang="fr-FR" sz="2400" b="1" spc="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b="1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aux</a:t>
                      </a:r>
                      <a:r>
                        <a:rPr lang="fr-FR" sz="2400" b="1" spc="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b="1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besoins</a:t>
                      </a:r>
                      <a:r>
                        <a:rPr lang="fr-FR" sz="2400" b="1" spc="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du</a:t>
                      </a:r>
                      <a:r>
                        <a:rPr lang="fr-FR" sz="2400" spc="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public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342900" lvl="0" indent="-342900"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20650" algn="l"/>
                        </a:tabLst>
                      </a:pP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assurer </a:t>
                      </a:r>
                      <a:r>
                        <a:rPr lang="fr-FR" sz="2400" b="1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l’égalité des citoyens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devant</a:t>
                      </a:r>
                      <a:r>
                        <a:rPr lang="fr-FR" sz="2400" spc="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le</a:t>
                      </a:r>
                      <a:r>
                        <a:rPr lang="fr-FR" sz="2400" spc="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service public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342900" lvl="0" indent="-342900"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20650" algn="l"/>
                        </a:tabLst>
                      </a:pPr>
                      <a:r>
                        <a:rPr lang="fr-FR" sz="24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respecter</a:t>
                      </a:r>
                      <a:r>
                        <a:rPr lang="fr-FR" sz="2400" spc="-5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b="1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l’obligation</a:t>
                      </a:r>
                      <a:r>
                        <a:rPr lang="fr-FR" sz="2400" b="1" spc="-5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b="1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2400" b="1" spc="-5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b="1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neutralité</a:t>
                      </a:r>
                      <a:endParaRPr lang="fr-FR" sz="2400" b="1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631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914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DFD2AEF8-6F10-836B-8B44-D2D3CFFA5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688"/>
            <a:ext cx="823137" cy="488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23672" tIns="5713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sz="280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360D1E5-17A6-E301-46BC-32EF7900D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110"/>
            <a:ext cx="9144001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475" algn="l"/>
              </a:tabLst>
            </a:pPr>
            <a:endParaRPr kumimoji="0" lang="fr-FR" altLang="fr-FR" sz="2800" b="1" i="0" u="none" strike="noStrike" cap="none" normalizeH="0" baseline="0" dirty="0">
              <a:ln>
                <a:noFill/>
              </a:ln>
              <a:solidFill>
                <a:srgbClr val="550B0E"/>
              </a:solidFill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475" algn="l"/>
              </a:tabLst>
            </a:pPr>
            <a:r>
              <a:rPr lang="fr-FR" altLang="fr-FR" sz="3200" b="1" dirty="0">
                <a:solidFill>
                  <a:srgbClr val="FF0000"/>
                </a:solidFill>
                <a:latin typeface="Arial MT"/>
                <a:ea typeface="Verdana" panose="020B0604030504040204" pitchFamily="34" charset="0"/>
                <a:cs typeface="Verdana" panose="020B0604030504040204" pitchFamily="34" charset="0"/>
              </a:rPr>
              <a:t>1- </a:t>
            </a: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MT"/>
                <a:ea typeface="Verdana" panose="020B0604030504040204" pitchFamily="34" charset="0"/>
                <a:cs typeface="Verdana" panose="020B0604030504040204" pitchFamily="34" charset="0"/>
              </a:rPr>
              <a:t>Les objectifs des écrits administratifs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98475" algn="l"/>
              </a:tabLst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ea typeface="Arial MT"/>
                <a:cs typeface="Arial MT"/>
              </a:rPr>
              <a:t>Les écrits administratifs, bien que de construction et de forme différentes, ont tous pour objectif de :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98475" algn="l"/>
              </a:tabLst>
            </a:pP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ea typeface="Arial MT"/>
                <a:cs typeface="Arial MT"/>
              </a:rPr>
              <a:t> transmettre et diffuser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ea typeface="Arial MT"/>
                <a:cs typeface="Arial MT"/>
              </a:rPr>
              <a:t> l’information ;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98475" algn="l"/>
              </a:tabLst>
            </a:pP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ea typeface="Arial MT"/>
                <a:cs typeface="Arial MT"/>
              </a:rPr>
              <a:t> donner et demander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ea typeface="Arial MT"/>
                <a:cs typeface="Arial MT"/>
              </a:rPr>
              <a:t>des renseignements ;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98475" algn="l"/>
              </a:tabLst>
            </a:pP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ea typeface="Arial MT"/>
                <a:cs typeface="Arial MT"/>
              </a:rPr>
              <a:t> donner ou transmettre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ea typeface="Arial MT"/>
                <a:cs typeface="Arial MT"/>
              </a:rPr>
              <a:t>des instructions ;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98475" algn="l"/>
              </a:tabLst>
            </a:pP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ea typeface="Arial MT"/>
                <a:cs typeface="Arial MT"/>
              </a:rPr>
              <a:t> constater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ea typeface="Arial MT"/>
                <a:cs typeface="Arial MT"/>
              </a:rPr>
              <a:t> ;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98475" algn="l"/>
              </a:tabLst>
            </a:pP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ea typeface="Arial MT"/>
                <a:cs typeface="Arial MT"/>
              </a:rPr>
              <a:t> rendre compte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ea typeface="Arial MT"/>
                <a:cs typeface="Arial MT"/>
              </a:rPr>
              <a:t>;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98475" algn="l"/>
              </a:tabLst>
            </a:pP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ea typeface="Arial MT"/>
                <a:cs typeface="Arial MT"/>
              </a:rPr>
              <a:t> émettre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ea typeface="Arial MT"/>
                <a:cs typeface="Arial MT"/>
              </a:rPr>
              <a:t> un avis, 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ea typeface="Arial MT"/>
                <a:cs typeface="Arial MT"/>
              </a:rPr>
              <a:t>produire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ea typeface="Arial MT"/>
                <a:cs typeface="Arial MT"/>
              </a:rPr>
              <a:t> un rapport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98475" algn="l"/>
              </a:tabLst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ea typeface="Arial MT"/>
                <a:cs typeface="Arial MT"/>
              </a:rPr>
              <a:t> 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ea typeface="Arial MT"/>
                <a:cs typeface="Arial MT"/>
              </a:rPr>
              <a:t>préparer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ea typeface="Arial MT"/>
                <a:cs typeface="Arial MT"/>
              </a:rPr>
              <a:t> les documents à la signature du supérieur hiérarchique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4508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F8F29347-65CD-4938-5AB4-52822AB44BC7}"/>
              </a:ext>
            </a:extLst>
          </p:cNvPr>
          <p:cNvSpPr txBox="1"/>
          <p:nvPr/>
        </p:nvSpPr>
        <p:spPr>
          <a:xfrm>
            <a:off x="755576" y="260648"/>
            <a:ext cx="7931224" cy="6078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>
              <a:spcBef>
                <a:spcPts val="630"/>
              </a:spcBef>
              <a:spcAft>
                <a:spcPts val="0"/>
              </a:spcAft>
              <a:tabLst>
                <a:tab pos="5440045" algn="r"/>
              </a:tabLst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2- Le</a:t>
            </a:r>
            <a:r>
              <a:rPr kumimoji="0" lang="fr-FR" sz="3200" b="1" i="0" u="none" strike="noStrike" kern="1200" cap="none" spc="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style</a:t>
            </a:r>
            <a:r>
              <a:rPr kumimoji="0" lang="fr-FR" sz="3200" b="1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administratif</a:t>
            </a:r>
            <a:r>
              <a:rPr lang="fr-FR" sz="3200" b="1" dirty="0">
                <a:solidFill>
                  <a:srgbClr val="550B0E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	</a:t>
            </a:r>
            <a:endParaRPr lang="fr-FR" sz="3200" b="1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lvl="0">
              <a:spcBef>
                <a:spcPts val="570"/>
              </a:spcBef>
              <a:spcAft>
                <a:spcPts val="0"/>
              </a:spcAft>
              <a:buClr>
                <a:srgbClr val="231F20"/>
              </a:buClr>
              <a:buSzPts val="1000"/>
              <a:tabLst>
                <a:tab pos="686435" algn="l"/>
                <a:tab pos="5440045" algn="r"/>
              </a:tabLst>
            </a:pPr>
            <a:r>
              <a:rPr lang="fr-FR" sz="32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Les</a:t>
            </a:r>
            <a:r>
              <a:rPr lang="fr-FR" sz="32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32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huit</a:t>
            </a:r>
            <a:r>
              <a:rPr lang="fr-FR" sz="32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32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principes</a:t>
            </a:r>
            <a:r>
              <a:rPr lang="fr-FR" sz="32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32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</a:t>
            </a:r>
            <a:r>
              <a:rPr lang="fr-FR" sz="32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32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l’écriture</a:t>
            </a:r>
            <a:r>
              <a:rPr lang="fr-FR" sz="3200" b="1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32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administrative</a:t>
            </a:r>
            <a:endParaRPr lang="fr-FR" sz="32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325"/>
              </a:spcBef>
              <a:buClr>
                <a:srgbClr val="231F20"/>
              </a:buClr>
              <a:buSzPts val="900"/>
              <a:buFont typeface="MS UI Gothic" panose="020B0600070205080204" pitchFamily="34" charset="-128"/>
              <a:buChar char="■"/>
              <a:tabLst>
                <a:tab pos="940435" algn="l"/>
                <a:tab pos="5440045" algn="r"/>
              </a:tabLst>
            </a:pPr>
            <a:r>
              <a:rPr lang="fr-FR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L’obligation</a:t>
            </a:r>
            <a:r>
              <a:rPr lang="fr-FR" sz="32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fr-FR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de</a:t>
            </a:r>
            <a:r>
              <a:rPr lang="fr-FR" sz="3200" spc="-1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fr-FR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réponse	</a:t>
            </a:r>
            <a:endParaRPr lang="fr-FR" sz="3200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95"/>
              </a:spcBef>
              <a:buClr>
                <a:srgbClr val="231F20"/>
              </a:buClr>
              <a:buSzPts val="900"/>
              <a:buFont typeface="MS UI Gothic" panose="020B0600070205080204" pitchFamily="34" charset="-128"/>
              <a:buChar char="■"/>
              <a:tabLst>
                <a:tab pos="940435" algn="l"/>
                <a:tab pos="5440045" algn="r"/>
              </a:tabLst>
            </a:pPr>
            <a:r>
              <a:rPr lang="fr-FR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Le respect de la hiérarchie	</a:t>
            </a:r>
            <a:endParaRPr lang="fr-FR" sz="3200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95"/>
              </a:spcBef>
              <a:buClr>
                <a:srgbClr val="231F20"/>
              </a:buClr>
              <a:buSzPts val="900"/>
              <a:buFont typeface="MS UI Gothic" panose="020B0600070205080204" pitchFamily="34" charset="-128"/>
              <a:buChar char="■"/>
              <a:tabLst>
                <a:tab pos="940435" algn="l"/>
                <a:tab pos="5440045" algn="r"/>
              </a:tabLst>
            </a:pPr>
            <a:r>
              <a:rPr lang="fr-FR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La</a:t>
            </a:r>
            <a:r>
              <a:rPr lang="fr-FR" sz="32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fr-FR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responsabilité	</a:t>
            </a:r>
            <a:endParaRPr lang="fr-FR" sz="3200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95"/>
              </a:spcBef>
              <a:buClr>
                <a:srgbClr val="231F20"/>
              </a:buClr>
              <a:buSzPts val="900"/>
              <a:buFont typeface="MS UI Gothic" panose="020B0600070205080204" pitchFamily="34" charset="-128"/>
              <a:buChar char="■"/>
              <a:tabLst>
                <a:tab pos="940435" algn="l"/>
                <a:tab pos="5440045" algn="r"/>
              </a:tabLst>
            </a:pPr>
            <a:r>
              <a:rPr lang="fr-FR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L’objectivité	</a:t>
            </a:r>
            <a:endParaRPr lang="fr-FR" sz="3200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95"/>
              </a:spcBef>
              <a:buClr>
                <a:srgbClr val="231F20"/>
              </a:buClr>
              <a:buSzPts val="900"/>
              <a:buFont typeface="MS UI Gothic" panose="020B0600070205080204" pitchFamily="34" charset="-128"/>
              <a:buChar char="■"/>
              <a:tabLst>
                <a:tab pos="940435" algn="l"/>
                <a:tab pos="5440045" algn="r"/>
              </a:tabLst>
            </a:pPr>
            <a:r>
              <a:rPr lang="fr-FR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La</a:t>
            </a:r>
            <a:r>
              <a:rPr lang="fr-FR" sz="32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fr-FR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précision	</a:t>
            </a:r>
            <a:endParaRPr lang="fr-FR" sz="3200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95"/>
              </a:spcBef>
              <a:buClr>
                <a:srgbClr val="231F20"/>
              </a:buClr>
              <a:buSzPts val="900"/>
              <a:buFont typeface="MS UI Gothic" panose="020B0600070205080204" pitchFamily="34" charset="-128"/>
              <a:buChar char="■"/>
              <a:tabLst>
                <a:tab pos="940435" algn="l"/>
                <a:tab pos="5440045" algn="r"/>
              </a:tabLst>
            </a:pPr>
            <a:r>
              <a:rPr lang="fr-FR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L’obligation</a:t>
            </a:r>
            <a:r>
              <a:rPr lang="fr-FR" sz="32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fr-FR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de</a:t>
            </a:r>
            <a:r>
              <a:rPr lang="fr-FR" sz="3200" spc="-2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fr-FR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réserve</a:t>
            </a:r>
          </a:p>
          <a:p>
            <a:pPr marL="742950" lvl="1" indent="-285750">
              <a:spcBef>
                <a:spcPts val="295"/>
              </a:spcBef>
              <a:buClr>
                <a:srgbClr val="231F20"/>
              </a:buClr>
              <a:buSzPts val="900"/>
              <a:buFont typeface="MS UI Gothic" panose="020B0600070205080204" pitchFamily="34" charset="-128"/>
              <a:buChar char="■"/>
              <a:tabLst>
                <a:tab pos="940435" algn="l"/>
                <a:tab pos="5440045" algn="r"/>
              </a:tabLst>
            </a:pPr>
            <a:r>
              <a:rPr kumimoji="0" lang="fr-FR" sz="3200" b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La politesse et la courtoisie</a:t>
            </a:r>
            <a:endParaRPr lang="fr-FR" sz="3200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95"/>
              </a:spcBef>
              <a:buClr>
                <a:srgbClr val="231F20"/>
              </a:buClr>
              <a:buSzPts val="900"/>
              <a:buFont typeface="MS UI Gothic" panose="020B0600070205080204" pitchFamily="34" charset="-128"/>
              <a:buChar char="■"/>
              <a:tabLst>
                <a:tab pos="940435" algn="l"/>
                <a:tab pos="5440045" algn="r"/>
              </a:tabLst>
            </a:pPr>
            <a:r>
              <a:rPr lang="fr-FR" sz="3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La clarté</a:t>
            </a:r>
            <a:r>
              <a:rPr lang="fr-FR" sz="32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	</a:t>
            </a:r>
            <a:endParaRPr lang="fr-FR" sz="3200" dirty="0">
              <a:effectLst/>
              <a:latin typeface="Arial MT"/>
              <a:ea typeface="Arial MT"/>
              <a:cs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5217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FF8B84-DAF7-206F-312C-1F58DF7B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L’obligation</a:t>
            </a:r>
            <a:r>
              <a:rPr kumimoji="0" lang="fr-FR" sz="3200" b="0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de</a:t>
            </a:r>
            <a:r>
              <a:rPr kumimoji="0" lang="fr-FR" sz="32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réponse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03F8AF-2055-B914-F18A-FB92B93A0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solidFill>
                  <a:srgbClr val="231F20"/>
                </a:solidFill>
                <a:latin typeface="Arial MT"/>
                <a:ea typeface="Arial MT"/>
                <a:cs typeface="Arial MT"/>
              </a:rPr>
              <a:t>R</a:t>
            </a:r>
            <a:r>
              <a:rPr lang="fr-FR" sz="28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éponse dans un délai correct</a:t>
            </a:r>
          </a:p>
          <a:p>
            <a:r>
              <a:rPr lang="fr-FR" sz="2800" dirty="0">
                <a:latin typeface="Arial MT"/>
              </a:rPr>
              <a:t>Sanction possible </a:t>
            </a:r>
          </a:p>
          <a:p>
            <a:r>
              <a:rPr lang="fr-FR" sz="2800" dirty="0">
                <a:latin typeface="Arial MT"/>
              </a:rPr>
              <a:t>Non réponse </a:t>
            </a:r>
            <a:r>
              <a:rPr lang="fr-FR" sz="2800" dirty="0">
                <a:solidFill>
                  <a:srgbClr val="FF0000"/>
                </a:solidFill>
                <a:latin typeface="Arial MT"/>
              </a:rPr>
              <a:t>=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</a:rPr>
              <a:t> acceptation 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MT"/>
              </a:rPr>
              <a:t>ou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</a:rPr>
              <a:t> refus </a:t>
            </a:r>
          </a:p>
          <a:p>
            <a:pPr marL="0" indent="0">
              <a:buNone/>
            </a:pPr>
            <a:r>
              <a:rPr lang="fr-FR" sz="2800" dirty="0">
                <a:solidFill>
                  <a:prstClr val="black"/>
                </a:solidFill>
                <a:latin typeface="Arial MT"/>
              </a:rPr>
              <a:t>	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</a:rPr>
              <a:t>(voir la règlementation en vigueur)</a:t>
            </a:r>
            <a:endParaRPr lang="fr-FR" sz="2800" dirty="0">
              <a:latin typeface="Arial MT"/>
            </a:endParaRPr>
          </a:p>
          <a:p>
            <a:r>
              <a:rPr lang="fr-FR" sz="2800" dirty="0">
                <a:latin typeface="Arial MT"/>
              </a:rPr>
              <a:t>Principe de non réponse + de 2 mois </a:t>
            </a:r>
          </a:p>
          <a:p>
            <a:endParaRPr lang="fr-FR" sz="2800" dirty="0">
              <a:latin typeface="Arial MT"/>
            </a:endParaRPr>
          </a:p>
          <a:p>
            <a:endParaRPr lang="fr-FR" sz="2800" dirty="0"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702351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9ECDF48-50D4-67BB-1E60-A673C6C18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921956"/>
              </p:ext>
            </p:extLst>
          </p:nvPr>
        </p:nvGraphicFramePr>
        <p:xfrm>
          <a:off x="0" y="445351"/>
          <a:ext cx="9143998" cy="6341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664">
                  <a:extLst>
                    <a:ext uri="{9D8B030D-6E8A-4147-A177-3AD203B41FA5}">
                      <a16:colId xmlns:a16="http://schemas.microsoft.com/office/drawing/2014/main" val="1243473116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984636316"/>
                    </a:ext>
                  </a:extLst>
                </a:gridCol>
                <a:gridCol w="3491878">
                  <a:extLst>
                    <a:ext uri="{9D8B030D-6E8A-4147-A177-3AD203B41FA5}">
                      <a16:colId xmlns:a16="http://schemas.microsoft.com/office/drawing/2014/main" val="2187015384"/>
                    </a:ext>
                  </a:extLst>
                </a:gridCol>
              </a:tblGrid>
              <a:tr h="659350">
                <a:tc rowSpan="11">
                  <a:txBody>
                    <a:bodyPr/>
                    <a:lstStyle/>
                    <a:p>
                      <a:r>
                        <a:rPr lang="fr-FR" sz="2300" dirty="0"/>
                        <a:t>Les formules à utiliser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300" dirty="0"/>
                        <a:t>Le supérieur dispose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300" dirty="0"/>
                        <a:t>Le subordonné propose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833229"/>
                  </a:ext>
                </a:extLst>
              </a:tr>
              <a:tr h="436607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/>
                        <a:t>Attache du prix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/>
                        <a:t>Appelle l’attention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938259"/>
                  </a:ext>
                </a:extLst>
              </a:tr>
              <a:tr h="436607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/>
                        <a:t>Attire l’attention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/>
                        <a:t>Est reconnaissant 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974328"/>
                  </a:ext>
                </a:extLst>
              </a:tr>
              <a:tr h="436607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/>
                        <a:t>Constate, avise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/>
                        <a:t>Expose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25771"/>
                  </a:ext>
                </a:extLst>
              </a:tr>
              <a:tr h="785892">
                <a:tc vMerge="1">
                  <a:txBody>
                    <a:bodyPr/>
                    <a:lstStyle/>
                    <a:p>
                      <a:r>
                        <a:rPr lang="fr-FR" dirty="0"/>
                        <a:t>Les formules à utiliser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/>
                        <a:t>Demande, demande de l’avis, engage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/>
                        <a:t>Prie de bien vouloir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41171"/>
                  </a:ext>
                </a:extLst>
              </a:tr>
              <a:tr h="436607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/>
                        <a:t>Enjoint 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/>
                        <a:t>Propose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38345"/>
                  </a:ext>
                </a:extLst>
              </a:tr>
              <a:tr h="436607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/>
                        <a:t>Fait remarquer 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/>
                        <a:t>Rend compte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155732"/>
                  </a:ext>
                </a:extLst>
              </a:tr>
              <a:tr h="785892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/>
                        <a:t>Fait savoir, incite, Informe, invite, 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/>
                        <a:t>Se permet de, signale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786070"/>
                  </a:ext>
                </a:extLst>
              </a:tr>
              <a:tr h="785892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/>
                        <a:t>Observe, ordonne à, prend acte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/>
                        <a:t>Sollicite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9739"/>
                  </a:ext>
                </a:extLst>
              </a:tr>
              <a:tr h="65935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/>
                        <a:t>Prie de vouloir bien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/>
                        <a:t>Soumet à l’approbation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33947"/>
                  </a:ext>
                </a:extLst>
              </a:tr>
              <a:tr h="436607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/>
                        <a:t>Prie de veiller 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/>
                        <a:t>Suggère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166042"/>
                  </a:ext>
                </a:extLst>
              </a:tr>
            </a:tbl>
          </a:graphicData>
        </a:graphic>
      </p:graphicFrame>
      <p:sp>
        <p:nvSpPr>
          <p:cNvPr id="6" name="Titre 1">
            <a:extLst>
              <a:ext uri="{FF2B5EF4-FFF2-40B4-BE49-F238E27FC236}">
                <a16:creationId xmlns:a16="http://schemas.microsoft.com/office/drawing/2014/main" id="{01FA014C-7476-C062-F4D6-916F3434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0"/>
            <a:ext cx="6120680" cy="445351"/>
          </a:xfrm>
        </p:spPr>
        <p:txBody>
          <a:bodyPr>
            <a:normAutofit fontScale="90000"/>
          </a:bodyPr>
          <a:lstStyle/>
          <a:p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Le respect de la hiérarchie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47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4E212-C1EC-F730-0032-C5129B1D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566216"/>
            <a:ext cx="3826768" cy="562074"/>
          </a:xfrm>
        </p:spPr>
        <p:txBody>
          <a:bodyPr>
            <a:normAutofit fontScale="90000"/>
          </a:bodyPr>
          <a:lstStyle/>
          <a:p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La</a:t>
            </a:r>
            <a:r>
              <a:rPr kumimoji="0" lang="fr-FR" sz="3200" b="0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responsabilité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ED1CA7-7418-EDE4-E587-99D0DA37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525963"/>
          </a:xfrm>
        </p:spPr>
        <p:txBody>
          <a:bodyPr>
            <a:noAutofit/>
          </a:bodyPr>
          <a:lstStyle/>
          <a:p>
            <a:pPr marL="400050" marR="538480" algn="just">
              <a:lnSpc>
                <a:spcPct val="105000"/>
              </a:lnSpc>
              <a:spcBef>
                <a:spcPts val="770"/>
              </a:spcBef>
              <a:spcAft>
                <a:spcPts val="0"/>
              </a:spcAft>
            </a:pPr>
            <a:r>
              <a:rPr lang="fr-FR" sz="2400" b="1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L’administration</a:t>
            </a:r>
            <a:r>
              <a:rPr lang="fr-FR" sz="2400" b="1" spc="-5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b="1" spc="-50" dirty="0">
                <a:solidFill>
                  <a:srgbClr val="231F20"/>
                </a:solidFill>
                <a:latin typeface="Arial MT"/>
                <a:ea typeface="Arial MT"/>
                <a:cs typeface="Arial MT"/>
              </a:rPr>
              <a:t>=</a:t>
            </a:r>
            <a:r>
              <a:rPr lang="fr-FR" sz="2400" b="1" spc="-4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b="1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principe</a:t>
            </a:r>
            <a:r>
              <a:rPr lang="fr-FR" sz="2400" b="1" spc="-5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b="1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de</a:t>
            </a:r>
            <a:r>
              <a:rPr lang="fr-FR" sz="2400" b="1" spc="-4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b="1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la</a:t>
            </a:r>
            <a:r>
              <a:rPr lang="fr-FR" sz="2400" b="1" spc="-5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b="1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responsabilité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:</a:t>
            </a:r>
            <a:r>
              <a:rPr lang="fr-FR" sz="2400" spc="-45" dirty="0">
                <a:solidFill>
                  <a:srgbClr val="231F20"/>
                </a:solidFill>
                <a:latin typeface="Arial MT"/>
                <a:ea typeface="Arial MT"/>
                <a:cs typeface="Arial MT"/>
              </a:rPr>
              <a:t> </a:t>
            </a:r>
          </a:p>
          <a:p>
            <a:pPr marL="457200" marR="538480" lvl="1" indent="0" algn="just">
              <a:lnSpc>
                <a:spcPct val="105000"/>
              </a:lnSpc>
              <a:spcBef>
                <a:spcPts val="770"/>
              </a:spcBef>
              <a:buNone/>
            </a:pP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L’identité</a:t>
            </a:r>
            <a:r>
              <a:rPr lang="fr-FR" sz="2400" spc="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du signataire 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doit</a:t>
            </a:r>
            <a:r>
              <a:rPr lang="fr-FR" sz="2400" spc="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être</a:t>
            </a:r>
            <a:r>
              <a:rPr lang="fr-FR" sz="2400" spc="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parfaitement</a:t>
            </a:r>
            <a:r>
              <a:rPr lang="fr-FR" sz="2400" spc="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connue</a:t>
            </a:r>
            <a:r>
              <a:rPr lang="fr-FR" sz="2400" spc="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du</a:t>
            </a:r>
            <a:r>
              <a:rPr lang="fr-FR" sz="2400" spc="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public.</a:t>
            </a:r>
          </a:p>
          <a:p>
            <a:pPr marL="457200" marR="538480" lvl="1" indent="0" algn="just">
              <a:lnSpc>
                <a:spcPct val="105000"/>
              </a:lnSpc>
              <a:spcBef>
                <a:spcPts val="770"/>
              </a:spcBef>
              <a:buNone/>
            </a:pPr>
            <a:endParaRPr lang="fr-FR" sz="2400" dirty="0">
              <a:effectLst/>
              <a:latin typeface="Arial MT"/>
              <a:ea typeface="Arial MT"/>
              <a:cs typeface="Arial MT"/>
            </a:endParaRPr>
          </a:p>
          <a:p>
            <a:pPr marL="400050" marR="538480" algn="just">
              <a:lnSpc>
                <a:spcPct val="105000"/>
              </a:lnSpc>
              <a:spcBef>
                <a:spcPts val="295"/>
              </a:spcBef>
              <a:spcAft>
                <a:spcPts val="0"/>
              </a:spcAft>
            </a:pPr>
            <a:r>
              <a:rPr lang="fr-FR" sz="2400" b="1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L’anonymat à exclure 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(toutes les lettres sont</a:t>
            </a:r>
            <a:r>
              <a:rPr lang="fr-FR" sz="2400" spc="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signées,</a:t>
            </a:r>
            <a:r>
              <a:rPr lang="fr-FR" sz="2400" spc="-5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le</a:t>
            </a:r>
            <a:r>
              <a:rPr lang="fr-FR" sz="2400" spc="-5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nom</a:t>
            </a:r>
            <a:r>
              <a:rPr lang="fr-FR" sz="2400" spc="-5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du</a:t>
            </a:r>
            <a:r>
              <a:rPr lang="fr-FR" sz="2400" spc="-5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signataire</a:t>
            </a:r>
            <a:r>
              <a:rPr lang="fr-FR" sz="2400" spc="-5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et</a:t>
            </a:r>
            <a:r>
              <a:rPr lang="fr-FR" sz="2400" spc="-5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le</a:t>
            </a:r>
            <a:r>
              <a:rPr lang="fr-FR" sz="2400" spc="-5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nom</a:t>
            </a:r>
            <a:r>
              <a:rPr lang="fr-FR" sz="2400" spc="-5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du</a:t>
            </a:r>
            <a:r>
              <a:rPr lang="fr-FR" sz="2400" spc="-5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rédacteur</a:t>
            </a:r>
            <a:r>
              <a:rPr lang="fr-FR" sz="2400" spc="-5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sont</a:t>
            </a:r>
            <a:r>
              <a:rPr lang="fr-FR" sz="2400" spc="-5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toujours</a:t>
            </a:r>
            <a:r>
              <a:rPr lang="fr-FR" sz="2400" spc="-4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indiqués</a:t>
            </a:r>
            <a:r>
              <a:rPr lang="fr-FR" sz="2400" spc="-50" dirty="0">
                <a:solidFill>
                  <a:srgbClr val="231F20"/>
                </a:solidFill>
                <a:latin typeface="Arial MT"/>
                <a:ea typeface="Arial MT"/>
                <a:cs typeface="Arial MT"/>
              </a:rPr>
              <a:t>) </a:t>
            </a:r>
          </a:p>
          <a:p>
            <a:pPr marL="400050" marR="538480" algn="just">
              <a:lnSpc>
                <a:spcPct val="105000"/>
              </a:lnSpc>
              <a:spcBef>
                <a:spcPts val="295"/>
              </a:spcBef>
              <a:spcAft>
                <a:spcPts val="0"/>
              </a:spcAft>
            </a:pPr>
            <a:endParaRPr lang="fr-FR" sz="2400" spc="-50" dirty="0">
              <a:solidFill>
                <a:srgbClr val="231F20"/>
              </a:solidFill>
              <a:latin typeface="Arial MT"/>
              <a:ea typeface="Arial MT"/>
              <a:cs typeface="Arial MT"/>
            </a:endParaRPr>
          </a:p>
          <a:p>
            <a:pPr marL="400050" marR="538480" algn="just">
              <a:lnSpc>
                <a:spcPct val="105000"/>
              </a:lnSpc>
              <a:spcBef>
                <a:spcPts val="295"/>
              </a:spcBef>
              <a:spcAft>
                <a:spcPts val="0"/>
              </a:spcAft>
            </a:pPr>
            <a:r>
              <a:rPr lang="fr-FR" sz="2400" b="1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Les</a:t>
            </a:r>
            <a:r>
              <a:rPr lang="fr-FR" sz="2400" b="1" spc="-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b="1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lettres</a:t>
            </a:r>
            <a:r>
              <a:rPr lang="fr-FR" sz="2400" b="1" spc="-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b="1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sont</a:t>
            </a:r>
            <a:r>
              <a:rPr lang="fr-FR" sz="2400" b="1" spc="-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b="1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toujours</a:t>
            </a:r>
            <a:r>
              <a:rPr lang="fr-FR" sz="2400" b="1" spc="-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b="1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adressées</a:t>
            </a:r>
            <a:r>
              <a:rPr lang="fr-FR" sz="2400" b="1" spc="-1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b="1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à</a:t>
            </a:r>
            <a:r>
              <a:rPr lang="fr-FR" sz="2400" b="1" spc="-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b="1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un</a:t>
            </a:r>
            <a:r>
              <a:rPr lang="fr-FR" sz="2400" b="1" spc="-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b="1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responsable</a:t>
            </a:r>
            <a:r>
              <a:rPr lang="fr-FR" sz="2400" b="1" spc="-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b="1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et</a:t>
            </a:r>
            <a:r>
              <a:rPr lang="fr-FR" sz="2400" b="1" spc="-1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b="1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non</a:t>
            </a:r>
            <a:r>
              <a:rPr lang="fr-FR" sz="2400" b="1" spc="-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b="1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à</a:t>
            </a:r>
            <a:r>
              <a:rPr lang="fr-FR" sz="2400" b="1" spc="-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b="1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un</a:t>
            </a:r>
            <a:r>
              <a:rPr lang="fr-FR" sz="2400" b="1" spc="-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b="1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service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.</a:t>
            </a:r>
            <a:endParaRPr lang="fr-FR" sz="2400" dirty="0">
              <a:effectLst/>
              <a:latin typeface="Arial MT"/>
              <a:ea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35085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D3AF683-120F-8458-4B39-67A093B39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105452"/>
              </p:ext>
            </p:extLst>
          </p:nvPr>
        </p:nvGraphicFramePr>
        <p:xfrm>
          <a:off x="38100" y="908720"/>
          <a:ext cx="9144000" cy="531623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627069">
                  <a:extLst>
                    <a:ext uri="{9D8B030D-6E8A-4147-A177-3AD203B41FA5}">
                      <a16:colId xmlns:a16="http://schemas.microsoft.com/office/drawing/2014/main" val="581190800"/>
                    </a:ext>
                  </a:extLst>
                </a:gridCol>
                <a:gridCol w="6516931">
                  <a:extLst>
                    <a:ext uri="{9D8B030D-6E8A-4147-A177-3AD203B41FA5}">
                      <a16:colId xmlns:a16="http://schemas.microsoft.com/office/drawing/2014/main" val="3456910312"/>
                    </a:ext>
                  </a:extLst>
                </a:gridCol>
              </a:tblGrid>
              <a:tr h="3575676">
                <a:tc>
                  <a:txBody>
                    <a:bodyPr/>
                    <a:lstStyle/>
                    <a:p>
                      <a:r>
                        <a:rPr lang="fr-FR" sz="22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 </a:t>
                      </a:r>
                    </a:p>
                    <a:p>
                      <a:r>
                        <a:rPr lang="fr-FR" sz="22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 </a:t>
                      </a:r>
                    </a:p>
                    <a:p>
                      <a:pPr>
                        <a:spcBef>
                          <a:spcPts val="30"/>
                        </a:spcBef>
                      </a:pPr>
                      <a:r>
                        <a:rPr lang="fr-FR" sz="22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 </a:t>
                      </a:r>
                    </a:p>
                    <a:p>
                      <a:pPr marL="66675"/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Les</a:t>
                      </a:r>
                      <a:r>
                        <a:rPr lang="fr-FR" sz="2200" spc="3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formules</a:t>
                      </a:r>
                      <a:r>
                        <a:rPr lang="fr-FR" sz="2200" spc="3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à</a:t>
                      </a:r>
                      <a:r>
                        <a:rPr lang="fr-FR" sz="2200" spc="3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utiliser</a:t>
                      </a:r>
                      <a:endParaRPr lang="fr-FR" sz="22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7C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3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33350" algn="l"/>
                        </a:tabLst>
                      </a:pP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mon</a:t>
                      </a:r>
                      <a:r>
                        <a:rPr lang="fr-FR" sz="2200" spc="-4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attention</a:t>
                      </a:r>
                      <a:r>
                        <a:rPr lang="fr-FR" sz="2200" spc="-4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a</a:t>
                      </a:r>
                      <a:r>
                        <a:rPr lang="fr-FR" sz="2200" spc="-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été</a:t>
                      </a:r>
                      <a:r>
                        <a:rPr lang="fr-FR" sz="2200" spc="-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appelée</a:t>
                      </a:r>
                      <a:r>
                        <a:rPr lang="fr-FR" sz="2200" spc="-4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sur</a:t>
                      </a:r>
                      <a:endParaRPr lang="fr-FR" sz="22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342900" lvl="0" indent="-342900"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33350" algn="l"/>
                        </a:tabLst>
                      </a:pP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il</a:t>
                      </a:r>
                      <a:r>
                        <a:rPr lang="fr-FR" sz="2200" spc="-1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m’a</a:t>
                      </a:r>
                      <a:r>
                        <a:rPr lang="fr-FR" sz="22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été</a:t>
                      </a:r>
                      <a:r>
                        <a:rPr lang="fr-FR" sz="22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indiqué</a:t>
                      </a:r>
                      <a:endParaRPr lang="fr-FR" sz="22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342900" lvl="0" indent="-342900"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33350" algn="l"/>
                        </a:tabLst>
                      </a:pP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j’ai été saisi</a:t>
                      </a:r>
                      <a:endParaRPr lang="fr-FR" sz="22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342900" lvl="0" indent="-342900"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33350" algn="l"/>
                        </a:tabLst>
                      </a:pP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un</a:t>
                      </a:r>
                      <a:r>
                        <a:rPr lang="fr-FR" sz="2200" spc="-4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certain</a:t>
                      </a:r>
                      <a:r>
                        <a:rPr lang="fr-FR" sz="2200" spc="-4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nombre</a:t>
                      </a:r>
                      <a:r>
                        <a:rPr lang="fr-FR" sz="2200" spc="-4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2200" spc="-4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mes</a:t>
                      </a:r>
                      <a:r>
                        <a:rPr lang="fr-FR" sz="2200" spc="-4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administrés</a:t>
                      </a:r>
                      <a:r>
                        <a:rPr lang="fr-FR" sz="2200" spc="-4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me</a:t>
                      </a:r>
                      <a:r>
                        <a:rPr lang="fr-FR" sz="2200" spc="-4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font</a:t>
                      </a:r>
                      <a:r>
                        <a:rPr lang="fr-FR" sz="2200" spc="-4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part</a:t>
                      </a:r>
                      <a:endParaRPr lang="fr-FR" sz="22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342900" lvl="0" indent="-342900"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33350" algn="l"/>
                        </a:tabLst>
                      </a:pP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il</a:t>
                      </a:r>
                      <a:r>
                        <a:rPr lang="fr-FR" sz="2200" spc="-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m’a</a:t>
                      </a:r>
                      <a:r>
                        <a:rPr lang="fr-FR" sz="2200" spc="-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été</a:t>
                      </a:r>
                      <a:r>
                        <a:rPr lang="fr-FR" sz="2200" spc="-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rendu</a:t>
                      </a:r>
                      <a:r>
                        <a:rPr lang="fr-FR" sz="2200" spc="-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compte</a:t>
                      </a:r>
                      <a:endParaRPr lang="fr-FR" sz="22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40640" marR="236220" indent="635">
                        <a:lnSpc>
                          <a:spcPct val="100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fr-FR" sz="2200" i="1" u="sng" dirty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Remarque</a:t>
                      </a:r>
                      <a:r>
                        <a:rPr lang="fr-FR" sz="2200" i="1" dirty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:</a:t>
                      </a:r>
                      <a:r>
                        <a:rPr lang="fr-FR" sz="2200" spc="-15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il</a:t>
                      </a:r>
                      <a:r>
                        <a:rPr lang="fr-FR" sz="2200" spc="-15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n’est</a:t>
                      </a:r>
                      <a:r>
                        <a:rPr lang="fr-FR" sz="2200" spc="-1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pas</a:t>
                      </a:r>
                      <a:r>
                        <a:rPr lang="fr-FR" sz="2200" spc="-15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d’usage</a:t>
                      </a:r>
                      <a:r>
                        <a:rPr lang="fr-FR" sz="2200" spc="-1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2200" spc="-15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mettre</a:t>
                      </a:r>
                      <a:r>
                        <a:rPr lang="fr-FR" sz="2200" spc="-1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nommément</a:t>
                      </a:r>
                      <a:r>
                        <a:rPr lang="fr-FR" sz="2200" spc="-2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en</a:t>
                      </a:r>
                      <a:r>
                        <a:rPr lang="fr-FR" sz="2200" spc="-1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cause</a:t>
                      </a:r>
                      <a:r>
                        <a:rPr lang="fr-FR" sz="2200" spc="-15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des</a:t>
                      </a:r>
                      <a:r>
                        <a:rPr lang="fr-FR" sz="2200" spc="-22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personnes</a:t>
                      </a:r>
                      <a:r>
                        <a:rPr lang="fr-FR" sz="2200" spc="-3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étrangères</a:t>
                      </a:r>
                      <a:r>
                        <a:rPr lang="fr-FR" sz="2200" spc="-3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à</a:t>
                      </a:r>
                      <a:r>
                        <a:rPr lang="fr-FR" sz="2200" spc="-3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l’administration.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914820"/>
                  </a:ext>
                </a:extLst>
              </a:tr>
              <a:tr h="1740554">
                <a:tc>
                  <a:txBody>
                    <a:bodyPr/>
                    <a:lstStyle/>
                    <a:p>
                      <a:pPr>
                        <a:spcBef>
                          <a:spcPts val="30"/>
                        </a:spcBef>
                      </a:pPr>
                      <a:r>
                        <a:rPr lang="fr-FR" sz="22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 </a:t>
                      </a:r>
                    </a:p>
                    <a:p>
                      <a:pPr marL="66675"/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Le</a:t>
                      </a:r>
                      <a:r>
                        <a:rPr lang="fr-FR" sz="2200" spc="21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mode</a:t>
                      </a:r>
                      <a:r>
                        <a:rPr lang="fr-FR" sz="2200" spc="21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à</a:t>
                      </a:r>
                      <a:r>
                        <a:rPr lang="fr-FR" sz="2200" spc="21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employer</a:t>
                      </a:r>
                      <a:endParaRPr lang="fr-FR" sz="22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7C1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spcBef>
                          <a:spcPts val="130"/>
                        </a:spcBef>
                        <a:spcAft>
                          <a:spcPts val="0"/>
                        </a:spcAft>
                      </a:pP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Employez</a:t>
                      </a:r>
                      <a:r>
                        <a:rPr lang="fr-FR" sz="2200" spc="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le</a:t>
                      </a:r>
                      <a:r>
                        <a:rPr lang="fr-FR" sz="2200" spc="25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conditionnel</a:t>
                      </a:r>
                      <a:r>
                        <a:rPr lang="fr-FR" sz="2200" spc="25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comme</a:t>
                      </a:r>
                      <a:r>
                        <a:rPr lang="fr-FR" sz="2200" spc="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dans</a:t>
                      </a:r>
                      <a:r>
                        <a:rPr lang="fr-FR" sz="2200" spc="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les</a:t>
                      </a:r>
                      <a:r>
                        <a:rPr lang="fr-FR" sz="2200" spc="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formules</a:t>
                      </a:r>
                      <a:r>
                        <a:rPr lang="fr-FR" sz="2200" spc="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suivantes :</a:t>
                      </a:r>
                      <a:endParaRPr lang="fr-FR" sz="22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342900" lvl="0" indent="-34290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–"/>
                        <a:tabLst>
                          <a:tab pos="130175" algn="l"/>
                        </a:tabLst>
                      </a:pP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dans</a:t>
                      </a:r>
                      <a:r>
                        <a:rPr lang="fr-FR" sz="2200" spc="-6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la</a:t>
                      </a:r>
                      <a:r>
                        <a:rPr lang="fr-FR" sz="2200" spc="-6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mesure</a:t>
                      </a:r>
                      <a:r>
                        <a:rPr lang="fr-FR" sz="2200" spc="-5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où</a:t>
                      </a:r>
                      <a:r>
                        <a:rPr lang="fr-FR" sz="2200" spc="-5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cette</a:t>
                      </a:r>
                      <a:r>
                        <a:rPr lang="fr-FR" sz="2200" spc="-6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plainte</a:t>
                      </a:r>
                      <a:r>
                        <a:rPr lang="fr-FR" sz="2200" spc="-6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serait</a:t>
                      </a:r>
                      <a:r>
                        <a:rPr lang="fr-FR" sz="2200" spc="-6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fondée</a:t>
                      </a:r>
                      <a:r>
                        <a:rPr lang="fr-FR" sz="2200" spc="-6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;</a:t>
                      </a:r>
                      <a:endParaRPr lang="fr-FR" sz="22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342900" lvl="0" indent="-342900"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–"/>
                        <a:tabLst>
                          <a:tab pos="130175" algn="l"/>
                        </a:tabLst>
                      </a:pP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des</a:t>
                      </a:r>
                      <a:r>
                        <a:rPr lang="fr-FR" sz="2200" spc="1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incidents</a:t>
                      </a:r>
                      <a:r>
                        <a:rPr lang="fr-FR" sz="2200" spc="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se</a:t>
                      </a:r>
                      <a:r>
                        <a:rPr lang="fr-FR" sz="2200" spc="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seraient</a:t>
                      </a:r>
                      <a:r>
                        <a:rPr lang="fr-FR" sz="2200" spc="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produits.</a:t>
                      </a:r>
                      <a:endParaRPr lang="fr-FR" sz="22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796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869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FC5F8-BF54-7DFC-0578-E67675996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260517"/>
            <a:ext cx="3178696" cy="457199"/>
          </a:xfrm>
        </p:spPr>
        <p:txBody>
          <a:bodyPr>
            <a:normAutofit fontScale="90000"/>
          </a:bodyPr>
          <a:lstStyle/>
          <a:p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L’objectivité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B98BEA-5935-FC23-C272-419F1EB0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435280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  <a:latin typeface="Arial MT"/>
                <a:ea typeface="Arial MT"/>
                <a:cs typeface="Arial MT"/>
              </a:rPr>
              <a:t>S</a:t>
            </a:r>
            <a:r>
              <a:rPr lang="fr-FR" sz="2400" b="1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upprimer :</a:t>
            </a:r>
          </a:p>
          <a:p>
            <a:r>
              <a:rPr lang="fr-FR" sz="2400" dirty="0">
                <a:solidFill>
                  <a:srgbClr val="231F20"/>
                </a:solidFill>
                <a:latin typeface="Arial MT"/>
                <a:ea typeface="Arial MT"/>
                <a:cs typeface="Arial MT"/>
              </a:rPr>
              <a:t>D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es écrits toute expression subjective</a:t>
            </a:r>
          </a:p>
          <a:p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Émotionnelle l’emploi de</a:t>
            </a:r>
            <a:r>
              <a:rPr lang="fr-FR" sz="2400" spc="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l’expression </a:t>
            </a:r>
            <a:r>
              <a:rPr lang="fr-FR" sz="2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« 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J’ai l’honneur </a:t>
            </a:r>
            <a:r>
              <a:rPr lang="fr-FR" sz="2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 MT"/>
                <a:ea typeface="Arial MT"/>
                <a:cs typeface="Arial MT"/>
              </a:rPr>
              <a:t>». </a:t>
            </a:r>
          </a:p>
          <a:p>
            <a:r>
              <a:rPr lang="fr-FR" sz="2400" dirty="0"/>
              <a:t>Utilisation de la forme impersonnelle: 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	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« il aura donc lieu de »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,</a:t>
            </a:r>
            <a:endParaRPr lang="fr-FR" sz="2400" dirty="0"/>
          </a:p>
          <a:p>
            <a:r>
              <a:rPr lang="fr-FR" sz="2400" dirty="0">
                <a:solidFill>
                  <a:srgbClr val="231F20"/>
                </a:solidFill>
                <a:latin typeface="Arial MT"/>
                <a:ea typeface="Arial MT"/>
                <a:cs typeface="Arial MT"/>
              </a:rPr>
              <a:t>M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ais aussi pour ne pas</a:t>
            </a:r>
            <a:r>
              <a:rPr lang="fr-FR" sz="2400" spc="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révéler</a:t>
            </a:r>
            <a:r>
              <a:rPr lang="fr-FR" sz="2400" spc="-3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la</a:t>
            </a:r>
            <a:r>
              <a:rPr lang="fr-FR" sz="2400" spc="-2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source</a:t>
            </a:r>
            <a:r>
              <a:rPr lang="fr-FR" sz="2400" spc="-2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ou</a:t>
            </a:r>
            <a:r>
              <a:rPr lang="fr-FR" sz="2400" spc="-2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l’origine: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«</a:t>
            </a:r>
            <a:r>
              <a:rPr lang="fr-FR" sz="2400" spc="-25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J’ai</a:t>
            </a:r>
            <a:r>
              <a:rPr lang="fr-FR" sz="2400" spc="-25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été</a:t>
            </a:r>
            <a:r>
              <a:rPr lang="fr-FR" sz="2400" spc="-30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saisi</a:t>
            </a:r>
            <a:r>
              <a:rPr lang="fr-FR" sz="2400" spc="-25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de,</a:t>
            </a:r>
            <a:r>
              <a:rPr lang="fr-FR" sz="2400" spc="-25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il</a:t>
            </a:r>
            <a:r>
              <a:rPr lang="fr-FR" sz="2400" spc="-25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a</a:t>
            </a:r>
            <a:r>
              <a:rPr lang="fr-FR" sz="2400" spc="-25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été</a:t>
            </a:r>
            <a:r>
              <a:rPr lang="fr-FR" sz="2400" spc="-25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constaté,</a:t>
            </a:r>
            <a:r>
              <a:rPr lang="fr-FR" sz="2400" spc="-30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il</a:t>
            </a:r>
            <a:r>
              <a:rPr lang="fr-FR" sz="2400" spc="-25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m’a</a:t>
            </a:r>
            <a:r>
              <a:rPr lang="fr-FR" sz="2400" spc="-25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été</a:t>
            </a:r>
            <a:r>
              <a:rPr lang="fr-FR" sz="2400" spc="-25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signalé</a:t>
            </a:r>
            <a:r>
              <a:rPr lang="fr-FR" sz="2400" spc="-25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que</a:t>
            </a:r>
            <a:r>
              <a:rPr lang="fr-FR" sz="2400" spc="-25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»</a:t>
            </a:r>
            <a:endParaRPr lang="fr-FR" sz="2400" dirty="0">
              <a:solidFill>
                <a:schemeClr val="accent6">
                  <a:lumMod val="75000"/>
                </a:schemeClr>
              </a:solidFill>
              <a:latin typeface="Arial MT"/>
            </a:endParaRPr>
          </a:p>
          <a:p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Cependant, les expressions plus personnelles 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« J’ai le plaisir de, Il m’est agréable » 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sont des</a:t>
            </a:r>
            <a:r>
              <a:rPr lang="fr-FR" sz="2400" spc="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expressions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intégrées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dans l’usage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de la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rédaction administrative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5674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F1BAB-EBC9-4250-9EB2-C31000D87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6D8BF-88B9-7B81-0531-392C265A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>
              <a:lnSpc>
                <a:spcPts val="4500"/>
              </a:lnSpc>
              <a:spcAft>
                <a:spcPts val="800"/>
              </a:spcAft>
            </a:pPr>
            <a:r>
              <a:rPr lang="fr-FR" b="1" kern="1800" dirty="0">
                <a:solidFill>
                  <a:srgbClr val="FF0000"/>
                </a:solidFill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 de l</a:t>
            </a:r>
            <a:r>
              <a:rPr lang="fr-FR" sz="4400" b="1" kern="1800" dirty="0">
                <a:solidFill>
                  <a:srgbClr val="FF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ettre</a:t>
            </a:r>
            <a:endParaRPr lang="fr-FR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FDA2B37-5564-4691-22A3-79F34B857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86471"/>
              </p:ext>
            </p:extLst>
          </p:nvPr>
        </p:nvGraphicFramePr>
        <p:xfrm>
          <a:off x="390363" y="1483490"/>
          <a:ext cx="8363273" cy="509987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814454">
                  <a:extLst>
                    <a:ext uri="{9D8B030D-6E8A-4147-A177-3AD203B41FA5}">
                      <a16:colId xmlns:a16="http://schemas.microsoft.com/office/drawing/2014/main" val="4052906374"/>
                    </a:ext>
                  </a:extLst>
                </a:gridCol>
                <a:gridCol w="2814454">
                  <a:extLst>
                    <a:ext uri="{9D8B030D-6E8A-4147-A177-3AD203B41FA5}">
                      <a16:colId xmlns:a16="http://schemas.microsoft.com/office/drawing/2014/main" val="2292018387"/>
                    </a:ext>
                  </a:extLst>
                </a:gridCol>
                <a:gridCol w="2734365">
                  <a:extLst>
                    <a:ext uri="{9D8B030D-6E8A-4147-A177-3AD203B41FA5}">
                      <a16:colId xmlns:a16="http://schemas.microsoft.com/office/drawing/2014/main" val="1552976238"/>
                    </a:ext>
                  </a:extLst>
                </a:gridCol>
              </a:tblGrid>
              <a:tr h="637762">
                <a:tc>
                  <a:txBody>
                    <a:bodyPr/>
                    <a:lstStyle/>
                    <a:p>
                      <a:pPr marL="300355">
                        <a:spcBef>
                          <a:spcPts val="590"/>
                        </a:spcBef>
                      </a:pPr>
                      <a:r>
                        <a:rPr lang="fr-FR" sz="2400" b="1" spc="-1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Émetteur</a:t>
                      </a:r>
                      <a:endParaRPr lang="fr-F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spcBef>
                          <a:spcPts val="590"/>
                        </a:spcBef>
                      </a:pPr>
                      <a:r>
                        <a:rPr lang="fr-FR" sz="2400" b="1" spc="-1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Destinataire</a:t>
                      </a:r>
                      <a:endParaRPr lang="fr-F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15975">
                        <a:spcBef>
                          <a:spcPts val="590"/>
                        </a:spcBef>
                      </a:pPr>
                      <a:r>
                        <a:rPr lang="fr-FR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fr-FR" sz="2400" b="1" spc="-4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</a:t>
                      </a:r>
                      <a:r>
                        <a:rPr lang="fr-FR" sz="2400" b="1" spc="-4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400" b="1" spc="-1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lettre</a:t>
                      </a:r>
                      <a:endParaRPr lang="fr-F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738598"/>
                  </a:ext>
                </a:extLst>
              </a:tr>
              <a:tr h="1298904">
                <a:tc>
                  <a:txBody>
                    <a:bodyPr/>
                    <a:lstStyle/>
                    <a:p>
                      <a:pPr marL="67945">
                        <a:spcBef>
                          <a:spcPts val="575"/>
                        </a:spcBef>
                      </a:pPr>
                      <a:r>
                        <a:rPr lang="fr-FR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7945">
                        <a:spcBef>
                          <a:spcPts val="265"/>
                        </a:spcBef>
                      </a:pPr>
                      <a:r>
                        <a:rPr lang="fr-FR" sz="24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Particulier</a:t>
                      </a:r>
                      <a:endParaRPr lang="fr-F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265"/>
                        </a:spcBef>
                        <a:buSzPts val="1100"/>
                        <a:buFont typeface="Times New Roman" panose="02020603050405020304" pitchFamily="18" charset="0"/>
                        <a:buChar char="-"/>
                        <a:tabLst>
                          <a:tab pos="146685" algn="l"/>
                        </a:tabLst>
                      </a:pPr>
                      <a:r>
                        <a:rPr lang="fr-FR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Particulier</a:t>
                      </a:r>
                      <a:endParaRPr lang="fr-FR" sz="2400" spc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Bef>
                          <a:spcPts val="310"/>
                        </a:spcBef>
                        <a:buSzPts val="1100"/>
                        <a:buFont typeface="Times New Roman" panose="02020603050405020304" pitchFamily="18" charset="0"/>
                        <a:buChar char="-"/>
                        <a:tabLst>
                          <a:tab pos="146685" algn="l"/>
                        </a:tabLst>
                      </a:pPr>
                      <a:r>
                        <a:rPr lang="fr-FR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Établissement</a:t>
                      </a:r>
                      <a:endParaRPr lang="fr-FR" sz="2400" spc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Bef>
                          <a:spcPts val="295"/>
                        </a:spcBef>
                        <a:buSzPts val="1100"/>
                        <a:buFont typeface="Times New Roman" panose="02020603050405020304" pitchFamily="18" charset="0"/>
                        <a:buChar char="-"/>
                        <a:tabLst>
                          <a:tab pos="140335" algn="l"/>
                        </a:tabLst>
                      </a:pPr>
                      <a:r>
                        <a:rPr lang="fr-FR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Administration</a:t>
                      </a:r>
                      <a:endParaRPr lang="fr-FR" sz="2400" spc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575"/>
                        </a:spcBef>
                      </a:pPr>
                      <a:r>
                        <a:rPr lang="fr-FR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7945">
                        <a:spcBef>
                          <a:spcPts val="265"/>
                        </a:spcBef>
                      </a:pPr>
                      <a:r>
                        <a:rPr lang="fr-FR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Lettre</a:t>
                      </a:r>
                      <a:r>
                        <a:rPr lang="fr-FR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personnelle</a:t>
                      </a:r>
                      <a:endParaRPr lang="fr-F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041615"/>
                  </a:ext>
                </a:extLst>
              </a:tr>
              <a:tr h="1296306">
                <a:tc>
                  <a:txBody>
                    <a:bodyPr/>
                    <a:lstStyle/>
                    <a:p>
                      <a:pPr marL="67945">
                        <a:spcBef>
                          <a:spcPts val="565"/>
                        </a:spcBef>
                      </a:pPr>
                      <a:r>
                        <a:rPr lang="fr-FR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7945">
                        <a:spcBef>
                          <a:spcPts val="265"/>
                        </a:spcBef>
                      </a:pPr>
                      <a:r>
                        <a:rPr lang="fr-FR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Établissement</a:t>
                      </a:r>
                      <a:endParaRPr lang="fr-F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265"/>
                        </a:spcBef>
                        <a:buSzPts val="1100"/>
                        <a:buFont typeface="Times New Roman" panose="02020603050405020304" pitchFamily="18" charset="0"/>
                        <a:buChar char="-"/>
                        <a:tabLst>
                          <a:tab pos="146685" algn="l"/>
                        </a:tabLst>
                      </a:pPr>
                      <a:r>
                        <a:rPr lang="fr-FR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Particulier</a:t>
                      </a:r>
                      <a:endParaRPr lang="fr-FR" sz="2400" spc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Bef>
                          <a:spcPts val="300"/>
                        </a:spcBef>
                        <a:buSzPts val="1100"/>
                        <a:buFont typeface="Times New Roman" panose="02020603050405020304" pitchFamily="18" charset="0"/>
                        <a:buChar char="-"/>
                        <a:tabLst>
                          <a:tab pos="146685" algn="l"/>
                        </a:tabLst>
                      </a:pPr>
                      <a:r>
                        <a:rPr lang="fr-FR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Établissement</a:t>
                      </a:r>
                      <a:endParaRPr lang="fr-FR" sz="2400" spc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Bef>
                          <a:spcPts val="305"/>
                        </a:spcBef>
                        <a:buSzPts val="1100"/>
                        <a:buFont typeface="Times New Roman" panose="02020603050405020304" pitchFamily="18" charset="0"/>
                        <a:buChar char="-"/>
                        <a:tabLst>
                          <a:tab pos="140335" algn="l"/>
                        </a:tabLst>
                      </a:pPr>
                      <a:r>
                        <a:rPr lang="fr-FR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Administration</a:t>
                      </a:r>
                      <a:endParaRPr lang="fr-FR" sz="2400" spc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565"/>
                        </a:spcBef>
                      </a:pPr>
                      <a:r>
                        <a:rPr lang="fr-FR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7945">
                        <a:spcBef>
                          <a:spcPts val="265"/>
                        </a:spcBef>
                      </a:pPr>
                      <a:r>
                        <a:rPr lang="fr-FR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Lettre</a:t>
                      </a:r>
                      <a:r>
                        <a:rPr lang="fr-FR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professionnelle</a:t>
                      </a:r>
                      <a:endParaRPr lang="fr-F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500182"/>
                  </a:ext>
                </a:extLst>
              </a:tr>
              <a:tr h="891048">
                <a:tc rowSpan="2">
                  <a:txBody>
                    <a:bodyPr/>
                    <a:lstStyle/>
                    <a:p>
                      <a:pPr marL="67945">
                        <a:spcBef>
                          <a:spcPts val="575"/>
                        </a:spcBef>
                      </a:pPr>
                      <a:r>
                        <a:rPr lang="fr-FR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7945">
                        <a:spcBef>
                          <a:spcPts val="265"/>
                        </a:spcBef>
                      </a:pPr>
                      <a:r>
                        <a:rPr lang="fr-FR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Administration</a:t>
                      </a:r>
                      <a:endParaRPr lang="fr-F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265"/>
                        </a:spcBef>
                        <a:buSzPts val="1100"/>
                        <a:buFont typeface="Times New Roman" panose="02020603050405020304" pitchFamily="18" charset="0"/>
                        <a:buChar char="-"/>
                        <a:tabLst>
                          <a:tab pos="146685" algn="l"/>
                        </a:tabLst>
                      </a:pPr>
                      <a:r>
                        <a:rPr lang="fr-FR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Particulier</a:t>
                      </a:r>
                      <a:endParaRPr lang="fr-FR" sz="2400" spc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Bef>
                          <a:spcPts val="310"/>
                        </a:spcBef>
                        <a:buSzPts val="1100"/>
                        <a:buFont typeface="Times New Roman" panose="02020603050405020304" pitchFamily="18" charset="0"/>
                        <a:buChar char="-"/>
                        <a:tabLst>
                          <a:tab pos="146685" algn="l"/>
                        </a:tabLst>
                      </a:pPr>
                      <a:r>
                        <a:rPr lang="fr-FR" sz="2400" spc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Établissement</a:t>
                      </a:r>
                      <a:r>
                        <a:rPr lang="fr-FR" sz="2400" spc="-2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400" spc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(hors</a:t>
                      </a:r>
                      <a:r>
                        <a:rPr lang="fr-FR" sz="2400" spc="-2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administration)</a:t>
                      </a:r>
                      <a:endParaRPr lang="fr-FR" sz="2400" spc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265"/>
                        </a:spcBef>
                      </a:pPr>
                      <a:r>
                        <a:rPr lang="fr-FR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Lettre</a:t>
                      </a:r>
                      <a:r>
                        <a:rPr lang="fr-FR" sz="2400" spc="-7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administrative</a:t>
                      </a:r>
                      <a:r>
                        <a:rPr lang="fr-FR" sz="2400" spc="-6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sous</a:t>
                      </a:r>
                      <a:r>
                        <a:rPr lang="fr-FR" sz="2400" spc="-6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forme </a:t>
                      </a:r>
                      <a:r>
                        <a:rPr lang="fr-FR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personnelle</a:t>
                      </a:r>
                      <a:endParaRPr lang="fr-F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115109"/>
                  </a:ext>
                </a:extLst>
              </a:tr>
              <a:tr h="48449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265"/>
                        </a:spcBef>
                      </a:pPr>
                      <a:r>
                        <a:rPr lang="fr-FR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fr-FR" sz="2400" spc="-2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Fonctionnaire</a:t>
                      </a:r>
                      <a:r>
                        <a:rPr lang="fr-FR" sz="2400" spc="-1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(administration)</a:t>
                      </a:r>
                      <a:endParaRPr lang="fr-F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265"/>
                        </a:spcBef>
                      </a:pPr>
                      <a:r>
                        <a:rPr lang="fr-FR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Lettre</a:t>
                      </a:r>
                      <a:r>
                        <a:rPr lang="fr-FR" sz="2400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4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administrative</a:t>
                      </a:r>
                      <a:endParaRPr lang="fr-F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959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864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824E17-78F3-91DB-63CB-DAC5AEE2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88640"/>
            <a:ext cx="2962672" cy="634082"/>
          </a:xfrm>
        </p:spPr>
        <p:txBody>
          <a:bodyPr/>
          <a:lstStyle/>
          <a:p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La</a:t>
            </a:r>
            <a:r>
              <a:rPr kumimoji="0" lang="fr-FR" sz="3200" b="1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précision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AEBC62F3-3E55-3358-9AC9-24EDDFE81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38165"/>
            <a:ext cx="896448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06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06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06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06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06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06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06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06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06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6413" algn="l"/>
              </a:tabLst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Arial" panose="020B0604020202020204" pitchFamily="34" charset="0"/>
                <a:ea typeface="Arial MT" charset="0"/>
                <a:cs typeface="Arial MT" charset="0"/>
              </a:rPr>
              <a:t>De rigueur en matière de rédaction administrative car : il ne faut en aucun cas interpréter les textes, déformer l’esprit, le contenu des lois et des règlements que l’administration est chargée d’appliquer.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6413" algn="l"/>
              </a:tabLst>
            </a:pPr>
            <a:r>
              <a:rPr lang="fr-FR" altLang="fr-FR" sz="2800" b="1" dirty="0">
                <a:solidFill>
                  <a:srgbClr val="231F20"/>
                </a:solidFill>
                <a:ea typeface="Arial MT" charset="0"/>
                <a:cs typeface="Arial MT" charset="0"/>
              </a:rPr>
              <a:t>C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Arial" panose="020B0604020202020204" pitchFamily="34" charset="0"/>
                <a:ea typeface="Arial MT" charset="0"/>
                <a:cs typeface="Arial MT" charset="0"/>
              </a:rPr>
              <a:t>ontrairement à l’usage de l’entreprise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Arial" panose="020B0604020202020204" pitchFamily="34" charset="0"/>
                <a:ea typeface="Arial MT" charset="0"/>
                <a:cs typeface="Arial MT" charset="0"/>
              </a:rPr>
              <a:t>: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06413" algn="l"/>
              </a:tabLst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 MT" charset="0"/>
                <a:cs typeface="Arial MT" charset="0"/>
              </a:rPr>
              <a:t>Ex: votre lettre du 5 courant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Arial" panose="020B0604020202020204" pitchFamily="34" charset="0"/>
                <a:ea typeface="Arial MT" charset="0"/>
                <a:cs typeface="Arial MT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06413" algn="l"/>
              </a:tabLst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Arial MT" charset="0"/>
                <a:cs typeface="Arial MT" charset="0"/>
              </a:rPr>
              <a:t>mais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Arial" panose="020B0604020202020204" pitchFamily="34" charset="0"/>
                <a:ea typeface="Arial MT" charset="0"/>
                <a:cs typeface="Arial MT" charset="0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 MT" charset="0"/>
                <a:cs typeface="Arial MT" charset="0"/>
              </a:rPr>
              <a:t>votre lettre du 16 juin 2023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06413" algn="l"/>
              </a:tabLst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Arial" panose="020B0604020202020204" pitchFamily="34" charset="0"/>
                <a:ea typeface="Arial MT" charset="0"/>
                <a:cs typeface="Arial MT" charset="0"/>
              </a:rPr>
              <a:t>(précision du mois et de l’année disponible)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06413" algn="l"/>
              </a:tabLst>
            </a:pP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3C57808-6EC5-CC46-8315-1502B932A9CF}"/>
              </a:ext>
            </a:extLst>
          </p:cNvPr>
          <p:cNvSpPr txBox="1"/>
          <p:nvPr/>
        </p:nvSpPr>
        <p:spPr>
          <a:xfrm>
            <a:off x="322759" y="5013176"/>
            <a:ext cx="84984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i="1" dirty="0">
                <a:solidFill>
                  <a:srgbClr val="C00000"/>
                </a:solidFill>
                <a:effectLst/>
                <a:latin typeface="Arial MT"/>
                <a:ea typeface="Arial MT"/>
                <a:cs typeface="Arial MT"/>
              </a:rPr>
              <a:t>‘’Indiquez toutes </a:t>
            </a:r>
            <a:r>
              <a:rPr lang="fr-FR" sz="2800" i="1" u="sng" dirty="0">
                <a:solidFill>
                  <a:srgbClr val="C00000"/>
                </a:solidFill>
                <a:effectLst/>
                <a:latin typeface="Arial MT"/>
                <a:ea typeface="Arial MT"/>
                <a:cs typeface="Arial MT"/>
              </a:rPr>
              <a:t>les références </a:t>
            </a:r>
            <a:r>
              <a:rPr lang="fr-FR" sz="2800" i="1" dirty="0">
                <a:solidFill>
                  <a:srgbClr val="C00000"/>
                </a:solidFill>
                <a:effectLst/>
                <a:latin typeface="Arial MT"/>
                <a:ea typeface="Arial MT"/>
                <a:cs typeface="Arial MT"/>
              </a:rPr>
              <a:t>utiles à une identification certaine du docu-</a:t>
            </a:r>
            <a:r>
              <a:rPr lang="fr-FR" sz="2800" i="1" spc="-225" dirty="0">
                <a:solidFill>
                  <a:srgbClr val="C0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800" i="1" u="sng" dirty="0">
                <a:solidFill>
                  <a:srgbClr val="C00000"/>
                </a:solidFill>
                <a:effectLst/>
                <a:latin typeface="Arial MT"/>
                <a:ea typeface="Arial MT"/>
                <a:cs typeface="Arial MT"/>
              </a:rPr>
              <a:t>ment</a:t>
            </a:r>
            <a:r>
              <a:rPr lang="fr-FR" sz="2800" i="1" dirty="0">
                <a:solidFill>
                  <a:srgbClr val="C00000"/>
                </a:solidFill>
                <a:effectLst/>
                <a:latin typeface="Arial MT"/>
                <a:ea typeface="Arial MT"/>
                <a:cs typeface="Arial MT"/>
              </a:rPr>
              <a:t>.’’</a:t>
            </a:r>
            <a:endParaRPr lang="fr-FR" sz="28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69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90026B-523C-2437-FEF6-CAC5EFF0F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3168352"/>
          </a:xfrm>
        </p:spPr>
        <p:txBody>
          <a:bodyPr>
            <a:noAutofit/>
          </a:bodyPr>
          <a:lstStyle/>
          <a:p>
            <a:r>
              <a:rPr lang="fr-FR" b="1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Faits</a:t>
            </a:r>
            <a:r>
              <a:rPr lang="fr-FR" b="1" spc="-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b="1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certains</a:t>
            </a:r>
            <a:r>
              <a:rPr lang="fr-FR" b="1" spc="-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- vérifier</a:t>
            </a:r>
            <a:r>
              <a:rPr lang="fr-FR" spc="-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leur</a:t>
            </a:r>
            <a:r>
              <a:rPr lang="fr-FR" spc="-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authenticité</a:t>
            </a:r>
            <a:r>
              <a:rPr lang="fr-FR" spc="-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et</a:t>
            </a:r>
            <a:r>
              <a:rPr lang="fr-FR" spc="-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leur</a:t>
            </a:r>
            <a:r>
              <a:rPr lang="fr-FR" spc="-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source</a:t>
            </a:r>
          </a:p>
          <a:p>
            <a:pPr marL="0" indent="0">
              <a:buNone/>
            </a:pPr>
            <a:endParaRPr lang="fr-FR" dirty="0">
              <a:solidFill>
                <a:srgbClr val="231F20"/>
              </a:solidFill>
              <a:effectLst/>
              <a:latin typeface="Arial MT"/>
              <a:ea typeface="Arial MT"/>
              <a:cs typeface="Arial MT"/>
            </a:endParaRPr>
          </a:p>
          <a:p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Les</a:t>
            </a:r>
            <a:r>
              <a:rPr lang="fr-FR" spc="-4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agents</a:t>
            </a:r>
            <a:r>
              <a:rPr lang="fr-FR" spc="-4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ont</a:t>
            </a:r>
            <a:r>
              <a:rPr lang="fr-FR" spc="-4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l’</a:t>
            </a:r>
            <a:r>
              <a:rPr lang="fr-FR" spc="-5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obligation</a:t>
            </a:r>
            <a:r>
              <a:rPr lang="fr-FR" spc="-40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de</a:t>
            </a:r>
            <a:r>
              <a:rPr lang="fr-FR" spc="-4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b="1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ne</a:t>
            </a:r>
            <a:r>
              <a:rPr lang="fr-FR" b="1" spc="-4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b="1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pas</a:t>
            </a:r>
            <a:r>
              <a:rPr lang="fr-FR" b="1" spc="-4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b="1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divulguer</a:t>
            </a:r>
            <a:r>
              <a:rPr lang="fr-FR" b="1" spc="-4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b="1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certaines</a:t>
            </a:r>
            <a:r>
              <a:rPr lang="fr-FR" b="1" spc="-4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b="1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informations</a:t>
            </a:r>
            <a:r>
              <a:rPr lang="fr-FR" spc="-4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dont</a:t>
            </a:r>
            <a:r>
              <a:rPr lang="fr-FR" spc="-4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ils</a:t>
            </a:r>
            <a:r>
              <a:rPr lang="fr-FR" spc="-4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ont</a:t>
            </a:r>
            <a:r>
              <a:rPr lang="fr-FR" spc="-4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connaissance</a:t>
            </a:r>
            <a:r>
              <a:rPr lang="fr-FR" spc="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lors</a:t>
            </a:r>
            <a:r>
              <a:rPr lang="fr-FR" spc="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de</a:t>
            </a:r>
            <a:r>
              <a:rPr lang="fr-FR" spc="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l’examen</a:t>
            </a:r>
            <a:r>
              <a:rPr lang="fr-FR" spc="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d’un</a:t>
            </a:r>
            <a:r>
              <a:rPr lang="fr-FR" spc="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dossier.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A267C74-5206-B818-0C99-23AE04AC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764704"/>
            <a:ext cx="4762872" cy="457199"/>
          </a:xfrm>
        </p:spPr>
        <p:txBody>
          <a:bodyPr>
            <a:noAutofit/>
          </a:bodyPr>
          <a:lstStyle/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tabLst>
                <a:tab pos="940435" algn="l"/>
                <a:tab pos="5440045" algn="r"/>
              </a:tabLst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L’obligation</a:t>
            </a:r>
            <a:r>
              <a:rPr kumimoji="0" lang="fr-FR" sz="3200" b="0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de</a:t>
            </a:r>
            <a:r>
              <a:rPr kumimoji="0" lang="fr-FR" sz="3200" b="0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réserve</a:t>
            </a:r>
            <a:b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</a:br>
            <a:endParaRPr lang="fr-F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888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433C51F7-DB1D-DD46-DC62-1236C856C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99681"/>
              </p:ext>
            </p:extLst>
          </p:nvPr>
        </p:nvGraphicFramePr>
        <p:xfrm>
          <a:off x="251520" y="908720"/>
          <a:ext cx="8568952" cy="556297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503549">
                  <a:extLst>
                    <a:ext uri="{9D8B030D-6E8A-4147-A177-3AD203B41FA5}">
                      <a16:colId xmlns:a16="http://schemas.microsoft.com/office/drawing/2014/main" val="1734571728"/>
                    </a:ext>
                  </a:extLst>
                </a:gridCol>
                <a:gridCol w="6065403">
                  <a:extLst>
                    <a:ext uri="{9D8B030D-6E8A-4147-A177-3AD203B41FA5}">
                      <a16:colId xmlns:a16="http://schemas.microsoft.com/office/drawing/2014/main" val="1234392992"/>
                    </a:ext>
                  </a:extLst>
                </a:gridCol>
              </a:tblGrid>
              <a:tr h="5562972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 </a:t>
                      </a:r>
                    </a:p>
                    <a:p>
                      <a:pPr>
                        <a:spcBef>
                          <a:spcPts val="35"/>
                        </a:spcBef>
                      </a:pPr>
                      <a:r>
                        <a:rPr lang="fr-FR" sz="32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 </a:t>
                      </a:r>
                    </a:p>
                    <a:p>
                      <a:pPr marL="66675"/>
                      <a:endParaRPr lang="fr-FR" sz="3200" dirty="0">
                        <a:solidFill>
                          <a:srgbClr val="231F2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66675"/>
                      <a:endParaRPr lang="fr-FR" sz="3200" dirty="0">
                        <a:solidFill>
                          <a:srgbClr val="231F2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66675"/>
                      <a:endParaRPr lang="fr-FR" sz="3200" dirty="0">
                        <a:solidFill>
                          <a:srgbClr val="231F2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66675"/>
                      <a:r>
                        <a:rPr lang="fr-FR" sz="3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Le</a:t>
                      </a:r>
                      <a:r>
                        <a:rPr lang="fr-FR" sz="3200" spc="2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3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mode</a:t>
                      </a:r>
                      <a:r>
                        <a:rPr lang="fr-FR" sz="3200" spc="2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3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à</a:t>
                      </a:r>
                      <a:r>
                        <a:rPr lang="fr-FR" sz="3200" spc="2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3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employer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7C1"/>
                    </a:solidFill>
                  </a:tcPr>
                </a:tc>
                <a:tc>
                  <a:txBody>
                    <a:bodyPr/>
                    <a:lstStyle/>
                    <a:p>
                      <a:pPr marL="40640" marR="34290" algn="just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</a:pPr>
                      <a:r>
                        <a:rPr lang="fr-FR" sz="3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Le conditionnel. Il marque l’éventualité ou la possibilité qu’un fait ait lieu</a:t>
                      </a:r>
                      <a:r>
                        <a:rPr lang="fr-FR" sz="3200" spc="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3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dans</a:t>
                      </a:r>
                      <a:r>
                        <a:rPr lang="fr-FR" sz="3200" spc="-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3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l’avenir.</a:t>
                      </a:r>
                      <a:r>
                        <a:rPr lang="fr-FR" sz="3200" spc="-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3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Il</a:t>
                      </a:r>
                      <a:r>
                        <a:rPr lang="fr-FR" sz="3200" spc="-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3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permet</a:t>
                      </a:r>
                      <a:r>
                        <a:rPr lang="fr-FR" sz="3200" spc="-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3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au</a:t>
                      </a:r>
                      <a:r>
                        <a:rPr lang="fr-FR" sz="3200" spc="-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3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rédacteur</a:t>
                      </a:r>
                      <a:r>
                        <a:rPr lang="fr-FR" sz="3200" spc="-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3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3200" spc="-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3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ne</a:t>
                      </a:r>
                      <a:r>
                        <a:rPr lang="fr-FR" sz="3200" spc="-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3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pas</a:t>
                      </a:r>
                      <a:r>
                        <a:rPr lang="fr-FR" sz="3200" spc="-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3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s’engager</a:t>
                      </a:r>
                      <a:r>
                        <a:rPr lang="fr-FR" sz="3200" spc="-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3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en</a:t>
                      </a:r>
                      <a:r>
                        <a:rPr lang="fr-FR" sz="3200" spc="-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3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émettant</a:t>
                      </a:r>
                      <a:r>
                        <a:rPr lang="fr-FR" sz="3200" spc="-2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3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une</a:t>
                      </a:r>
                      <a:r>
                        <a:rPr lang="fr-FR" sz="3200" spc="2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32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condition.</a:t>
                      </a:r>
                    </a:p>
                    <a:p>
                      <a:pPr marL="40640" marR="34290" algn="just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</a:pPr>
                      <a:endParaRPr lang="fr-FR" sz="32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40640" marR="33655" algn="just">
                        <a:spcBef>
                          <a:spcPts val="295"/>
                        </a:spcBef>
                        <a:spcAft>
                          <a:spcPts val="0"/>
                        </a:spcAft>
                      </a:pPr>
                      <a:r>
                        <a:rPr lang="fr-FR" sz="3200" i="1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Dans le cas où vous apporteriez ce document, nous serions prêts à</a:t>
                      </a:r>
                      <a:r>
                        <a:rPr lang="fr-FR" sz="3200" i="1" spc="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3200" i="1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examiner</a:t>
                      </a:r>
                      <a:r>
                        <a:rPr lang="fr-FR" sz="3200" i="1" spc="-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3200" i="1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à</a:t>
                      </a:r>
                      <a:r>
                        <a:rPr lang="fr-FR" sz="3200" i="1" spc="-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3200" i="1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nouveau</a:t>
                      </a:r>
                      <a:r>
                        <a:rPr lang="fr-FR" sz="3200" i="1" spc="-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3200" i="1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votre</a:t>
                      </a:r>
                      <a:r>
                        <a:rPr lang="fr-FR" sz="3200" i="1" spc="-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3200" i="1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dossier.</a:t>
                      </a:r>
                      <a:endParaRPr lang="fr-FR" sz="32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12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36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3659316-6452-AB22-22B6-ECDE3E8A34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406951"/>
              </p:ext>
            </p:extLst>
          </p:nvPr>
        </p:nvGraphicFramePr>
        <p:xfrm>
          <a:off x="197768" y="300990"/>
          <a:ext cx="8748464" cy="625602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513749">
                  <a:extLst>
                    <a:ext uri="{9D8B030D-6E8A-4147-A177-3AD203B41FA5}">
                      <a16:colId xmlns:a16="http://schemas.microsoft.com/office/drawing/2014/main" val="3116227287"/>
                    </a:ext>
                  </a:extLst>
                </a:gridCol>
                <a:gridCol w="6234715">
                  <a:extLst>
                    <a:ext uri="{9D8B030D-6E8A-4147-A177-3AD203B41FA5}">
                      <a16:colId xmlns:a16="http://schemas.microsoft.com/office/drawing/2014/main" val="3762485590"/>
                    </a:ext>
                  </a:extLst>
                </a:gridCol>
              </a:tblGrid>
              <a:tr h="6071862">
                <a:tc>
                  <a:txBody>
                    <a:bodyPr/>
                    <a:lstStyle/>
                    <a:p>
                      <a:r>
                        <a:rPr lang="fr-FR" sz="24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 </a:t>
                      </a:r>
                    </a:p>
                    <a:p>
                      <a:r>
                        <a:rPr lang="fr-FR" sz="24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 </a:t>
                      </a:r>
                    </a:p>
                    <a:p>
                      <a:r>
                        <a:rPr lang="fr-FR" sz="24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 </a:t>
                      </a:r>
                    </a:p>
                    <a:p>
                      <a:r>
                        <a:rPr lang="fr-FR" sz="24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 </a:t>
                      </a:r>
                    </a:p>
                    <a:p>
                      <a:r>
                        <a:rPr lang="fr-FR" sz="24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 </a:t>
                      </a:r>
                    </a:p>
                    <a:p>
                      <a:r>
                        <a:rPr lang="fr-FR" sz="24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 </a:t>
                      </a:r>
                    </a:p>
                    <a:p>
                      <a:pPr>
                        <a:spcBef>
                          <a:spcPts val="35"/>
                        </a:spcBef>
                      </a:pPr>
                      <a:r>
                        <a:rPr lang="fr-FR" sz="24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 </a:t>
                      </a:r>
                    </a:p>
                    <a:p>
                      <a:pPr marL="66675"/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Les</a:t>
                      </a:r>
                      <a:r>
                        <a:rPr lang="fr-FR" sz="2400" spc="3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formules</a:t>
                      </a:r>
                      <a:r>
                        <a:rPr lang="fr-FR" sz="2400" spc="3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à</a:t>
                      </a:r>
                      <a:r>
                        <a:rPr lang="fr-FR" sz="2400" spc="3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utiliser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7C1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spcBef>
                          <a:spcPts val="130"/>
                        </a:spcBef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Utilisez</a:t>
                      </a:r>
                      <a:r>
                        <a:rPr lang="fr-FR" sz="2400" spc="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les</a:t>
                      </a:r>
                      <a:r>
                        <a:rPr lang="fr-FR" sz="2400" spc="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formules</a:t>
                      </a:r>
                      <a:r>
                        <a:rPr lang="fr-FR" sz="2400" spc="2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suivantes</a:t>
                      </a:r>
                      <a:r>
                        <a:rPr lang="fr-FR" sz="2400" spc="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qui</a:t>
                      </a:r>
                      <a:r>
                        <a:rPr lang="fr-FR" sz="2400" spc="2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nuancent</a:t>
                      </a:r>
                      <a:r>
                        <a:rPr lang="fr-FR" sz="2400" spc="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l’expression :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4064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•</a:t>
                      </a:r>
                      <a:r>
                        <a:rPr lang="fr-FR" sz="2400" spc="-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à</a:t>
                      </a:r>
                      <a:r>
                        <a:rPr lang="fr-FR" sz="24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mon avis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342900" lvl="0" indent="-342900"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33350" algn="l"/>
                        </a:tabLst>
                      </a:pP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en</a:t>
                      </a:r>
                      <a:r>
                        <a:rPr lang="fr-FR" sz="2400" spc="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ce</a:t>
                      </a:r>
                      <a:r>
                        <a:rPr lang="fr-FR" sz="2400" spc="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qui</a:t>
                      </a:r>
                      <a:r>
                        <a:rPr lang="fr-FR" sz="2400" spc="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concerne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342900" lvl="0" indent="-342900"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33350" algn="l"/>
                        </a:tabLst>
                      </a:pP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pour</a:t>
                      </a:r>
                      <a:r>
                        <a:rPr lang="fr-FR" sz="2400" spc="-1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2400" spc="-1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part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342900" lvl="0" indent="-342900"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33350" algn="l"/>
                        </a:tabLst>
                      </a:pP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il</a:t>
                      </a:r>
                      <a:r>
                        <a:rPr lang="fr-FR" sz="2400" spc="-6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me</a:t>
                      </a:r>
                      <a:r>
                        <a:rPr lang="fr-FR" sz="2400" spc="-6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semble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342900" lvl="0" indent="-342900"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33350" algn="l"/>
                        </a:tabLst>
                      </a:pP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d’une</a:t>
                      </a:r>
                      <a:r>
                        <a:rPr lang="fr-FR" sz="2400" spc="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manière</a:t>
                      </a:r>
                      <a:r>
                        <a:rPr lang="fr-FR" sz="2400" spc="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générale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342900" lvl="0" indent="-342900"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33350" algn="l"/>
                        </a:tabLst>
                      </a:pPr>
                      <a:r>
                        <a:rPr lang="fr-FR" sz="24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sous</a:t>
                      </a:r>
                      <a:r>
                        <a:rPr lang="fr-FR" sz="2400" spc="-4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réserve</a:t>
                      </a:r>
                      <a:r>
                        <a:rPr lang="fr-FR" sz="2400" spc="-4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que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342900" lvl="0" indent="-342900"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33350" algn="l"/>
                        </a:tabLst>
                      </a:pP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sans</a:t>
                      </a:r>
                      <a:r>
                        <a:rPr lang="fr-FR" sz="2400" spc="-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préjuger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342900" lvl="0" indent="-342900"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33350" algn="l"/>
                        </a:tabLst>
                      </a:pP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en</a:t>
                      </a:r>
                      <a:r>
                        <a:rPr lang="fr-FR" sz="2400" spc="-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tout</a:t>
                      </a:r>
                      <a:r>
                        <a:rPr lang="fr-FR" sz="2400" spc="-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état</a:t>
                      </a:r>
                      <a:r>
                        <a:rPr lang="fr-FR" sz="2400" spc="-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2400" spc="-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cause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342900" lvl="0" indent="-342900"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33350" algn="l"/>
                        </a:tabLst>
                      </a:pP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en</a:t>
                      </a:r>
                      <a:r>
                        <a:rPr lang="fr-FR" sz="2400" spc="4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d’autres</a:t>
                      </a:r>
                      <a:r>
                        <a:rPr lang="fr-FR" sz="2400" spc="4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termes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342900" lvl="0" indent="-342900"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33350" algn="l"/>
                        </a:tabLst>
                      </a:pP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en</a:t>
                      </a:r>
                      <a:r>
                        <a:rPr lang="fr-FR" sz="2400" spc="-4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ce</a:t>
                      </a:r>
                      <a:r>
                        <a:rPr lang="fr-FR" sz="2400" spc="-4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sens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40640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•</a:t>
                      </a:r>
                      <a:r>
                        <a:rPr lang="fr-FR" sz="2400" spc="-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à</a:t>
                      </a:r>
                      <a:r>
                        <a:rPr lang="fr-FR" sz="2400" spc="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cet</a:t>
                      </a:r>
                      <a:r>
                        <a:rPr lang="fr-FR" sz="2400" spc="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égard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342900" lvl="0" indent="-342900"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33350" algn="l"/>
                        </a:tabLst>
                      </a:pPr>
                      <a:r>
                        <a:rPr lang="fr-FR" sz="24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à</a:t>
                      </a:r>
                      <a:r>
                        <a:rPr lang="fr-FR" sz="2400" spc="-5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ce</a:t>
                      </a:r>
                      <a:r>
                        <a:rPr lang="fr-FR" sz="2400" spc="-5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sujet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342900" lvl="0" indent="-342900">
                        <a:spcBef>
                          <a:spcPts val="2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33350" algn="l"/>
                        </a:tabLst>
                      </a:pP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notamment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342900" lvl="0" indent="-342900"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33350" algn="l"/>
                        </a:tabLst>
                      </a:pP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cependant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342900" lvl="0" indent="-342900"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33350" algn="l"/>
                        </a:tabLst>
                      </a:pP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toutefois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310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984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FCB47-B62A-0377-81FB-E475ECB7A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457199"/>
          </a:xfrm>
        </p:spPr>
        <p:txBody>
          <a:bodyPr>
            <a:normAutofit fontScale="90000"/>
          </a:bodyPr>
          <a:lstStyle/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tabLst>
                <a:tab pos="940435" algn="l"/>
                <a:tab pos="5440045" algn="r"/>
              </a:tabLst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La politesse et la courtoisie</a:t>
            </a:r>
            <a:b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AED0F2-BD45-DC08-098E-9ECEA54FA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758622"/>
            <a:ext cx="7931224" cy="6766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3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Rédiger</a:t>
            </a:r>
            <a:r>
              <a:rPr lang="fr-FR" sz="3200" spc="-4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3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avec</a:t>
            </a:r>
            <a:r>
              <a:rPr lang="fr-FR" sz="3200" spc="-5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3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courtoisie</a:t>
            </a:r>
            <a:r>
              <a:rPr lang="fr-FR" sz="3200" spc="-4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3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et</a:t>
            </a:r>
            <a:r>
              <a:rPr lang="fr-FR" sz="3200" spc="-4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3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politesse</a:t>
            </a:r>
            <a:r>
              <a:rPr lang="fr-FR" sz="3200" spc="-4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3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= se garde de faire apparaître ses émotions 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C6E0262-3BFA-A1C7-896C-066259339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930362"/>
              </p:ext>
            </p:extLst>
          </p:nvPr>
        </p:nvGraphicFramePr>
        <p:xfrm>
          <a:off x="179512" y="1556792"/>
          <a:ext cx="8507288" cy="502657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452183">
                  <a:extLst>
                    <a:ext uri="{9D8B030D-6E8A-4147-A177-3AD203B41FA5}">
                      <a16:colId xmlns:a16="http://schemas.microsoft.com/office/drawing/2014/main" val="2880534189"/>
                    </a:ext>
                  </a:extLst>
                </a:gridCol>
                <a:gridCol w="6055105">
                  <a:extLst>
                    <a:ext uri="{9D8B030D-6E8A-4147-A177-3AD203B41FA5}">
                      <a16:colId xmlns:a16="http://schemas.microsoft.com/office/drawing/2014/main" val="1623448267"/>
                    </a:ext>
                  </a:extLst>
                </a:gridCol>
              </a:tblGrid>
              <a:tr h="5026570">
                <a:tc>
                  <a:txBody>
                    <a:bodyPr/>
                    <a:lstStyle/>
                    <a:p>
                      <a:r>
                        <a:rPr lang="fr-FR" sz="2400" i="1"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 </a:t>
                      </a:r>
                      <a:endParaRPr lang="fr-FR" sz="2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r>
                        <a:rPr lang="fr-FR" sz="2400" i="1"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 </a:t>
                      </a:r>
                      <a:endParaRPr lang="fr-FR" sz="2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r>
                        <a:rPr lang="fr-FR" sz="2400" i="1"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 </a:t>
                      </a:r>
                      <a:endParaRPr lang="fr-FR" sz="2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r>
                        <a:rPr lang="fr-FR" sz="2400" i="1"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 </a:t>
                      </a:r>
                      <a:endParaRPr lang="fr-FR" sz="2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r>
                        <a:rPr lang="fr-FR" sz="2400" i="1"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 </a:t>
                      </a:r>
                      <a:endParaRPr lang="fr-FR" sz="2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r>
                        <a:rPr lang="fr-FR" sz="2400" i="1"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 </a:t>
                      </a:r>
                      <a:endParaRPr lang="fr-FR" sz="2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>
                        <a:spcBef>
                          <a:spcPts val="20"/>
                        </a:spcBef>
                      </a:pPr>
                      <a:r>
                        <a:rPr lang="fr-FR" sz="2400" i="1"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 </a:t>
                      </a:r>
                      <a:endParaRPr lang="fr-FR" sz="2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66040"/>
                      <a:r>
                        <a:rPr lang="fr-FR" sz="24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Les</a:t>
                      </a:r>
                      <a:r>
                        <a:rPr lang="fr-FR" sz="2400" spc="23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formules</a:t>
                      </a:r>
                      <a:r>
                        <a:rPr lang="fr-FR" sz="2400" spc="23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à</a:t>
                      </a:r>
                      <a:r>
                        <a:rPr lang="fr-FR" sz="2400" spc="23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utiliser</a:t>
                      </a:r>
                      <a:endParaRPr lang="fr-FR" sz="24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7C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13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33350" algn="l"/>
                        </a:tabLst>
                      </a:pP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il</a:t>
                      </a:r>
                      <a:r>
                        <a:rPr lang="fr-FR" sz="2400" spc="-5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me</a:t>
                      </a:r>
                      <a:r>
                        <a:rPr lang="fr-FR" sz="2400" spc="-5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paraît</a:t>
                      </a:r>
                      <a:r>
                        <a:rPr lang="fr-FR" sz="2400" spc="-5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regrettable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342900" lvl="0" indent="-342900"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33350" algn="l"/>
                        </a:tabLst>
                      </a:pP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il</a:t>
                      </a:r>
                      <a:r>
                        <a:rPr lang="fr-FR" sz="2400" spc="-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me</a:t>
                      </a:r>
                      <a:r>
                        <a:rPr lang="fr-FR" sz="2400" spc="-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semble</a:t>
                      </a:r>
                      <a:r>
                        <a:rPr lang="fr-FR" sz="2400" spc="-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inopportun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342900" lvl="0" indent="-342900"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33350" algn="l"/>
                        </a:tabLst>
                      </a:pP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2400" spc="-5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déplore</a:t>
                      </a:r>
                      <a:r>
                        <a:rPr lang="fr-FR" sz="2400" spc="-4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que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342900" lvl="0" indent="-342900"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33350" algn="l"/>
                        </a:tabLst>
                      </a:pP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il</a:t>
                      </a:r>
                      <a:r>
                        <a:rPr lang="fr-FR" sz="2400" spc="-6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semble</a:t>
                      </a:r>
                      <a:r>
                        <a:rPr lang="fr-FR" sz="2400" spc="-5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qu’il</a:t>
                      </a:r>
                      <a:r>
                        <a:rPr lang="fr-FR" sz="2400" spc="-5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eût</a:t>
                      </a:r>
                      <a:r>
                        <a:rPr lang="fr-FR" sz="2400" spc="-5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été</a:t>
                      </a:r>
                      <a:r>
                        <a:rPr lang="fr-FR" sz="2400" spc="-5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préférable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342900" lvl="0" indent="-342900"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33350" algn="l"/>
                        </a:tabLst>
                      </a:pP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il</a:t>
                      </a:r>
                      <a:r>
                        <a:rPr lang="fr-FR" sz="2400" spc="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ne</a:t>
                      </a:r>
                      <a:r>
                        <a:rPr lang="fr-FR" sz="2400" spc="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m’a</a:t>
                      </a:r>
                      <a:r>
                        <a:rPr lang="fr-FR" sz="2400" spc="1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pas</a:t>
                      </a:r>
                      <a:r>
                        <a:rPr lang="fr-FR" sz="2400" spc="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été</a:t>
                      </a:r>
                      <a:r>
                        <a:rPr lang="fr-FR" sz="2400" spc="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possible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342900" lvl="0" indent="-342900"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33350" algn="l"/>
                        </a:tabLst>
                      </a:pP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pour</a:t>
                      </a:r>
                      <a:r>
                        <a:rPr lang="fr-FR" sz="2400" spc="-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le</a:t>
                      </a:r>
                      <a:r>
                        <a:rPr lang="fr-FR" sz="2400" spc="-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moment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342900" lvl="0" indent="-342900"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33350" algn="l"/>
                        </a:tabLst>
                      </a:pPr>
                      <a:r>
                        <a:rPr lang="fr-FR" sz="2400" spc="-1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dans</a:t>
                      </a:r>
                      <a:r>
                        <a:rPr lang="fr-FR" sz="2400" spc="-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spc="-1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les</a:t>
                      </a:r>
                      <a:r>
                        <a:rPr lang="fr-FR" sz="2400" spc="-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spc="-1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circonstances</a:t>
                      </a:r>
                      <a:r>
                        <a:rPr lang="fr-FR" sz="2400" spc="-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actuelles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342900" lvl="0" indent="-342900"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33350" algn="l"/>
                        </a:tabLst>
                      </a:pP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j’ai</a:t>
                      </a:r>
                      <a:r>
                        <a:rPr lang="fr-FR" sz="2400" spc="-5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pris</a:t>
                      </a:r>
                      <a:r>
                        <a:rPr lang="fr-FR" sz="2400" spc="-5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bonne</a:t>
                      </a:r>
                      <a:r>
                        <a:rPr lang="fr-FR" sz="2400" spc="-5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note</a:t>
                      </a:r>
                      <a:r>
                        <a:rPr lang="fr-FR" sz="2400" spc="-5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2400" spc="-5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votre</a:t>
                      </a:r>
                      <a:r>
                        <a:rPr lang="fr-FR" sz="2400" spc="-5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désir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342900" lvl="0" indent="-342900"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33350" algn="l"/>
                        </a:tabLst>
                      </a:pP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2400" spc="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ne</a:t>
                      </a:r>
                      <a:r>
                        <a:rPr lang="fr-FR" sz="2400" spc="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manquerai</a:t>
                      </a:r>
                      <a:r>
                        <a:rPr lang="fr-FR" sz="2400" spc="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pas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342900" lvl="0" indent="-342900">
                        <a:spcBef>
                          <a:spcPts val="2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33350" algn="l"/>
                        </a:tabLst>
                      </a:pP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le</a:t>
                      </a:r>
                      <a:r>
                        <a:rPr lang="fr-FR" sz="2400" spc="-4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moment</a:t>
                      </a:r>
                      <a:r>
                        <a:rPr lang="fr-FR" sz="2400" spc="-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venu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342900" lvl="0" indent="-342900">
                        <a:spcBef>
                          <a:spcPts val="15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900"/>
                        <a:buFont typeface="Arial MT"/>
                        <a:buChar char="•"/>
                        <a:tabLst>
                          <a:tab pos="133350" algn="l"/>
                        </a:tabLst>
                      </a:pP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dès</a:t>
                      </a:r>
                      <a:r>
                        <a:rPr lang="fr-FR" sz="2400" spc="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que</a:t>
                      </a:r>
                      <a:r>
                        <a:rPr lang="fr-FR" sz="2400" spc="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les</a:t>
                      </a:r>
                      <a:r>
                        <a:rPr lang="fr-FR" sz="2400" spc="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circonstances</a:t>
                      </a:r>
                      <a:r>
                        <a:rPr lang="fr-FR" sz="2400" spc="1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le permettront</a:t>
                      </a:r>
                      <a:endParaRPr lang="fr-FR" sz="24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40640" marR="3429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fr-FR" sz="2400" i="1" dirty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NB </a:t>
                      </a:r>
                      <a:r>
                        <a:rPr lang="fr-FR" sz="240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: Atténuer</a:t>
                      </a:r>
                      <a:r>
                        <a:rPr lang="fr-FR" sz="2400" spc="5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l’expression</a:t>
                      </a:r>
                      <a:r>
                        <a:rPr lang="fr-FR" sz="2400" spc="1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des</a:t>
                      </a:r>
                      <a:r>
                        <a:rPr lang="fr-FR" sz="2400" spc="5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idées</a:t>
                      </a:r>
                      <a:r>
                        <a:rPr lang="fr-FR" sz="2400" spc="5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blessantes</a:t>
                      </a:r>
                      <a:r>
                        <a:rPr lang="fr-FR" sz="2400" spc="5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ou</a:t>
                      </a:r>
                      <a:r>
                        <a:rPr lang="fr-FR" sz="2400" spc="5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FF000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désagréables.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184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842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56FDA9-753E-3B72-3752-961CAE93B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503237"/>
            <a:ext cx="4762872" cy="457199"/>
          </a:xfrm>
        </p:spPr>
        <p:txBody>
          <a:bodyPr>
            <a:noAutofit/>
          </a:bodyPr>
          <a:lstStyle/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tabLst>
                <a:tab pos="940435" algn="l"/>
                <a:tab pos="5440045" algn="r"/>
              </a:tabLst>
              <a:defRPr/>
            </a:pPr>
            <a:r>
              <a: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Clarté</a:t>
            </a:r>
            <a:br>
              <a: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</a:br>
            <a:endParaRPr lang="fr-FR" sz="4000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D74D06-A143-B468-84A1-F1444FF78F3B}"/>
              </a:ext>
            </a:extLst>
          </p:cNvPr>
          <p:cNvSpPr txBox="1"/>
          <p:nvPr/>
        </p:nvSpPr>
        <p:spPr>
          <a:xfrm>
            <a:off x="796752" y="1340768"/>
            <a:ext cx="6696744" cy="4544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>
              <a:spcBef>
                <a:spcPts val="770"/>
              </a:spcBef>
              <a:spcAft>
                <a:spcPts val="0"/>
              </a:spcAft>
            </a:pPr>
            <a:r>
              <a:rPr lang="fr-FR" sz="3200" dirty="0">
                <a:solidFill>
                  <a:srgbClr val="231F20"/>
                </a:solidFill>
                <a:latin typeface="Arial MT"/>
                <a:ea typeface="Arial MT"/>
                <a:cs typeface="Arial MT"/>
              </a:rPr>
              <a:t>R</a:t>
            </a:r>
            <a:r>
              <a:rPr lang="fr-FR" sz="3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édiger</a:t>
            </a:r>
            <a:r>
              <a:rPr lang="fr-FR" sz="3200" spc="3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3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avec</a:t>
            </a:r>
            <a:r>
              <a:rPr lang="fr-FR" sz="3200" spc="3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3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clarté:</a:t>
            </a:r>
          </a:p>
          <a:p>
            <a:pPr marL="857250" indent="-457200">
              <a:spcBef>
                <a:spcPts val="770"/>
              </a:spcBef>
              <a:spcAft>
                <a:spcPts val="0"/>
              </a:spcAft>
              <a:buFontTx/>
              <a:buChar char="-"/>
            </a:pPr>
            <a:r>
              <a:rPr lang="fr-FR" sz="3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être</a:t>
            </a:r>
            <a:r>
              <a:rPr lang="fr-FR" sz="3200" spc="3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3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simple,</a:t>
            </a:r>
            <a:r>
              <a:rPr lang="fr-FR" sz="3200" spc="3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</a:p>
          <a:p>
            <a:pPr marL="857250" indent="-457200">
              <a:spcBef>
                <a:spcPts val="770"/>
              </a:spcBef>
              <a:spcAft>
                <a:spcPts val="0"/>
              </a:spcAft>
              <a:buFontTx/>
              <a:buChar char="-"/>
            </a:pPr>
            <a:r>
              <a:rPr lang="fr-FR" sz="3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clair</a:t>
            </a:r>
            <a:r>
              <a:rPr lang="fr-FR" sz="3200" spc="3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3200" spc="3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</a:p>
          <a:p>
            <a:pPr marL="857250" indent="-457200">
              <a:spcBef>
                <a:spcPts val="770"/>
              </a:spcBef>
              <a:spcAft>
                <a:spcPts val="0"/>
              </a:spcAft>
              <a:buFontTx/>
              <a:buChar char="-"/>
            </a:pPr>
            <a:r>
              <a:rPr lang="fr-FR" sz="3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concis.</a:t>
            </a:r>
          </a:p>
          <a:p>
            <a:pPr marL="857250" indent="-457200">
              <a:spcBef>
                <a:spcPts val="770"/>
              </a:spcBef>
              <a:spcAft>
                <a:spcPts val="0"/>
              </a:spcAft>
              <a:buFontTx/>
              <a:buChar char="-"/>
            </a:pPr>
            <a:r>
              <a:rPr lang="fr-FR" sz="3200" dirty="0">
                <a:solidFill>
                  <a:srgbClr val="231F20"/>
                </a:solidFill>
                <a:latin typeface="Arial MT"/>
                <a:ea typeface="Arial MT"/>
                <a:cs typeface="Arial MT"/>
              </a:rPr>
              <a:t>é</a:t>
            </a:r>
            <a:r>
              <a:rPr lang="fr-FR" sz="3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vitez</a:t>
            </a:r>
            <a:r>
              <a:rPr lang="fr-FR" sz="3200" spc="5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3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d’employer</a:t>
            </a:r>
            <a:r>
              <a:rPr lang="fr-FR" sz="3200" spc="5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3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des</a:t>
            </a:r>
            <a:r>
              <a:rPr lang="fr-FR" sz="3200" spc="5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3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mots</a:t>
            </a:r>
            <a:r>
              <a:rPr lang="fr-FR" sz="3200" spc="5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3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inconnus</a:t>
            </a:r>
            <a:r>
              <a:rPr lang="fr-FR" sz="3200" spc="5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3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du</a:t>
            </a:r>
            <a:r>
              <a:rPr lang="fr-FR" sz="3200" spc="5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3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lecteur</a:t>
            </a:r>
            <a:r>
              <a:rPr lang="fr-FR" sz="3200" spc="5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</a:p>
          <a:p>
            <a:pPr marL="857250" indent="-457200">
              <a:spcBef>
                <a:spcPts val="770"/>
              </a:spcBef>
              <a:spcAft>
                <a:spcPts val="0"/>
              </a:spcAft>
              <a:buFontTx/>
              <a:buChar char="-"/>
            </a:pPr>
            <a:r>
              <a:rPr lang="fr-FR" sz="3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supprimez</a:t>
            </a:r>
            <a:r>
              <a:rPr lang="fr-FR" sz="3200" spc="5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3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tous</a:t>
            </a:r>
            <a:r>
              <a:rPr lang="fr-FR" sz="3200" spc="5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3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les</a:t>
            </a:r>
            <a:r>
              <a:rPr lang="fr-FR" sz="3200" spc="5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3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détours</a:t>
            </a:r>
            <a:r>
              <a:rPr lang="fr-FR" sz="3200" spc="5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3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pompeux</a:t>
            </a:r>
            <a:r>
              <a:rPr lang="fr-FR" sz="3200" spc="5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3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et</a:t>
            </a:r>
            <a:r>
              <a:rPr lang="fr-FR" sz="3200" spc="5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3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lourds</a:t>
            </a:r>
            <a:endParaRPr lang="fr-FR" sz="3200" dirty="0">
              <a:effectLst/>
              <a:latin typeface="Arial MT"/>
              <a:ea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472693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097CDFB-76AF-991B-3C06-3BA887EC0808}"/>
              </a:ext>
            </a:extLst>
          </p:cNvPr>
          <p:cNvSpPr txBox="1"/>
          <p:nvPr/>
        </p:nvSpPr>
        <p:spPr>
          <a:xfrm>
            <a:off x="1187624" y="692696"/>
            <a:ext cx="7416824" cy="6117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0" indent="-457200">
              <a:spcBef>
                <a:spcPts val="395"/>
              </a:spcBef>
              <a:spcAft>
                <a:spcPts val="0"/>
              </a:spcAft>
              <a:buFontTx/>
              <a:buChar char="-"/>
              <a:tabLst>
                <a:tab pos="5440045" algn="r"/>
              </a:tabLst>
            </a:pPr>
            <a:r>
              <a:rPr lang="fr-FR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L’utilisation</a:t>
            </a:r>
            <a:r>
              <a:rPr lang="fr-FR" sz="2800" b="1" spc="-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de</a:t>
            </a:r>
            <a:r>
              <a:rPr lang="fr-FR" sz="2800" b="1" spc="-1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la</a:t>
            </a:r>
            <a:r>
              <a:rPr lang="fr-FR" sz="2800" b="1" spc="-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ponctuation</a:t>
            </a:r>
          </a:p>
          <a:p>
            <a:pPr marL="400050" algn="ctr">
              <a:spcBef>
                <a:spcPts val="395"/>
              </a:spcBef>
              <a:spcAft>
                <a:spcPts val="0"/>
              </a:spcAft>
              <a:tabLst>
                <a:tab pos="5440045" algn="r"/>
              </a:tabLst>
            </a:pPr>
            <a:r>
              <a:rPr lang="fr-FR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     (polycopie)</a:t>
            </a:r>
            <a:r>
              <a:rPr lang="fr-FR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	</a:t>
            </a:r>
          </a:p>
          <a:p>
            <a:pPr lvl="0">
              <a:spcBef>
                <a:spcPts val="490"/>
              </a:spcBef>
              <a:spcAft>
                <a:spcPts val="0"/>
              </a:spcAft>
              <a:buClr>
                <a:srgbClr val="231F20"/>
              </a:buClr>
              <a:buSzPts val="1000"/>
              <a:tabLst>
                <a:tab pos="686435" algn="l"/>
                <a:tab pos="5440045" algn="r"/>
              </a:tabLst>
            </a:pPr>
            <a:r>
              <a:rPr lang="fr-FR" sz="2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fr-FR" sz="28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2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Le point	</a:t>
            </a:r>
          </a:p>
          <a:p>
            <a:pPr lvl="0">
              <a:spcBef>
                <a:spcPts val="490"/>
              </a:spcBef>
              <a:spcAft>
                <a:spcPts val="0"/>
              </a:spcAft>
              <a:buClr>
                <a:srgbClr val="231F20"/>
              </a:buClr>
              <a:buSzPts val="1000"/>
              <a:tabLst>
                <a:tab pos="686435" algn="l"/>
                <a:tab pos="5440045" algn="r"/>
              </a:tabLst>
            </a:pPr>
            <a:r>
              <a:rPr lang="fr-FR" sz="2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fr-FR" sz="28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2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La virgule	</a:t>
            </a:r>
          </a:p>
          <a:p>
            <a:pPr lvl="0">
              <a:spcBef>
                <a:spcPts val="490"/>
              </a:spcBef>
              <a:spcAft>
                <a:spcPts val="0"/>
              </a:spcAft>
              <a:buClr>
                <a:srgbClr val="231F20"/>
              </a:buClr>
              <a:buSzPts val="1000"/>
              <a:tabLst>
                <a:tab pos="686435" algn="l"/>
                <a:tab pos="5440045" algn="r"/>
              </a:tabLst>
            </a:pPr>
            <a:r>
              <a:rPr lang="fr-FR" sz="2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fr-FR" sz="28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2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Le point virgule	</a:t>
            </a:r>
            <a:endParaRPr lang="fr-FR" sz="28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225"/>
              </a:spcBef>
              <a:spcAft>
                <a:spcPts val="0"/>
              </a:spcAft>
              <a:buClr>
                <a:srgbClr val="231F20"/>
              </a:buClr>
              <a:buSzPts val="1000"/>
              <a:tabLst>
                <a:tab pos="686435" algn="l"/>
                <a:tab pos="5439410" algn="r"/>
              </a:tabLst>
            </a:pPr>
            <a:r>
              <a:rPr lang="fr-FR" sz="2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fr-FR" sz="28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2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Le</a:t>
            </a:r>
            <a:r>
              <a:rPr lang="fr-FR" sz="28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2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point d’interrogation	</a:t>
            </a:r>
            <a:endParaRPr lang="fr-FR" sz="28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225"/>
              </a:spcBef>
              <a:spcAft>
                <a:spcPts val="0"/>
              </a:spcAft>
              <a:buClr>
                <a:srgbClr val="231F20"/>
              </a:buClr>
              <a:buSzPts val="1000"/>
              <a:tabLst>
                <a:tab pos="686435" algn="l"/>
                <a:tab pos="5439410" algn="r"/>
              </a:tabLst>
            </a:pPr>
            <a:r>
              <a:rPr lang="fr-FR" sz="2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- Les points de suspension	</a:t>
            </a:r>
            <a:endParaRPr lang="fr-FR" sz="28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230"/>
              </a:spcBef>
              <a:spcAft>
                <a:spcPts val="0"/>
              </a:spcAft>
              <a:buClr>
                <a:srgbClr val="231F20"/>
              </a:buClr>
              <a:buSzPts val="1000"/>
              <a:tabLst>
                <a:tab pos="686435" algn="l"/>
                <a:tab pos="5439410" algn="r"/>
              </a:tabLst>
            </a:pPr>
            <a:r>
              <a:rPr lang="fr-FR" sz="2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fr-FR" sz="28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2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Les deux points	</a:t>
            </a:r>
            <a:endParaRPr lang="fr-FR" sz="28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225"/>
              </a:spcBef>
              <a:spcAft>
                <a:spcPts val="0"/>
              </a:spcAft>
              <a:buClr>
                <a:srgbClr val="231F20"/>
              </a:buClr>
              <a:buSzPts val="1000"/>
              <a:tabLst>
                <a:tab pos="686435" algn="l"/>
                <a:tab pos="5439410" algn="r"/>
              </a:tabLst>
            </a:pPr>
            <a:r>
              <a:rPr lang="fr-FR" sz="2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fr-FR" sz="28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2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Le</a:t>
            </a:r>
            <a:r>
              <a:rPr lang="fr-FR" sz="28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2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point d’exclamation	</a:t>
            </a:r>
            <a:endParaRPr lang="fr-FR" sz="28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225"/>
              </a:spcBef>
              <a:spcAft>
                <a:spcPts val="0"/>
              </a:spcAft>
              <a:buClr>
                <a:srgbClr val="231F20"/>
              </a:buClr>
              <a:buSzPts val="1000"/>
              <a:tabLst>
                <a:tab pos="689610" algn="l"/>
                <a:tab pos="5439410" algn="r"/>
              </a:tabLst>
            </a:pPr>
            <a:r>
              <a:rPr lang="fr-FR" sz="2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fr-FR" sz="28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2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Les</a:t>
            </a:r>
            <a:r>
              <a:rPr lang="fr-FR" sz="28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2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tirets	</a:t>
            </a:r>
            <a:endParaRPr lang="fr-FR" sz="28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225"/>
              </a:spcBef>
              <a:spcAft>
                <a:spcPts val="0"/>
              </a:spcAft>
              <a:buClr>
                <a:srgbClr val="231F20"/>
              </a:buClr>
              <a:buSzPts val="1000"/>
              <a:tabLst>
                <a:tab pos="685800" algn="l"/>
                <a:tab pos="5439410" algn="r"/>
              </a:tabLst>
            </a:pPr>
            <a:r>
              <a:rPr lang="fr-FR" sz="2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fr-FR" sz="28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2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Les parenthèses	</a:t>
            </a:r>
            <a:endParaRPr lang="fr-FR" sz="28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225"/>
              </a:spcBef>
              <a:spcAft>
                <a:spcPts val="0"/>
              </a:spcAft>
              <a:buClr>
                <a:srgbClr val="231F20"/>
              </a:buClr>
              <a:buSzPts val="1000"/>
              <a:tabLst>
                <a:tab pos="756920" algn="l"/>
                <a:tab pos="5439410" algn="r"/>
              </a:tabLst>
            </a:pPr>
            <a:r>
              <a:rPr lang="fr-FR" sz="2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fr-FR" sz="28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2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Les guillemets	</a:t>
            </a:r>
            <a:endParaRPr lang="fr-FR" sz="2800" dirty="0"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r>
              <a:rPr lang="fr-FR" sz="2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-</a:t>
            </a:r>
            <a:r>
              <a:rPr lang="fr-FR" sz="28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fr-FR" sz="2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Les</a:t>
            </a:r>
            <a:r>
              <a:rPr lang="fr-FR" sz="28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fr-FR" sz="2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espaces et</a:t>
            </a:r>
            <a:r>
              <a:rPr lang="fr-FR" sz="28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fr-FR" sz="2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les</a:t>
            </a:r>
            <a:r>
              <a:rPr lang="fr-FR" sz="28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fr-FR" sz="2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signes de</a:t>
            </a:r>
            <a:r>
              <a:rPr lang="fr-FR" sz="2800" b="1" spc="-5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</a:t>
            </a:r>
            <a:r>
              <a:rPr lang="fr-FR" sz="28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ponctuation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156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4BCD3E-2F6F-9131-BC18-77CA32094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4525963"/>
          </a:xfrm>
        </p:spPr>
        <p:txBody>
          <a:bodyPr/>
          <a:lstStyle/>
          <a:p>
            <a:r>
              <a:rPr lang="fr-FR" sz="3200" dirty="0">
                <a:solidFill>
                  <a:srgbClr val="550B0E"/>
                </a:solidFill>
                <a:effectLst/>
                <a:latin typeface="Arial MT"/>
                <a:ea typeface="Arial MT"/>
                <a:cs typeface="Arial MT"/>
              </a:rPr>
              <a:t>Les</a:t>
            </a:r>
            <a:r>
              <a:rPr lang="fr-FR" sz="3200" spc="30" dirty="0">
                <a:solidFill>
                  <a:srgbClr val="550B0E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3200" dirty="0">
                <a:solidFill>
                  <a:srgbClr val="550B0E"/>
                </a:solidFill>
                <a:effectLst/>
                <a:latin typeface="Arial MT"/>
                <a:ea typeface="Arial MT"/>
                <a:cs typeface="Arial MT"/>
              </a:rPr>
              <a:t>majuscules</a:t>
            </a:r>
          </a:p>
          <a:p>
            <a:r>
              <a:rPr lang="fr-FR" sz="3200" dirty="0">
                <a:solidFill>
                  <a:srgbClr val="550B0E"/>
                </a:solidFill>
                <a:effectLst/>
                <a:latin typeface="Arial MT"/>
                <a:ea typeface="Arial MT"/>
                <a:cs typeface="Arial MT"/>
              </a:rPr>
              <a:t>Les</a:t>
            </a:r>
            <a:r>
              <a:rPr lang="fr-FR" sz="3200" spc="45" dirty="0">
                <a:solidFill>
                  <a:srgbClr val="550B0E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3200" dirty="0">
                <a:solidFill>
                  <a:srgbClr val="550B0E"/>
                </a:solidFill>
                <a:effectLst/>
                <a:latin typeface="Arial MT"/>
                <a:ea typeface="Arial MT"/>
                <a:cs typeface="Arial MT"/>
              </a:rPr>
              <a:t>formules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6195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F518C8F-CE0B-F09E-198E-65E737429922}"/>
              </a:ext>
            </a:extLst>
          </p:cNvPr>
          <p:cNvSpPr txBox="1"/>
          <p:nvPr/>
        </p:nvSpPr>
        <p:spPr>
          <a:xfrm>
            <a:off x="827584" y="548680"/>
            <a:ext cx="80648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0" marR="1214120" algn="ctr">
              <a:lnSpc>
                <a:spcPts val="1450"/>
              </a:lnSpc>
              <a:spcAft>
                <a:spcPts val="0"/>
              </a:spcAft>
            </a:pPr>
            <a:r>
              <a:rPr lang="fr-FR" sz="3200" b="1" dirty="0">
                <a:solidFill>
                  <a:srgbClr val="550B0E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Les</a:t>
            </a:r>
            <a:r>
              <a:rPr lang="fr-FR" sz="3200" b="1" spc="110" dirty="0">
                <a:solidFill>
                  <a:srgbClr val="550B0E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3200" b="1" dirty="0">
                <a:solidFill>
                  <a:srgbClr val="550B0E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documents</a:t>
            </a:r>
            <a:r>
              <a:rPr lang="fr-FR" sz="3200" b="1" spc="110" dirty="0">
                <a:solidFill>
                  <a:srgbClr val="550B0E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3200" b="1" dirty="0">
                <a:solidFill>
                  <a:srgbClr val="550B0E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administratifs</a:t>
            </a:r>
          </a:p>
          <a:p>
            <a:pPr marL="762000" marR="1214120" algn="ctr">
              <a:lnSpc>
                <a:spcPts val="1450"/>
              </a:lnSpc>
              <a:spcAft>
                <a:spcPts val="0"/>
              </a:spcAft>
            </a:pPr>
            <a:endParaRPr lang="fr-FR" sz="3200" b="1" dirty="0">
              <a:solidFill>
                <a:srgbClr val="550B0E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762000" marR="1214120" algn="ctr">
              <a:lnSpc>
                <a:spcPts val="1450"/>
              </a:lnSpc>
              <a:spcAft>
                <a:spcPts val="0"/>
              </a:spcAft>
            </a:pPr>
            <a:endParaRPr lang="fr-FR" sz="3200" b="1" dirty="0">
              <a:solidFill>
                <a:srgbClr val="550B0E"/>
              </a:solidFill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762000" marR="1214120" algn="ctr">
              <a:lnSpc>
                <a:spcPts val="1450"/>
              </a:lnSpc>
              <a:spcAft>
                <a:spcPts val="0"/>
              </a:spcAft>
            </a:pPr>
            <a:endParaRPr lang="fr-FR" sz="3200" b="1" dirty="0">
              <a:solidFill>
                <a:srgbClr val="FF0000"/>
              </a:solidFill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762000" marR="1214120" algn="ctr">
              <a:lnSpc>
                <a:spcPts val="1450"/>
              </a:lnSpc>
              <a:spcAft>
                <a:spcPts val="0"/>
              </a:spcAft>
            </a:pPr>
            <a:r>
              <a:rPr kumimoji="0" lang="fr-FR" alt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Les mentions obligatoires des</a:t>
            </a:r>
          </a:p>
          <a:p>
            <a:pPr marL="762000" marR="1214120" algn="ctr">
              <a:lnSpc>
                <a:spcPts val="1450"/>
              </a:lnSpc>
              <a:spcAft>
                <a:spcPts val="0"/>
              </a:spcAft>
            </a:pPr>
            <a:endParaRPr lang="fr-FR" altLang="fr-FR" sz="3200" b="1" dirty="0">
              <a:solidFill>
                <a:srgbClr val="FF0000"/>
              </a:solidFill>
              <a:latin typeface="Arial" panose="020B0604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762000" marR="1214120" algn="ctr">
              <a:lnSpc>
                <a:spcPts val="1450"/>
              </a:lnSpc>
              <a:spcAft>
                <a:spcPts val="0"/>
              </a:spcAft>
            </a:pPr>
            <a:r>
              <a:rPr kumimoji="0" lang="fr-FR" alt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documents  administratifs</a:t>
            </a:r>
          </a:p>
          <a:p>
            <a:pPr marL="762000" marR="1214120" algn="ctr">
              <a:lnSpc>
                <a:spcPts val="1450"/>
              </a:lnSpc>
              <a:spcAft>
                <a:spcPts val="0"/>
              </a:spcAft>
            </a:pPr>
            <a:endParaRPr kumimoji="0" lang="fr-FR" altLang="fr-FR" sz="3200" b="1" i="0" u="none" strike="noStrike" kern="1200" cap="none" spc="0" normalizeH="0" baseline="0" noProof="0" dirty="0">
              <a:ln>
                <a:noFill/>
              </a:ln>
              <a:solidFill>
                <a:srgbClr val="550B0E"/>
              </a:solidFill>
              <a:effectLst/>
              <a:uLnTx/>
              <a:uFillTx/>
              <a:latin typeface="Arial" panose="020B0604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27063" algn="l"/>
                <a:tab pos="4999038" algn="l"/>
              </a:tabLst>
              <a:defRPr/>
            </a:pPr>
            <a:r>
              <a:rPr kumimoji="0" lang="fr-FR" altLang="fr-FR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Le timbre</a:t>
            </a:r>
            <a:r>
              <a:rPr kumimoji="0" lang="fr-FR" altLang="fr-FR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	</a:t>
            </a:r>
            <a:endParaRPr kumimoji="0" lang="fr-FR" altLang="fr-FR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27063" algn="l"/>
                <a:tab pos="4999038" algn="l"/>
              </a:tabLst>
              <a:defRPr/>
            </a:pPr>
            <a:r>
              <a:rPr kumimoji="0" lang="fr-FR" altLang="fr-FR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La date et le lieu</a:t>
            </a:r>
            <a:r>
              <a:rPr kumimoji="0" lang="fr-FR" altLang="fr-FR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	</a:t>
            </a:r>
            <a:endParaRPr kumimoji="0" lang="fr-FR" altLang="fr-FR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27063" algn="l"/>
                <a:tab pos="4999038" algn="l"/>
              </a:tabLst>
              <a:defRPr/>
            </a:pPr>
            <a:r>
              <a:rPr kumimoji="0" lang="fr-FR" altLang="fr-FR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L'objet</a:t>
            </a:r>
            <a:r>
              <a:rPr kumimoji="0" lang="fr-FR" altLang="fr-FR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	</a:t>
            </a:r>
            <a:endParaRPr kumimoji="0" lang="fr-FR" altLang="fr-FR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27063" algn="l"/>
                <a:tab pos="4999038" algn="l"/>
              </a:tabLst>
              <a:defRPr/>
            </a:pPr>
            <a:r>
              <a:rPr lang="fr-FR" altLang="fr-FR" sz="3200" b="1" i="1" dirty="0">
                <a:solidFill>
                  <a:srgbClr val="FF0000"/>
                </a:solidFill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altLang="fr-FR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Les références</a:t>
            </a:r>
            <a:r>
              <a:rPr kumimoji="0" lang="fr-FR" altLang="fr-FR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	</a:t>
            </a:r>
            <a:endParaRPr kumimoji="0" lang="fr-FR" altLang="fr-FR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27063" algn="l"/>
                <a:tab pos="4999038" algn="l"/>
              </a:tabLst>
              <a:defRPr/>
            </a:pPr>
            <a:r>
              <a:rPr lang="fr-FR" altLang="fr-FR" sz="3200" b="1" i="1" dirty="0">
                <a:solidFill>
                  <a:srgbClr val="FF0000"/>
                </a:solidFill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altLang="fr-FR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Les pièces jointes</a:t>
            </a:r>
            <a:r>
              <a:rPr kumimoji="0" lang="fr-FR" altLang="fr-FR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	</a:t>
            </a:r>
            <a:endParaRPr kumimoji="0" lang="fr-FR" altLang="fr-FR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27063" algn="l"/>
                <a:tab pos="4999038" algn="l"/>
              </a:tabLst>
              <a:defRPr/>
            </a:pPr>
            <a:r>
              <a:rPr lang="fr-FR" altLang="fr-FR" sz="3200" b="1" i="1" dirty="0">
                <a:solidFill>
                  <a:srgbClr val="FF0000"/>
                </a:solidFill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altLang="fr-FR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La suscription</a:t>
            </a:r>
            <a:r>
              <a:rPr kumimoji="0" lang="fr-FR" altLang="fr-FR" sz="3200" b="1" i="1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	</a:t>
            </a:r>
            <a:endParaRPr kumimoji="0" lang="fr-FR" altLang="fr-F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62000" marR="1214120" algn="ctr">
              <a:lnSpc>
                <a:spcPts val="1450"/>
              </a:lnSpc>
              <a:spcAft>
                <a:spcPts val="0"/>
              </a:spcAft>
            </a:pPr>
            <a:endParaRPr lang="fr-FR" sz="3200" b="1" dirty="0">
              <a:solidFill>
                <a:srgbClr val="550B0E"/>
              </a:solidFill>
              <a:latin typeface="Arial" panose="020B0604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762000" marR="1214120" algn="ctr">
              <a:lnSpc>
                <a:spcPts val="1450"/>
              </a:lnSpc>
              <a:spcAft>
                <a:spcPts val="0"/>
              </a:spcAft>
            </a:pPr>
            <a:endParaRPr lang="fr-FR" sz="3200" b="1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2C15EC-F9D3-06DD-DE05-B5BB84FB9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04" y="1772816"/>
            <a:ext cx="1102198" cy="70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5698" tIns="87285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rgbClr val="550B0E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	</a:t>
            </a:r>
            <a:endParaRPr kumimoji="0" lang="fr-FR" altLang="fr-F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4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E185E-1BE7-C759-28A5-3DD298531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9E827DC-19B0-048E-9947-42C238A634DB}"/>
              </a:ext>
            </a:extLst>
          </p:cNvPr>
          <p:cNvSpPr txBox="1"/>
          <p:nvPr/>
        </p:nvSpPr>
        <p:spPr>
          <a:xfrm>
            <a:off x="483006" y="0"/>
            <a:ext cx="8640960" cy="6736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0" marR="1214120" lvl="0" indent="0" algn="ctr" defTabSz="914400" rtl="0" eaLnBrk="1" fontAlgn="auto" latinLnBrk="0" hangingPunct="1">
              <a:lnSpc>
                <a:spcPts val="1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2800" b="1" i="1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	</a:t>
            </a:r>
            <a:endParaRPr kumimoji="0" lang="fr-FR" alt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27063" algn="l"/>
                <a:tab pos="4999038" algn="l"/>
              </a:tabLst>
              <a:defRPr/>
            </a:pPr>
            <a:r>
              <a:rPr kumimoji="0" lang="fr-FR" altLang="fr-FR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La suscription</a:t>
            </a:r>
            <a:r>
              <a:rPr kumimoji="0" lang="fr-FR" altLang="fr-FR" sz="2800" b="1" i="1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	</a:t>
            </a:r>
            <a:endParaRPr kumimoji="0" lang="fr-FR" alt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F20"/>
              </a:buClr>
              <a:buSzPct val="100000"/>
              <a:buFontTx/>
              <a:buAutoNum type="arabicPeriod"/>
              <a:tabLst>
                <a:tab pos="627063" algn="l"/>
                <a:tab pos="4999038" algn="l"/>
              </a:tabLst>
              <a:defRPr/>
            </a:pPr>
            <a:r>
              <a:rPr kumimoji="0" lang="fr-FR" altLang="fr-FR" sz="2800" b="0" i="1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La suscription dans la lettre en forme administrative</a:t>
            </a:r>
            <a:endParaRPr kumimoji="0" lang="fr-FR" alt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F20"/>
              </a:buClr>
              <a:buSzPct val="100000"/>
              <a:buFontTx/>
              <a:buAutoNum type="arabicPeriod"/>
              <a:tabLst>
                <a:tab pos="627063" algn="l"/>
                <a:tab pos="4999038" algn="l"/>
              </a:tabLst>
              <a:defRPr/>
            </a:pPr>
            <a:r>
              <a:rPr kumimoji="0" lang="fr-FR" altLang="fr-FR" sz="2800" b="0" i="1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La suscription dans la lettre en forme personnelle</a:t>
            </a:r>
            <a:r>
              <a:rPr kumimoji="0" lang="fr-FR" altLang="fr-FR" sz="2800" b="0" i="1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	</a:t>
            </a:r>
            <a:endParaRPr kumimoji="0" lang="fr-FR" alt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F20"/>
              </a:buClr>
              <a:buSzPct val="100000"/>
              <a:buFontTx/>
              <a:buAutoNum type="arabicPeriod"/>
              <a:tabLst>
                <a:tab pos="627063" algn="l"/>
                <a:tab pos="4999038" algn="l"/>
              </a:tabLst>
              <a:defRPr/>
            </a:pPr>
            <a:r>
              <a:rPr kumimoji="0" lang="fr-FR" altLang="fr-FR" sz="2800" b="0" i="1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La présentation du destinataire dans la lettre en forme personnelle</a:t>
            </a:r>
            <a:r>
              <a:rPr kumimoji="0" lang="fr-FR" altLang="fr-FR" sz="2800" b="0" i="1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	</a:t>
            </a:r>
            <a:endParaRPr kumimoji="0" lang="fr-FR" alt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627063" algn="l"/>
                <a:tab pos="4999038" algn="l"/>
              </a:tabLst>
              <a:defRPr/>
            </a:pPr>
            <a:r>
              <a:rPr kumimoji="0" lang="fr-FR" altLang="fr-FR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La signature</a:t>
            </a:r>
            <a:r>
              <a:rPr kumimoji="0" lang="fr-FR" altLang="fr-FR" sz="2800" b="1" i="1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	</a:t>
            </a:r>
            <a:endParaRPr kumimoji="0" lang="fr-FR" alt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F20"/>
              </a:buClr>
              <a:buSzPct val="100000"/>
              <a:buFontTx/>
              <a:buAutoNum type="arabicPeriod"/>
              <a:tabLst>
                <a:tab pos="627063" algn="l"/>
                <a:tab pos="4999038" algn="l"/>
              </a:tabLst>
              <a:defRPr/>
            </a:pPr>
            <a:r>
              <a:rPr kumimoji="0" lang="fr-FR" altLang="fr-FR" sz="2800" b="0" i="1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Le signataire du document est l'autorité responsable</a:t>
            </a:r>
            <a:r>
              <a:rPr kumimoji="0" lang="fr-FR" altLang="fr-FR" sz="2800" b="0" i="1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	</a:t>
            </a:r>
            <a:endParaRPr kumimoji="0" lang="fr-FR" alt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F20"/>
              </a:buClr>
              <a:buSzPct val="100000"/>
              <a:buFontTx/>
              <a:buAutoNum type="arabicPeriod"/>
              <a:tabLst>
                <a:tab pos="627063" algn="l"/>
                <a:tab pos="4999038" algn="l"/>
              </a:tabLst>
              <a:defRPr/>
            </a:pPr>
            <a:r>
              <a:rPr kumimoji="0" lang="fr-FR" altLang="fr-FR" sz="2800" b="0" i="1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Le signataire du document n'est pas l'autorité responsable</a:t>
            </a:r>
            <a:r>
              <a:rPr kumimoji="0" lang="fr-FR" altLang="fr-FR" sz="2800" b="0" i="1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	</a:t>
            </a:r>
            <a:endParaRPr kumimoji="0" lang="fr-FR" altLang="fr-FR" sz="2800" b="0" i="1" u="none" strike="noStrike" kern="120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Trebuchet MS" panose="020B0603020202020204" pitchFamily="34" charset="0"/>
              <a:ea typeface="Arial MT"/>
              <a:cs typeface="Arial M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7063" algn="l"/>
                <a:tab pos="4999038" algn="l"/>
              </a:tabLst>
              <a:defRPr/>
            </a:pPr>
            <a:r>
              <a:rPr kumimoji="0" lang="fr-FR" altLang="fr-FR" sz="2800" b="0" i="1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Le tableau des locutions utilisées dans l’administration</a:t>
            </a:r>
            <a:r>
              <a:rPr kumimoji="0" lang="fr-FR" alt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762000" marR="1214120" lvl="0" indent="0" algn="ctr" defTabSz="914400" rtl="0" eaLnBrk="1" fontAlgn="auto" latinLnBrk="0" hangingPunct="1">
              <a:lnSpc>
                <a:spcPts val="1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550B0E"/>
              </a:solidFill>
              <a:effectLst/>
              <a:uLnTx/>
              <a:uFillTx/>
              <a:latin typeface="Arial" panose="020B0604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762000" marR="1214120" lvl="0" indent="0" algn="ctr" defTabSz="914400" rtl="0" eaLnBrk="1" fontAlgn="auto" latinLnBrk="0" hangingPunct="1">
              <a:lnSpc>
                <a:spcPts val="1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FAEF398-F7A4-25F0-3AD4-4AEE2A148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04" y="1772816"/>
            <a:ext cx="1102198" cy="70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5698" tIns="87285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550B0E"/>
                </a:solidFill>
                <a:effectLst/>
                <a:uLnTx/>
                <a:uFillTx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	</a:t>
            </a:r>
            <a:endParaRPr kumimoji="0" lang="fr-FR" alt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02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5A7C4-E0EB-DAFC-24B0-C8D7FED68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B8A21-938D-6951-1B32-AC0B5ABB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pPr>
              <a:lnSpc>
                <a:spcPts val="4500"/>
              </a:lnSpc>
              <a:spcAft>
                <a:spcPts val="800"/>
              </a:spcAft>
            </a:pPr>
            <a:r>
              <a:rPr lang="fr-FR" sz="4400" b="1" kern="1800" dirty="0">
                <a:solidFill>
                  <a:srgbClr val="FF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Lettre personnelle</a:t>
            </a:r>
            <a:endParaRPr lang="fr-FR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0A6049EF-70E2-7DC2-A6DA-3D2B2F7F9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040663"/>
              </p:ext>
            </p:extLst>
          </p:nvPr>
        </p:nvGraphicFramePr>
        <p:xfrm>
          <a:off x="457200" y="2708920"/>
          <a:ext cx="8363273" cy="193666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814454">
                  <a:extLst>
                    <a:ext uri="{9D8B030D-6E8A-4147-A177-3AD203B41FA5}">
                      <a16:colId xmlns:a16="http://schemas.microsoft.com/office/drawing/2014/main" val="4052906374"/>
                    </a:ext>
                  </a:extLst>
                </a:gridCol>
                <a:gridCol w="2814454">
                  <a:extLst>
                    <a:ext uri="{9D8B030D-6E8A-4147-A177-3AD203B41FA5}">
                      <a16:colId xmlns:a16="http://schemas.microsoft.com/office/drawing/2014/main" val="2292018387"/>
                    </a:ext>
                  </a:extLst>
                </a:gridCol>
                <a:gridCol w="2734365">
                  <a:extLst>
                    <a:ext uri="{9D8B030D-6E8A-4147-A177-3AD203B41FA5}">
                      <a16:colId xmlns:a16="http://schemas.microsoft.com/office/drawing/2014/main" val="1552976238"/>
                    </a:ext>
                  </a:extLst>
                </a:gridCol>
              </a:tblGrid>
              <a:tr h="637762">
                <a:tc>
                  <a:txBody>
                    <a:bodyPr/>
                    <a:lstStyle/>
                    <a:p>
                      <a:pPr marL="300355">
                        <a:spcBef>
                          <a:spcPts val="590"/>
                        </a:spcBef>
                      </a:pPr>
                      <a:r>
                        <a:rPr lang="fr-FR" sz="2400" b="1" spc="-1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Émetteur</a:t>
                      </a:r>
                      <a:endParaRPr lang="fr-F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spcBef>
                          <a:spcPts val="590"/>
                        </a:spcBef>
                      </a:pPr>
                      <a:r>
                        <a:rPr lang="fr-FR" sz="2400" b="1" spc="-1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Destinataire</a:t>
                      </a:r>
                      <a:endParaRPr lang="fr-F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15975">
                        <a:spcBef>
                          <a:spcPts val="590"/>
                        </a:spcBef>
                      </a:pPr>
                      <a:r>
                        <a:rPr lang="fr-FR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fr-FR" sz="2400" b="1" spc="-4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</a:t>
                      </a:r>
                      <a:r>
                        <a:rPr lang="fr-FR" sz="2400" b="1" spc="-4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400" b="1" spc="-1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lettre</a:t>
                      </a:r>
                      <a:endParaRPr lang="fr-F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738598"/>
                  </a:ext>
                </a:extLst>
              </a:tr>
              <a:tr h="1298904">
                <a:tc>
                  <a:txBody>
                    <a:bodyPr/>
                    <a:lstStyle/>
                    <a:p>
                      <a:pPr marL="67945">
                        <a:spcBef>
                          <a:spcPts val="575"/>
                        </a:spcBef>
                      </a:pPr>
                      <a:r>
                        <a:rPr lang="fr-FR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7945">
                        <a:spcBef>
                          <a:spcPts val="265"/>
                        </a:spcBef>
                      </a:pPr>
                      <a:r>
                        <a:rPr lang="fr-FR" sz="24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Particulier</a:t>
                      </a:r>
                      <a:endParaRPr lang="fr-F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265"/>
                        </a:spcBef>
                        <a:buSzPts val="1100"/>
                        <a:buFont typeface="Times New Roman" panose="02020603050405020304" pitchFamily="18" charset="0"/>
                        <a:buChar char="-"/>
                        <a:tabLst>
                          <a:tab pos="146685" algn="l"/>
                        </a:tabLst>
                      </a:pPr>
                      <a:r>
                        <a:rPr lang="fr-FR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Particulier</a:t>
                      </a:r>
                      <a:endParaRPr lang="fr-FR" sz="2400" spc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Bef>
                          <a:spcPts val="310"/>
                        </a:spcBef>
                        <a:buSzPts val="1100"/>
                        <a:buFont typeface="Times New Roman" panose="02020603050405020304" pitchFamily="18" charset="0"/>
                        <a:buChar char="-"/>
                        <a:tabLst>
                          <a:tab pos="146685" algn="l"/>
                        </a:tabLst>
                      </a:pPr>
                      <a:r>
                        <a:rPr lang="fr-FR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Établissement</a:t>
                      </a:r>
                      <a:endParaRPr lang="fr-FR" sz="2400" spc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Bef>
                          <a:spcPts val="295"/>
                        </a:spcBef>
                        <a:buSzPts val="1100"/>
                        <a:buFont typeface="Times New Roman" panose="02020603050405020304" pitchFamily="18" charset="0"/>
                        <a:buChar char="-"/>
                        <a:tabLst>
                          <a:tab pos="140335" algn="l"/>
                        </a:tabLst>
                      </a:pPr>
                      <a:r>
                        <a:rPr lang="fr-FR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Administration</a:t>
                      </a:r>
                      <a:endParaRPr lang="fr-FR" sz="2400" spc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575"/>
                        </a:spcBef>
                      </a:pPr>
                      <a:r>
                        <a:rPr lang="fr-FR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7945">
                        <a:spcBef>
                          <a:spcPts val="265"/>
                        </a:spcBef>
                      </a:pPr>
                      <a:r>
                        <a:rPr lang="fr-FR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Lettre</a:t>
                      </a:r>
                      <a:r>
                        <a:rPr lang="fr-FR" sz="24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personnelle</a:t>
                      </a:r>
                      <a:endParaRPr lang="fr-F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041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286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52C28ED-E0FB-015E-5620-3451C82FEA21}"/>
              </a:ext>
            </a:extLst>
          </p:cNvPr>
          <p:cNvSpPr txBox="1"/>
          <p:nvPr/>
        </p:nvSpPr>
        <p:spPr>
          <a:xfrm>
            <a:off x="359532" y="1336119"/>
            <a:ext cx="842493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560"/>
              </a:spcBef>
              <a:buClr>
                <a:srgbClr val="231F20"/>
              </a:buClr>
              <a:buSzPts val="1000"/>
              <a:buFont typeface="Trebuchet MS" panose="020B0603020202020204" pitchFamily="34" charset="0"/>
              <a:buAutoNum type="arabicPeriod"/>
              <a:tabLst>
                <a:tab pos="690245" algn="l"/>
                <a:tab pos="5298440" algn="l"/>
              </a:tabLst>
            </a:pPr>
            <a:r>
              <a:rPr lang="fr-FR" sz="3200" b="1" i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Formules</a:t>
            </a:r>
            <a:r>
              <a:rPr lang="fr-FR" sz="3200" b="1" i="1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3200" b="1" i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pour</a:t>
            </a:r>
            <a:r>
              <a:rPr lang="fr-FR" sz="3200" b="1" i="1" spc="-5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3200" b="1" i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introduire</a:t>
            </a:r>
            <a:r>
              <a:rPr lang="fr-FR" sz="3200" b="1" i="1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3200" b="1" i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une</a:t>
            </a:r>
            <a:r>
              <a:rPr lang="fr-FR" sz="3200" b="1" i="1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3200" b="1" i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lettre,</a:t>
            </a:r>
            <a:r>
              <a:rPr lang="fr-FR" sz="3200" b="1" i="1" spc="-5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3200" b="1" i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un</a:t>
            </a:r>
            <a:r>
              <a:rPr lang="fr-FR" sz="3200" b="1" i="1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3200" b="1" i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e-mail,</a:t>
            </a:r>
            <a:r>
              <a:rPr lang="fr-FR" sz="3200" b="1" i="1" spc="-5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3200" b="1" i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une</a:t>
            </a:r>
            <a:r>
              <a:rPr lang="fr-FR" sz="3200" b="1" i="1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3200" b="1" i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circulaire,</a:t>
            </a:r>
            <a:r>
              <a:rPr lang="fr-FR" sz="3200" b="1" i="1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3200" b="1" i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une</a:t>
            </a:r>
            <a:r>
              <a:rPr lang="fr-FR" sz="3200" b="1" i="1" spc="-5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3200" b="1" i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note</a:t>
            </a:r>
            <a:r>
              <a:rPr lang="fr-FR" sz="3200" b="1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	</a:t>
            </a:r>
            <a:endParaRPr lang="fr-FR" sz="3200" b="1" i="1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742950" lvl="1" indent="-285750">
              <a:spcBef>
                <a:spcPts val="340"/>
              </a:spcBef>
              <a:buClr>
                <a:srgbClr val="231F20"/>
              </a:buClr>
              <a:buSzPts val="900"/>
              <a:buFont typeface="MS UI Gothic" panose="020B0600070205080204" pitchFamily="34" charset="-128"/>
              <a:buChar char="■"/>
              <a:tabLst>
                <a:tab pos="940435" algn="l"/>
                <a:tab pos="5313045" algn="l"/>
              </a:tabLst>
            </a:pPr>
            <a:r>
              <a:rPr lang="fr-FR" sz="3200" i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Vous</a:t>
            </a:r>
            <a:r>
              <a:rPr lang="fr-FR" sz="3200" i="1" spc="-6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z="3200" i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vous</a:t>
            </a:r>
            <a:r>
              <a:rPr lang="fr-FR" sz="3200" i="1" spc="-6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z="3200" i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référez</a:t>
            </a:r>
            <a:r>
              <a:rPr lang="fr-FR" sz="3200" i="1" spc="-6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z="3200" i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à</a:t>
            </a:r>
            <a:r>
              <a:rPr lang="fr-FR" sz="3200" i="1" spc="-6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z="3200" i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une</a:t>
            </a:r>
            <a:r>
              <a:rPr lang="fr-FR" sz="3200" i="1" spc="-6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z="3200" i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situation</a:t>
            </a:r>
            <a:r>
              <a:rPr lang="fr-FR" sz="3200" i="1" spc="-6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z="3200" i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antérieure</a:t>
            </a:r>
            <a:r>
              <a:rPr lang="fr-FR" sz="3200" i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	</a:t>
            </a:r>
            <a:endParaRPr lang="fr-FR" sz="3200" i="1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MS UI Gothic" panose="020B0600070205080204" pitchFamily="34" charset="-128"/>
            </a:endParaRPr>
          </a:p>
          <a:p>
            <a:pPr marL="742950" lvl="1" indent="-285750">
              <a:spcBef>
                <a:spcPts val="310"/>
              </a:spcBef>
              <a:buClr>
                <a:srgbClr val="231F20"/>
              </a:buClr>
              <a:buSzPts val="900"/>
              <a:buFont typeface="MS UI Gothic" panose="020B0600070205080204" pitchFamily="34" charset="-128"/>
              <a:buChar char="■"/>
              <a:tabLst>
                <a:tab pos="940435" algn="l"/>
                <a:tab pos="5313045" algn="l"/>
              </a:tabLst>
            </a:pPr>
            <a:r>
              <a:rPr lang="fr-FR" sz="3200" i="1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Vous</a:t>
            </a:r>
            <a:r>
              <a:rPr lang="fr-FR" sz="3200" i="1" spc="-55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z="3200" i="1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ne</a:t>
            </a:r>
            <a:r>
              <a:rPr lang="fr-FR" sz="3200" i="1" spc="-55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z="3200" i="1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vous</a:t>
            </a:r>
            <a:r>
              <a:rPr lang="fr-FR" sz="3200" i="1" spc="-55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z="3200" i="1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référez</a:t>
            </a:r>
            <a:r>
              <a:rPr lang="fr-FR" sz="3200" i="1" spc="-50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z="3200" i="1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pas</a:t>
            </a:r>
            <a:r>
              <a:rPr lang="fr-FR" sz="3200" i="1" spc="-55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z="3200" i="1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à</a:t>
            </a:r>
            <a:r>
              <a:rPr lang="fr-FR" sz="3200" i="1" spc="-55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z="3200" i="1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une</a:t>
            </a:r>
            <a:r>
              <a:rPr lang="fr-FR" sz="3200" i="1" spc="-55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z="3200" i="1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situation</a:t>
            </a:r>
            <a:r>
              <a:rPr lang="fr-FR" sz="3200" i="1" spc="-50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z="3200" i="1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antérieure</a:t>
            </a:r>
            <a:r>
              <a:rPr lang="fr-FR" sz="3200" i="1" dirty="0">
                <a:solidFill>
                  <a:srgbClr val="231F20"/>
                </a:solidFill>
                <a:latin typeface="Times New Roman" panose="020206030504050203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	</a:t>
            </a:r>
            <a:endParaRPr lang="fr-FR" sz="3200" i="1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MS UI Gothic" panose="020B0600070205080204" pitchFamily="34" charset="-128"/>
            </a:endParaRPr>
          </a:p>
          <a:p>
            <a:pPr marL="342900" lvl="0" indent="-342900">
              <a:spcBef>
                <a:spcPts val="555"/>
              </a:spcBef>
              <a:buClr>
                <a:srgbClr val="231F20"/>
              </a:buClr>
              <a:buSzPts val="1000"/>
              <a:buFont typeface="Trebuchet MS" panose="020B0603020202020204" pitchFamily="34" charset="0"/>
              <a:buAutoNum type="arabicPeriod"/>
              <a:tabLst>
                <a:tab pos="690245" algn="l"/>
                <a:tab pos="5299075" algn="l"/>
              </a:tabLst>
            </a:pPr>
            <a:r>
              <a:rPr lang="fr-FR" sz="3200" b="1" i="1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-</a:t>
            </a:r>
            <a:r>
              <a:rPr lang="fr-FR" sz="3200" b="1" i="1" spc="-50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3200" b="1" i="1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Formules</a:t>
            </a:r>
            <a:r>
              <a:rPr lang="fr-FR" sz="3200" b="1" i="1" spc="-45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3200" b="1" i="1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pour</a:t>
            </a:r>
            <a:r>
              <a:rPr lang="fr-FR" sz="3200" b="1" i="1" spc="-45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3200" b="1" i="1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exprimer</a:t>
            </a:r>
            <a:r>
              <a:rPr lang="fr-FR" sz="3200" b="1" i="1" spc="-45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3200" b="1" i="1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vos</a:t>
            </a:r>
            <a:r>
              <a:rPr lang="fr-FR" sz="3200" b="1" i="1" spc="-45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3200" b="1" i="1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idées</a:t>
            </a:r>
            <a:r>
              <a:rPr lang="fr-FR" sz="3200" b="1" i="1" spc="-45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3200" b="1" i="1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dans</a:t>
            </a:r>
            <a:r>
              <a:rPr lang="fr-FR" sz="3200" b="1" i="1" spc="-45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3200" b="1" i="1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tous</a:t>
            </a:r>
            <a:r>
              <a:rPr lang="fr-FR" sz="3200" b="1" i="1" spc="-45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3200" b="1" i="1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les</a:t>
            </a:r>
            <a:r>
              <a:rPr lang="fr-FR" sz="3200" b="1" i="1" spc="-45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3200" b="1" i="1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documents</a:t>
            </a:r>
            <a:r>
              <a:rPr lang="fr-FR" sz="3200" b="1" i="1" spc="-45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3200" b="1" i="1" dirty="0">
                <a:solidFill>
                  <a:srgbClr val="231F20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administratifs</a:t>
            </a:r>
            <a:r>
              <a:rPr lang="fr-FR" sz="3200" b="1" i="1" dirty="0">
                <a:solidFill>
                  <a:srgbClr val="231F20"/>
                </a:solidFill>
                <a:latin typeface="Times New Roman" panose="020206030504050203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	</a:t>
            </a:r>
            <a:endParaRPr lang="fr-FR" sz="3200" b="1" i="1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97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F4B4D-D5B9-4954-7821-F19FAE4C8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6B00C30-C78A-E7A5-7F03-6EFAF65A6CDA}"/>
              </a:ext>
            </a:extLst>
          </p:cNvPr>
          <p:cNvSpPr txBox="1"/>
          <p:nvPr/>
        </p:nvSpPr>
        <p:spPr>
          <a:xfrm>
            <a:off x="611560" y="1844824"/>
            <a:ext cx="8424936" cy="168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31F20"/>
              </a:buClr>
              <a:buSzPts val="1000"/>
              <a:tabLst>
                <a:tab pos="690245" algn="l"/>
                <a:tab pos="5298440" algn="l"/>
              </a:tabLst>
              <a:defRPr/>
            </a:pPr>
            <a:r>
              <a:rPr kumimoji="0" lang="fr-FR" sz="36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Formules</a:t>
            </a:r>
            <a:r>
              <a:rPr kumimoji="0" lang="fr-FR" sz="3600" b="1" u="none" strike="noStrike" kern="1200" cap="none" spc="-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kumimoji="0" lang="fr-FR" sz="36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d’appel</a:t>
            </a:r>
            <a:r>
              <a:rPr kumimoji="0" lang="fr-FR" sz="3600" b="1" u="none" strike="noStrike" kern="1200" cap="none" spc="-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kumimoji="0" lang="fr-FR" sz="36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</a:t>
            </a:r>
            <a:r>
              <a:rPr kumimoji="0" lang="fr-FR" sz="3600" b="1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kumimoji="0" lang="fr-FR" sz="36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</a:t>
            </a:r>
            <a:r>
              <a:rPr kumimoji="0" lang="fr-FR" sz="3600" b="1" u="none" strike="noStrike" kern="1200" cap="none" spc="-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kumimoji="0" lang="fr-FR" sz="36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politesse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231F20"/>
              </a:buClr>
              <a:buSzPts val="900"/>
              <a:tabLst>
                <a:tab pos="940435" algn="l"/>
                <a:tab pos="5312410" algn="l"/>
              </a:tabLst>
              <a:defRPr/>
            </a:pPr>
            <a:endParaRPr lang="fr-FR" sz="2000" b="1" dirty="0">
              <a:solidFill>
                <a:srgbClr val="FF0000"/>
              </a:solidFill>
              <a:latin typeface="Trebuchet MS" panose="020B0603020202020204" pitchFamily="34" charset="0"/>
              <a:ea typeface="Trebuchet MS" panose="020B0603020202020204" pitchFamily="34" charset="0"/>
              <a:cs typeface="MS UI Gothic" panose="020B0600070205080204" pitchFamily="34" charset="-128"/>
            </a:endParaRP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231F20"/>
              </a:buClr>
              <a:buSzPts val="900"/>
              <a:tabLst>
                <a:tab pos="940435" algn="l"/>
                <a:tab pos="5312410" algn="l"/>
              </a:tabLst>
              <a:defRPr/>
            </a:pPr>
            <a:endParaRPr kumimoji="0" lang="fr-FR" sz="2000" b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 pitchFamily="34" charset="0"/>
              <a:ea typeface="Trebuchet MS" panose="020B0603020202020204" pitchFamily="34" charset="0"/>
              <a:cs typeface="MS UI Gothic" panose="020B0600070205080204" pitchFamily="34" charset="-128"/>
            </a:endParaRP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231F20"/>
              </a:buClr>
              <a:buSzPts val="900"/>
              <a:tabLst>
                <a:tab pos="940435" algn="l"/>
                <a:tab pos="5312410" algn="l"/>
              </a:tabLst>
              <a:defRPr/>
            </a:pPr>
            <a:r>
              <a:rPr kumimoji="0" lang="fr-FR" sz="20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Formules</a:t>
            </a:r>
            <a:r>
              <a:rPr kumimoji="0" lang="fr-FR" sz="2000" b="1" u="none" strike="noStrike" kern="1200" cap="none" spc="4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kumimoji="0" lang="fr-FR" sz="20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de</a:t>
            </a:r>
            <a:r>
              <a:rPr kumimoji="0" lang="fr-FR" sz="2000" b="1" u="none" strike="noStrike" kern="1200" cap="none" spc="4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kumimoji="0" lang="fr-FR" sz="20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politesse</a:t>
            </a:r>
            <a:r>
              <a:rPr kumimoji="0" lang="fr-FR" sz="2000" b="1" u="none" strike="noStrike" kern="1200" cap="none" spc="4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kumimoji="0" lang="fr-FR" sz="20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dans</a:t>
            </a:r>
            <a:r>
              <a:rPr kumimoji="0" lang="fr-FR" sz="2000" b="1" u="none" strike="noStrike" kern="1200" cap="none" spc="4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kumimoji="0" lang="fr-FR" sz="20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les</a:t>
            </a:r>
            <a:r>
              <a:rPr kumimoji="0" lang="fr-FR" sz="2000" b="1" u="none" strike="noStrike" kern="1200" cap="none" spc="4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kumimoji="0" lang="fr-FR" sz="20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relations</a:t>
            </a:r>
            <a:r>
              <a:rPr kumimoji="0" lang="fr-FR" sz="2000" b="1" u="none" strike="noStrike" kern="1200" cap="none" spc="4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kumimoji="0" lang="fr-FR" sz="20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courantes</a:t>
            </a:r>
            <a:r>
              <a:rPr kumimoji="0" lang="fr-FR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	</a:t>
            </a:r>
            <a:endParaRPr kumimoji="0" lang="fr-FR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 pitchFamily="34" charset="0"/>
              <a:ea typeface="Trebuchet MS" panose="020B0603020202020204" pitchFamily="34" charset="0"/>
              <a:cs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5892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9A6E7-F189-224F-0F46-B298AE2D9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34482EB5-EBCF-A481-6830-924976589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58193"/>
              </p:ext>
            </p:extLst>
          </p:nvPr>
        </p:nvGraphicFramePr>
        <p:xfrm>
          <a:off x="359532" y="1033267"/>
          <a:ext cx="8424935" cy="365679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835591">
                  <a:extLst>
                    <a:ext uri="{9D8B030D-6E8A-4147-A177-3AD203B41FA5}">
                      <a16:colId xmlns:a16="http://schemas.microsoft.com/office/drawing/2014/main" val="3190785778"/>
                    </a:ext>
                  </a:extLst>
                </a:gridCol>
                <a:gridCol w="1397602">
                  <a:extLst>
                    <a:ext uri="{9D8B030D-6E8A-4147-A177-3AD203B41FA5}">
                      <a16:colId xmlns:a16="http://schemas.microsoft.com/office/drawing/2014/main" val="3278873676"/>
                    </a:ext>
                  </a:extLst>
                </a:gridCol>
                <a:gridCol w="4191742">
                  <a:extLst>
                    <a:ext uri="{9D8B030D-6E8A-4147-A177-3AD203B41FA5}">
                      <a16:colId xmlns:a16="http://schemas.microsoft.com/office/drawing/2014/main" val="1451762116"/>
                    </a:ext>
                  </a:extLst>
                </a:gridCol>
              </a:tblGrid>
              <a:tr h="231393">
                <a:tc gridSpan="3">
                  <a:txBody>
                    <a:bodyPr/>
                    <a:lstStyle/>
                    <a:p>
                      <a:pPr marL="973455" marR="967105" algn="ctr">
                        <a:spcBef>
                          <a:spcPts val="180"/>
                        </a:spcBef>
                      </a:pP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D'égal</a:t>
                      </a:r>
                      <a:r>
                        <a:rPr lang="fr-FR" sz="1600" spc="-2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à</a:t>
                      </a:r>
                      <a:r>
                        <a:rPr lang="fr-FR" sz="1600" spc="-2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égal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7C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694395"/>
                  </a:ext>
                </a:extLst>
              </a:tr>
              <a:tr h="783034">
                <a:tc>
                  <a:txBody>
                    <a:bodyPr/>
                    <a:lstStyle/>
                    <a:p>
                      <a:pPr marL="40640">
                        <a:spcBef>
                          <a:spcPts val="155"/>
                        </a:spcBef>
                      </a:pP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600" spc="-1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600" spc="-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600" spc="-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d'agréer,</a:t>
                      </a:r>
                      <a:endParaRPr lang="fr-FR" sz="16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40640" marR="544195">
                        <a:lnSpc>
                          <a:spcPct val="101000"/>
                        </a:lnSpc>
                        <a:spcBef>
                          <a:spcPts val="25"/>
                        </a:spcBef>
                      </a:pPr>
                      <a:r>
                        <a:rPr lang="fr-FR" sz="1600" spc="-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600" spc="-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spc="-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600" spc="-4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spc="-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600" spc="-4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spc="-4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recevoir,</a:t>
                      </a:r>
                      <a:r>
                        <a:rPr lang="fr-FR" sz="1600" spc="-21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Veuillez recevoir,</a:t>
                      </a:r>
                      <a:r>
                        <a:rPr lang="fr-FR" sz="1600" spc="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Veuillez</a:t>
                      </a:r>
                      <a:r>
                        <a:rPr lang="fr-FR" sz="1600" spc="-2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agréer,</a:t>
                      </a:r>
                      <a:endParaRPr lang="fr-FR" sz="16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0"/>
                        </a:spcBef>
                      </a:pPr>
                      <a:r>
                        <a:rPr lang="fr-FR" sz="1600" b="1" i="1"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 </a:t>
                      </a:r>
                      <a:endParaRPr lang="fr-FR" sz="16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41275" marR="323850">
                        <a:lnSpc>
                          <a:spcPct val="101000"/>
                        </a:lnSpc>
                      </a:pPr>
                      <a:r>
                        <a:rPr lang="fr-FR" sz="1600" spc="-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Madame,</a:t>
                      </a:r>
                      <a:r>
                        <a:rPr lang="fr-FR" sz="1600" spc="-22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Monsieur,</a:t>
                      </a:r>
                      <a:endParaRPr lang="fr-FR" sz="16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0"/>
                        </a:spcBef>
                      </a:pPr>
                      <a:r>
                        <a:rPr lang="fr-FR" sz="1600" b="1" i="1"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 </a:t>
                      </a:r>
                      <a:endParaRPr lang="fr-FR" sz="16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40640"/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mes</a:t>
                      </a:r>
                      <a:r>
                        <a:rPr lang="fr-FR" sz="1600" spc="-2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salutations</a:t>
                      </a:r>
                      <a:r>
                        <a:rPr lang="fr-FR" sz="1600" spc="-2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distinguées.</a:t>
                      </a:r>
                      <a:endParaRPr lang="fr-FR" sz="16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40640">
                        <a:spcBef>
                          <a:spcPts val="25"/>
                        </a:spcBef>
                      </a:pP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600" spc="4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spc="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600" spc="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considération</a:t>
                      </a:r>
                      <a:r>
                        <a:rPr lang="fr-FR" sz="1600" spc="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distinguée.</a:t>
                      </a:r>
                      <a:endParaRPr lang="fr-FR" sz="16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905479"/>
                  </a:ext>
                </a:extLst>
              </a:tr>
              <a:tr h="529119">
                <a:tc>
                  <a:txBody>
                    <a:bodyPr/>
                    <a:lstStyle/>
                    <a:p>
                      <a:pPr>
                        <a:spcBef>
                          <a:spcPts val="40"/>
                        </a:spcBef>
                      </a:pPr>
                      <a:r>
                        <a:rPr lang="fr-FR" sz="1600" b="1" i="1" dirty="0"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 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41275">
                        <a:spcBef>
                          <a:spcPts val="5"/>
                        </a:spcBef>
                      </a:pP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600" spc="-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600" spc="-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600" spc="-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d'agréer,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1275" marR="73660">
                        <a:lnSpc>
                          <a:spcPct val="101000"/>
                        </a:lnSpc>
                        <a:spcBef>
                          <a:spcPts val="645"/>
                        </a:spcBef>
                      </a:pP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Cher Monsieur,</a:t>
                      </a:r>
                      <a:r>
                        <a:rPr lang="fr-FR" sz="1600" spc="-21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Cher ami,</a:t>
                      </a:r>
                      <a:endParaRPr lang="fr-FR" sz="16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0640">
                        <a:spcBef>
                          <a:spcPts val="645"/>
                        </a:spcBef>
                      </a:pP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l'assurance</a:t>
                      </a:r>
                      <a:r>
                        <a:rPr lang="fr-FR" sz="1600" spc="-3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spc="-3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mes</a:t>
                      </a:r>
                      <a:r>
                        <a:rPr lang="fr-FR" sz="1600" spc="-3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sentiments</a:t>
                      </a:r>
                      <a:r>
                        <a:rPr lang="fr-FR" sz="1600" spc="-3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les</a:t>
                      </a:r>
                      <a:r>
                        <a:rPr lang="fr-FR" sz="1600" spc="-3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meilleurs.</a:t>
                      </a:r>
                      <a:endParaRPr lang="fr-FR" sz="16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40640">
                        <a:spcBef>
                          <a:spcPts val="25"/>
                        </a:spcBef>
                      </a:pP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on</a:t>
                      </a:r>
                      <a:r>
                        <a:rPr lang="fr-FR" sz="1600" spc="-4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peut</a:t>
                      </a:r>
                      <a:r>
                        <a:rPr lang="fr-FR" sz="1600" spc="-4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ajouter</a:t>
                      </a:r>
                      <a:r>
                        <a:rPr lang="fr-FR" sz="1600" spc="-4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à</a:t>
                      </a:r>
                      <a:r>
                        <a:rPr lang="fr-FR" sz="1600" spc="-4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la</a:t>
                      </a:r>
                      <a:r>
                        <a:rPr lang="fr-FR" sz="1600" spc="-4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main</a:t>
                      </a:r>
                      <a:r>
                        <a:rPr lang="fr-FR" sz="1600" spc="-4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«</a:t>
                      </a:r>
                      <a:r>
                        <a:rPr lang="fr-FR" sz="1600" spc="-4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et</a:t>
                      </a:r>
                      <a:r>
                        <a:rPr lang="fr-FR" sz="1600" spc="-4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des</a:t>
                      </a:r>
                      <a:r>
                        <a:rPr lang="fr-FR" sz="1600" spc="-4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plus</a:t>
                      </a:r>
                      <a:r>
                        <a:rPr lang="fr-FR" sz="1600" spc="-3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cordiaux</a:t>
                      </a:r>
                      <a:r>
                        <a:rPr lang="fr-FR" sz="1600" spc="-4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».</a:t>
                      </a:r>
                      <a:endParaRPr lang="fr-FR" sz="16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189136"/>
                  </a:ext>
                </a:extLst>
              </a:tr>
              <a:tr h="259161">
                <a:tc gridSpan="3">
                  <a:txBody>
                    <a:bodyPr/>
                    <a:lstStyle/>
                    <a:p>
                      <a:pPr marL="972820" marR="967105" algn="ctr">
                        <a:spcBef>
                          <a:spcPts val="270"/>
                        </a:spcBef>
                      </a:pP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D'un</a:t>
                      </a:r>
                      <a:r>
                        <a:rPr lang="fr-FR" sz="1600" spc="-2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supérieur</a:t>
                      </a:r>
                      <a:r>
                        <a:rPr lang="fr-FR" sz="1600" spc="-2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hiérarchique</a:t>
                      </a:r>
                      <a:r>
                        <a:rPr lang="fr-FR" sz="1600" spc="-2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à</a:t>
                      </a:r>
                      <a:r>
                        <a:rPr lang="fr-FR" sz="1600" spc="-2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un</a:t>
                      </a:r>
                      <a:r>
                        <a:rPr lang="fr-FR" sz="1600" spc="-2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inférieur</a:t>
                      </a:r>
                      <a:r>
                        <a:rPr lang="fr-FR" sz="1600" spc="-2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hiérarchique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7C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740453"/>
                  </a:ext>
                </a:extLst>
              </a:tr>
              <a:tr h="466798">
                <a:tc>
                  <a:txBody>
                    <a:bodyPr/>
                    <a:lstStyle/>
                    <a:p>
                      <a:pPr marL="40640" marR="665480">
                        <a:lnSpc>
                          <a:spcPct val="101000"/>
                        </a:lnSpc>
                        <a:spcBef>
                          <a:spcPts val="445"/>
                        </a:spcBef>
                      </a:pP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600" spc="-4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600" spc="-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600" spc="-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d'agréer,</a:t>
                      </a:r>
                      <a:r>
                        <a:rPr lang="fr-FR" sz="1600" spc="-21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Veuillez</a:t>
                      </a:r>
                      <a:r>
                        <a:rPr lang="fr-FR" sz="1600" spc="-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agréer,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1275" marR="323850">
                        <a:lnSpc>
                          <a:spcPct val="101000"/>
                        </a:lnSpc>
                        <a:spcBef>
                          <a:spcPts val="445"/>
                        </a:spcBef>
                      </a:pPr>
                      <a:r>
                        <a:rPr lang="fr-FR" sz="1600" spc="-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Madame,</a:t>
                      </a:r>
                      <a:r>
                        <a:rPr lang="fr-FR" sz="1600" spc="-22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Monsieur,</a:t>
                      </a:r>
                      <a:endParaRPr lang="fr-FR" sz="16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0640" marR="498475">
                        <a:lnSpc>
                          <a:spcPct val="101000"/>
                        </a:lnSpc>
                        <a:spcBef>
                          <a:spcPts val="445"/>
                        </a:spcBef>
                      </a:pP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l'expression de mes sentiments distingués.</a:t>
                      </a:r>
                      <a:r>
                        <a:rPr lang="fr-FR" sz="1600" spc="-21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l'assurance</a:t>
                      </a:r>
                      <a:r>
                        <a:rPr lang="fr-FR" sz="1600" spc="2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spc="2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600" spc="2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parfaite</a:t>
                      </a:r>
                      <a:r>
                        <a:rPr lang="fr-FR" sz="1600" spc="2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considération.</a:t>
                      </a:r>
                      <a:endParaRPr lang="fr-FR" sz="16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060062"/>
                  </a:ext>
                </a:extLst>
              </a:tr>
              <a:tr h="466798">
                <a:tc>
                  <a:txBody>
                    <a:bodyPr/>
                    <a:lstStyle/>
                    <a:p>
                      <a:pPr>
                        <a:spcBef>
                          <a:spcPts val="45"/>
                        </a:spcBef>
                      </a:pPr>
                      <a:r>
                        <a:rPr lang="fr-FR" sz="1600" b="1" i="1" dirty="0"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 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41275"/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Veuillez</a:t>
                      </a:r>
                      <a:r>
                        <a:rPr lang="fr-FR" sz="1600" spc="-5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croire,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1275" marR="323850">
                        <a:lnSpc>
                          <a:spcPct val="101000"/>
                        </a:lnSpc>
                        <a:spcBef>
                          <a:spcPts val="355"/>
                        </a:spcBef>
                      </a:pPr>
                      <a:r>
                        <a:rPr lang="fr-FR" sz="1600" spc="-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Madame,</a:t>
                      </a:r>
                      <a:r>
                        <a:rPr lang="fr-FR" sz="1600" spc="-22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Monsieur,</a:t>
                      </a:r>
                      <a:endParaRPr lang="fr-FR" sz="16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5"/>
                        </a:spcBef>
                      </a:pPr>
                      <a:r>
                        <a:rPr lang="fr-FR" sz="1600" b="1" i="1" dirty="0"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 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40640"/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à</a:t>
                      </a:r>
                      <a:r>
                        <a:rPr lang="fr-FR" sz="1600" spc="-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l'assurance</a:t>
                      </a:r>
                      <a:r>
                        <a:rPr lang="fr-FR" sz="1600" spc="-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spc="-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mes</a:t>
                      </a:r>
                      <a:r>
                        <a:rPr lang="fr-FR" sz="1600" spc="-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sentiments</a:t>
                      </a:r>
                      <a:r>
                        <a:rPr lang="fr-FR" sz="1600" spc="-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les</a:t>
                      </a:r>
                      <a:r>
                        <a:rPr lang="fr-FR" sz="1600" spc="-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meilleurs.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509752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0B4ED4A-AF64-971B-14DF-9DBCA17E7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207326"/>
              </p:ext>
            </p:extLst>
          </p:nvPr>
        </p:nvGraphicFramePr>
        <p:xfrm>
          <a:off x="359532" y="4694128"/>
          <a:ext cx="8424936" cy="195554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827438">
                  <a:extLst>
                    <a:ext uri="{9D8B030D-6E8A-4147-A177-3AD203B41FA5}">
                      <a16:colId xmlns:a16="http://schemas.microsoft.com/office/drawing/2014/main" val="3816072243"/>
                    </a:ext>
                  </a:extLst>
                </a:gridCol>
                <a:gridCol w="1394062">
                  <a:extLst>
                    <a:ext uri="{9D8B030D-6E8A-4147-A177-3AD203B41FA5}">
                      <a16:colId xmlns:a16="http://schemas.microsoft.com/office/drawing/2014/main" val="2167618810"/>
                    </a:ext>
                  </a:extLst>
                </a:gridCol>
                <a:gridCol w="4203436">
                  <a:extLst>
                    <a:ext uri="{9D8B030D-6E8A-4147-A177-3AD203B41FA5}">
                      <a16:colId xmlns:a16="http://schemas.microsoft.com/office/drawing/2014/main" val="2614093163"/>
                    </a:ext>
                  </a:extLst>
                </a:gridCol>
              </a:tblGrid>
              <a:tr h="192405">
                <a:tc gridSpan="3">
                  <a:txBody>
                    <a:bodyPr/>
                    <a:lstStyle/>
                    <a:p>
                      <a:pPr marL="1111250" marR="1106805" algn="ctr">
                        <a:spcBef>
                          <a:spcPts val="190"/>
                        </a:spcBef>
                      </a:pP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D'un</a:t>
                      </a:r>
                      <a:r>
                        <a:rPr lang="fr-FR" sz="1600" spc="-2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inférieur</a:t>
                      </a:r>
                      <a:r>
                        <a:rPr lang="fr-FR" sz="1600" spc="-2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hiérarchique</a:t>
                      </a:r>
                      <a:r>
                        <a:rPr lang="fr-FR" sz="1600" spc="-2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à</a:t>
                      </a:r>
                      <a:r>
                        <a:rPr lang="fr-FR" sz="1600" spc="-2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un</a:t>
                      </a:r>
                      <a:r>
                        <a:rPr lang="fr-FR" sz="1600" spc="-2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supérieur</a:t>
                      </a:r>
                      <a:r>
                        <a:rPr lang="fr-FR" sz="1600" spc="-2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hiérarchique</a:t>
                      </a:r>
                      <a:endParaRPr lang="fr-FR" sz="16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7C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96528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r>
                        <a:rPr lang="fr-FR" sz="16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 </a:t>
                      </a:r>
                    </a:p>
                    <a:p>
                      <a:pPr marL="40640">
                        <a:spcBef>
                          <a:spcPts val="665"/>
                        </a:spcBef>
                      </a:pP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600" spc="-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600" spc="-2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600" spc="-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d'agréer,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0"/>
                        </a:spcBef>
                      </a:pPr>
                      <a:r>
                        <a:rPr lang="fr-FR" sz="1600">
                          <a:effectLst/>
                          <a:latin typeface="Arial MT"/>
                          <a:ea typeface="Arial MT"/>
                          <a:cs typeface="Arial MT"/>
                        </a:rPr>
                        <a:t> </a:t>
                      </a:r>
                    </a:p>
                    <a:p>
                      <a:pPr marL="40640" marR="322580">
                        <a:lnSpc>
                          <a:spcPct val="101000"/>
                        </a:lnSpc>
                      </a:pPr>
                      <a:r>
                        <a:rPr lang="fr-FR" sz="1600" spc="-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Madame,</a:t>
                      </a:r>
                      <a:r>
                        <a:rPr lang="fr-FR" sz="1600" spc="-22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Monsieur,</a:t>
                      </a:r>
                      <a:endParaRPr lang="fr-FR" sz="16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0005">
                        <a:spcBef>
                          <a:spcPts val="200"/>
                        </a:spcBef>
                      </a:pPr>
                      <a:r>
                        <a:rPr lang="fr-FR" sz="1600" spc="-1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mes</a:t>
                      </a:r>
                      <a:r>
                        <a:rPr lang="fr-FR" sz="1600" spc="-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spc="-1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respectueuses</a:t>
                      </a:r>
                      <a:r>
                        <a:rPr lang="fr-FR" sz="1600" spc="-2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salutations.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40005" marR="509905">
                        <a:lnSpc>
                          <a:spcPct val="101000"/>
                        </a:lnSpc>
                        <a:spcBef>
                          <a:spcPts val="20"/>
                        </a:spcBef>
                      </a:pP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mes</a:t>
                      </a:r>
                      <a:r>
                        <a:rPr lang="fr-FR" sz="1600" spc="-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sentiments</a:t>
                      </a:r>
                      <a:r>
                        <a:rPr lang="fr-FR" sz="1600" spc="-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respectueux</a:t>
                      </a:r>
                      <a:r>
                        <a:rPr lang="fr-FR" sz="1600" spc="-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et</a:t>
                      </a:r>
                      <a:r>
                        <a:rPr lang="fr-FR" sz="1600" spc="-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dévoués</a:t>
                      </a:r>
                      <a:r>
                        <a:rPr lang="fr-FR" sz="1600" spc="-21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.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40005">
                        <a:spcBef>
                          <a:spcPts val="5"/>
                        </a:spcBef>
                      </a:pP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l'assurance</a:t>
                      </a:r>
                      <a:r>
                        <a:rPr lang="fr-FR" sz="16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 mes salutations distinguées.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765552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</a:pPr>
                      <a:r>
                        <a:rPr lang="fr-FR" sz="16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 </a:t>
                      </a:r>
                    </a:p>
                    <a:p>
                      <a:pPr marL="40640">
                        <a:spcBef>
                          <a:spcPts val="5"/>
                        </a:spcBef>
                      </a:pP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600" spc="-2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600" spc="-2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600" spc="-2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spc="-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croire,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0640" marR="322580">
                        <a:lnSpc>
                          <a:spcPct val="101000"/>
                        </a:lnSpc>
                        <a:spcBef>
                          <a:spcPts val="660"/>
                        </a:spcBef>
                      </a:pPr>
                      <a:r>
                        <a:rPr lang="fr-FR" sz="16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Madame,</a:t>
                      </a:r>
                      <a:r>
                        <a:rPr lang="fr-FR" sz="1600" spc="-2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Monsieur,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</a:pPr>
                      <a:r>
                        <a:rPr lang="fr-FR" sz="16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 </a:t>
                      </a:r>
                    </a:p>
                    <a:p>
                      <a:pPr marL="40005">
                        <a:spcBef>
                          <a:spcPts val="5"/>
                        </a:spcBef>
                      </a:pP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à</a:t>
                      </a:r>
                      <a:r>
                        <a:rPr lang="fr-FR" sz="16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6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mes</a:t>
                      </a:r>
                      <a:r>
                        <a:rPr lang="fr-FR" sz="16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sentiments</a:t>
                      </a:r>
                      <a:r>
                        <a:rPr lang="fr-FR" sz="16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respectueux.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520325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498A65C5-C941-37C3-2562-7DB3075B46D3}"/>
              </a:ext>
            </a:extLst>
          </p:cNvPr>
          <p:cNvSpPr txBox="1"/>
          <p:nvPr/>
        </p:nvSpPr>
        <p:spPr>
          <a:xfrm>
            <a:off x="359531" y="380268"/>
            <a:ext cx="8424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231F20"/>
              </a:buClr>
              <a:buSzPts val="900"/>
              <a:tabLst>
                <a:tab pos="940435" algn="l"/>
                <a:tab pos="5312410" algn="l"/>
              </a:tabLst>
              <a:defRPr/>
            </a:pPr>
            <a:r>
              <a:rPr kumimoji="0" lang="fr-FR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Formules</a:t>
            </a:r>
            <a:r>
              <a:rPr kumimoji="0" lang="fr-FR" sz="2000" b="1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kumimoji="0" lang="fr-FR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de</a:t>
            </a:r>
            <a:r>
              <a:rPr kumimoji="0" lang="fr-FR" sz="2000" b="1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kumimoji="0" lang="fr-FR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politesse</a:t>
            </a:r>
            <a:r>
              <a:rPr kumimoji="0" lang="fr-FR" sz="2000" b="1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kumimoji="0" lang="fr-FR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dans</a:t>
            </a:r>
            <a:r>
              <a:rPr kumimoji="0" lang="fr-FR" sz="2000" b="1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kumimoji="0" lang="fr-FR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les</a:t>
            </a:r>
            <a:r>
              <a:rPr kumimoji="0" lang="fr-FR" sz="2000" b="1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kumimoji="0" lang="fr-FR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relations</a:t>
            </a:r>
            <a:r>
              <a:rPr kumimoji="0" lang="fr-FR" sz="2000" b="1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kumimoji="0" lang="fr-FR" sz="20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courantes</a:t>
            </a:r>
            <a:r>
              <a:rPr kumimoji="0" lang="fr-FR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	</a:t>
            </a:r>
            <a:endParaRPr kumimoji="0" lang="fr-FR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 pitchFamily="34" charset="0"/>
              <a:ea typeface="Trebuchet MS" panose="020B0603020202020204" pitchFamily="34" charset="0"/>
              <a:cs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6272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E0016-F86E-F1B4-AEE0-E5E269A9D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F1430B-7A46-61DA-4246-66F3294BD979}"/>
              </a:ext>
            </a:extLst>
          </p:cNvPr>
          <p:cNvSpPr txBox="1"/>
          <p:nvPr/>
        </p:nvSpPr>
        <p:spPr>
          <a:xfrm>
            <a:off x="406488" y="116632"/>
            <a:ext cx="8424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5"/>
              </a:spcBef>
              <a:buClr>
                <a:srgbClr val="550B0E"/>
              </a:buClr>
              <a:buSzPts val="1200"/>
              <a:tabLst>
                <a:tab pos="234950" algn="l"/>
              </a:tabLst>
            </a:pPr>
            <a:r>
              <a:rPr lang="fr-FR" sz="200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Formules</a:t>
            </a:r>
            <a:r>
              <a:rPr lang="fr-FR" sz="2000" spc="-8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z="200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de</a:t>
            </a:r>
            <a:r>
              <a:rPr lang="fr-FR" sz="2000" spc="-8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z="200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politesse</a:t>
            </a:r>
            <a:r>
              <a:rPr lang="fr-FR" sz="2000" spc="-8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z="200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pour</a:t>
            </a:r>
            <a:r>
              <a:rPr lang="fr-FR" sz="2000" spc="-8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z="200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les</a:t>
            </a:r>
            <a:r>
              <a:rPr lang="fr-FR" sz="2000" spc="-8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z="200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personnalités</a:t>
            </a:r>
            <a:r>
              <a:rPr lang="fr-FR" sz="2000" spc="-8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z="200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politiques</a:t>
            </a:r>
            <a:r>
              <a:rPr kumimoji="0" lang="fr-FR" sz="20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	</a:t>
            </a:r>
            <a:endParaRPr kumimoji="0" lang="fr-FR" sz="200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 pitchFamily="34" charset="0"/>
              <a:ea typeface="Trebuchet MS" panose="020B0603020202020204" pitchFamily="34" charset="0"/>
              <a:cs typeface="MS UI Gothic" panose="020B0600070205080204" pitchFamily="34" charset="-128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153D87E6-932A-E156-0A9D-BE0994AA3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71929"/>
              </p:ext>
            </p:extLst>
          </p:nvPr>
        </p:nvGraphicFramePr>
        <p:xfrm>
          <a:off x="323528" y="692696"/>
          <a:ext cx="8640960" cy="569125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960440">
                  <a:extLst>
                    <a:ext uri="{9D8B030D-6E8A-4147-A177-3AD203B41FA5}">
                      <a16:colId xmlns:a16="http://schemas.microsoft.com/office/drawing/2014/main" val="1547924096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1225356528"/>
                    </a:ext>
                  </a:extLst>
                </a:gridCol>
              </a:tblGrid>
              <a:tr h="664871">
                <a:tc>
                  <a:txBody>
                    <a:bodyPr/>
                    <a:lstStyle/>
                    <a:p>
                      <a:pPr>
                        <a:spcBef>
                          <a:spcPts val="20"/>
                        </a:spcBef>
                      </a:pPr>
                      <a:r>
                        <a:rPr lang="fr-FR" sz="16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 </a:t>
                      </a: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Chef</a:t>
                      </a:r>
                      <a:r>
                        <a:rPr lang="fr-FR" sz="1600" spc="3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du</a:t>
                      </a:r>
                      <a:r>
                        <a:rPr lang="fr-FR" sz="1600" spc="3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gouvernement</a:t>
                      </a:r>
                      <a:r>
                        <a:rPr lang="fr-FR" sz="1600" spc="-25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Premier</a:t>
                      </a:r>
                      <a:r>
                        <a:rPr lang="fr-FR" sz="1600" spc="-3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ministre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7C1"/>
                    </a:solidFill>
                  </a:tcPr>
                </a:tc>
                <a:tc>
                  <a:txBody>
                    <a:bodyPr/>
                    <a:lstStyle/>
                    <a:p>
                      <a:pPr marL="40640" marR="304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600" spc="6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600" spc="6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600" spc="6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d'agréer,</a:t>
                      </a:r>
                      <a:r>
                        <a:rPr lang="fr-FR" sz="1600" spc="6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Monsieur</a:t>
                      </a:r>
                      <a:r>
                        <a:rPr lang="fr-FR" sz="1600" spc="6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le</a:t>
                      </a:r>
                      <a:r>
                        <a:rPr lang="fr-FR" sz="1600" spc="6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Premier</a:t>
                      </a:r>
                      <a:r>
                        <a:rPr lang="fr-FR" sz="1600" spc="6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ministre,</a:t>
                      </a:r>
                      <a:r>
                        <a:rPr lang="fr-FR" sz="1600" spc="6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600" spc="7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spc="6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600" spc="-2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très</a:t>
                      </a:r>
                      <a:r>
                        <a:rPr lang="fr-FR" sz="1600" spc="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haute</a:t>
                      </a:r>
                      <a:r>
                        <a:rPr lang="fr-FR" sz="1600" spc="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considération.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40640">
                        <a:spcBef>
                          <a:spcPts val="290"/>
                        </a:spcBef>
                      </a:pP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Avec</a:t>
                      </a:r>
                      <a:r>
                        <a:rPr lang="fr-FR" sz="1600" i="1" spc="-4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mes</a:t>
                      </a:r>
                      <a:r>
                        <a:rPr lang="fr-FR" sz="1600" i="1" spc="-3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très</a:t>
                      </a:r>
                      <a:r>
                        <a:rPr lang="fr-FR" sz="1600" i="1" spc="-3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respectueux</a:t>
                      </a:r>
                      <a:r>
                        <a:rPr lang="fr-FR" sz="1600" i="1" spc="-3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hommages,</a:t>
                      </a:r>
                      <a:r>
                        <a:rPr lang="fr-FR" sz="1600" i="1" spc="-3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600" i="1" spc="-3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600" i="1" spc="-3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600" i="1" spc="-3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d'agréer,</a:t>
                      </a:r>
                      <a:r>
                        <a:rPr lang="fr-FR" sz="1600" i="1" spc="-3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Madame</a:t>
                      </a:r>
                      <a:r>
                        <a:rPr lang="fr-FR" sz="1600" i="1" spc="-3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le</a:t>
                      </a:r>
                      <a:r>
                        <a:rPr lang="fr-FR" sz="1600" i="1" spc="-2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spc="-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Premier</a:t>
                      </a:r>
                      <a:r>
                        <a:rPr lang="fr-FR" sz="1600" i="1" spc="-6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spc="-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ministre,</a:t>
                      </a:r>
                      <a:r>
                        <a:rPr lang="fr-FR" sz="1600" i="1" spc="-5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600" i="1" spc="-5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i="1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600" i="1" spc="-5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très</a:t>
                      </a:r>
                      <a:r>
                        <a:rPr lang="fr-FR" sz="1600" i="1" spc="-5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haute</a:t>
                      </a:r>
                      <a:r>
                        <a:rPr lang="fr-FR" sz="1600" i="1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considération.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575202"/>
                  </a:ext>
                </a:extLst>
              </a:tr>
              <a:tr h="664871">
                <a:tc>
                  <a:txBody>
                    <a:bodyPr/>
                    <a:lstStyle/>
                    <a:p>
                      <a:r>
                        <a:rPr lang="fr-FR" sz="16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 </a:t>
                      </a:r>
                    </a:p>
                    <a:p>
                      <a:pPr marL="66040">
                        <a:spcBef>
                          <a:spcPts val="765"/>
                        </a:spcBef>
                      </a:pPr>
                      <a:r>
                        <a:rPr lang="fr-FR" sz="1600" spc="-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Ancien</a:t>
                      </a:r>
                      <a:r>
                        <a:rPr lang="fr-FR" sz="1600" spc="-6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spc="-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Premier</a:t>
                      </a:r>
                      <a:r>
                        <a:rPr lang="fr-FR" sz="1600" spc="-6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ministre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7C1"/>
                    </a:solidFill>
                  </a:tcPr>
                </a:tc>
                <a:tc>
                  <a:txBody>
                    <a:bodyPr/>
                    <a:lstStyle/>
                    <a:p>
                      <a:pPr marL="40640" marR="304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600" spc="6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600" spc="6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600" spc="6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d'agréer,</a:t>
                      </a:r>
                      <a:r>
                        <a:rPr lang="fr-FR" sz="1600" spc="6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Monsieur</a:t>
                      </a:r>
                      <a:r>
                        <a:rPr lang="fr-FR" sz="1600" spc="6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le</a:t>
                      </a:r>
                      <a:r>
                        <a:rPr lang="fr-FR" sz="1600" spc="6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Premier</a:t>
                      </a:r>
                      <a:r>
                        <a:rPr lang="fr-FR" sz="1600" spc="6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ministre,</a:t>
                      </a:r>
                      <a:r>
                        <a:rPr lang="fr-FR" sz="1600" spc="6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600" spc="7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spc="6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600" spc="-2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considération</a:t>
                      </a:r>
                      <a:r>
                        <a:rPr lang="fr-FR" sz="1600" spc="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la</a:t>
                      </a:r>
                      <a:r>
                        <a:rPr lang="fr-FR" sz="1600" spc="1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plus</a:t>
                      </a:r>
                      <a:r>
                        <a:rPr lang="fr-FR" sz="1600" spc="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distinguée.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40640">
                        <a:spcBef>
                          <a:spcPts val="290"/>
                        </a:spcBef>
                      </a:pP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Avec</a:t>
                      </a:r>
                      <a:r>
                        <a:rPr lang="fr-FR" sz="1600" i="1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mes</a:t>
                      </a:r>
                      <a:r>
                        <a:rPr lang="fr-FR" sz="1600" i="1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très</a:t>
                      </a:r>
                      <a:r>
                        <a:rPr lang="fr-FR" sz="1600" i="1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respectueux</a:t>
                      </a:r>
                      <a:r>
                        <a:rPr lang="fr-FR" sz="16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hommages,</a:t>
                      </a:r>
                      <a:r>
                        <a:rPr lang="fr-FR" sz="1600" i="1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600" i="1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6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600" i="1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d'agréer,</a:t>
                      </a:r>
                      <a:r>
                        <a:rPr lang="fr-FR" sz="1600" i="1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Madame</a:t>
                      </a:r>
                      <a:r>
                        <a:rPr lang="fr-FR" sz="1600" i="1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le</a:t>
                      </a:r>
                      <a:r>
                        <a:rPr lang="fr-FR" sz="1600" i="1" spc="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spc="-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Premier</a:t>
                      </a:r>
                      <a:r>
                        <a:rPr lang="fr-FR" sz="1600" i="1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spc="-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ministre,</a:t>
                      </a:r>
                      <a:r>
                        <a:rPr lang="fr-FR" sz="16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spc="-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6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6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considération</a:t>
                      </a:r>
                      <a:r>
                        <a:rPr lang="fr-FR" sz="16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la</a:t>
                      </a:r>
                      <a:r>
                        <a:rPr lang="fr-FR" sz="16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plus</a:t>
                      </a:r>
                      <a:r>
                        <a:rPr lang="fr-FR" sz="16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distinguée.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087484"/>
                  </a:ext>
                </a:extLst>
              </a:tr>
              <a:tr h="1307171">
                <a:tc>
                  <a:txBody>
                    <a:bodyPr/>
                    <a:lstStyle/>
                    <a:p>
                      <a:r>
                        <a:rPr lang="fr-FR" sz="16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 </a:t>
                      </a:r>
                    </a:p>
                    <a:p>
                      <a:r>
                        <a:rPr lang="fr-FR" sz="16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 </a:t>
                      </a:r>
                    </a:p>
                    <a:p>
                      <a:pPr>
                        <a:spcBef>
                          <a:spcPts val="5"/>
                        </a:spcBef>
                      </a:pPr>
                      <a:r>
                        <a:rPr lang="fr-FR" sz="16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 </a:t>
                      </a:r>
                    </a:p>
                    <a:p>
                      <a:pPr marL="66040" marR="4597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Ministres,</a:t>
                      </a:r>
                      <a:r>
                        <a:rPr lang="fr-FR" sz="1600" spc="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Secrétaires</a:t>
                      </a:r>
                      <a:r>
                        <a:rPr lang="fr-FR" sz="1600" spc="1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d'État,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Sous-Secrétaires</a:t>
                      </a:r>
                      <a:r>
                        <a:rPr lang="fr-FR" sz="1600" spc="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d'État</a:t>
                      </a:r>
                      <a:r>
                        <a:rPr lang="fr-FR" sz="1600" spc="-2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Ministre</a:t>
                      </a:r>
                      <a:r>
                        <a:rPr lang="fr-FR" sz="1600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la</a:t>
                      </a:r>
                      <a:r>
                        <a:rPr lang="fr-FR" sz="1600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Justice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7C1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spcBef>
                          <a:spcPts val="370"/>
                        </a:spcBef>
                      </a:pP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600" spc="-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600" spc="-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600" spc="-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d'agréer,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768350" marR="13188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Monsieur le ministre d'État,</a:t>
                      </a:r>
                      <a:r>
                        <a:rPr lang="fr-FR" sz="1600" spc="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Monsieur</a:t>
                      </a:r>
                      <a:r>
                        <a:rPr lang="fr-FR" sz="1600" spc="-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le</a:t>
                      </a:r>
                      <a:r>
                        <a:rPr lang="fr-FR" sz="1600" spc="-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garde</a:t>
                      </a:r>
                      <a:r>
                        <a:rPr lang="fr-FR" sz="1600" spc="-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des</a:t>
                      </a:r>
                      <a:r>
                        <a:rPr lang="fr-FR" sz="1600" spc="-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Sceaux,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40640">
                        <a:spcBef>
                          <a:spcPts val="290"/>
                        </a:spcBef>
                      </a:pP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600" spc="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spc="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600" spc="2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haute</a:t>
                      </a:r>
                      <a:r>
                        <a:rPr lang="fr-FR" sz="1600" spc="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considération.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768350" marR="557530" indent="-727710">
                        <a:lnSpc>
                          <a:spcPts val="1300"/>
                        </a:lnSpc>
                        <a:spcBef>
                          <a:spcPts val="45"/>
                        </a:spcBef>
                      </a:pP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Avec mes très respectueux hommages, je vous prie d'agréer,</a:t>
                      </a:r>
                      <a:r>
                        <a:rPr lang="fr-FR" sz="1600" i="1" spc="-2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Madame</a:t>
                      </a:r>
                      <a:r>
                        <a:rPr lang="fr-FR" sz="1600" i="1" spc="-1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la</a:t>
                      </a:r>
                      <a:r>
                        <a:rPr lang="fr-FR" sz="1600" i="1" spc="-1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Ministre,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40640" marR="744220" indent="727075">
                        <a:lnSpc>
                          <a:spcPct val="127000"/>
                        </a:lnSpc>
                        <a:spcBef>
                          <a:spcPts val="35"/>
                        </a:spcBef>
                      </a:pP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Madame la garde des Sceaux,</a:t>
                      </a:r>
                      <a:r>
                        <a:rPr lang="fr-FR" sz="1600" i="1" spc="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600" i="1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i="1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600" i="1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considération</a:t>
                      </a:r>
                      <a:r>
                        <a:rPr lang="fr-FR" sz="1600" i="1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la</a:t>
                      </a:r>
                      <a:r>
                        <a:rPr lang="fr-FR" sz="1600" i="1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plus</a:t>
                      </a:r>
                      <a:r>
                        <a:rPr lang="fr-FR" sz="1600" i="1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distinguée.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376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2418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F525A-A301-AF82-5DAB-F6557B7BB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0B732B4-F8EF-10F5-56A5-7E7BC4315560}"/>
              </a:ext>
            </a:extLst>
          </p:cNvPr>
          <p:cNvSpPr txBox="1"/>
          <p:nvPr/>
        </p:nvSpPr>
        <p:spPr>
          <a:xfrm>
            <a:off x="406488" y="116632"/>
            <a:ext cx="8424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5"/>
              </a:spcBef>
              <a:buClr>
                <a:srgbClr val="550B0E"/>
              </a:buClr>
              <a:buSzPts val="1200"/>
              <a:tabLst>
                <a:tab pos="234950" algn="l"/>
              </a:tabLst>
            </a:pPr>
            <a:r>
              <a:rPr lang="fr-FR" sz="200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Formules</a:t>
            </a:r>
            <a:r>
              <a:rPr lang="fr-FR" sz="2000" spc="-8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z="200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de</a:t>
            </a:r>
            <a:r>
              <a:rPr lang="fr-FR" sz="2000" spc="-8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z="200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politesse</a:t>
            </a:r>
            <a:r>
              <a:rPr lang="fr-FR" sz="2000" spc="-8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z="200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pour</a:t>
            </a:r>
            <a:r>
              <a:rPr lang="fr-FR" sz="2000" spc="-8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z="200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les</a:t>
            </a:r>
            <a:r>
              <a:rPr lang="fr-FR" sz="2000" spc="-8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z="200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personnalités</a:t>
            </a:r>
            <a:r>
              <a:rPr lang="fr-FR" sz="2000" spc="-8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z="200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politiques</a:t>
            </a:r>
            <a:r>
              <a:rPr kumimoji="0" lang="fr-FR" sz="20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	</a:t>
            </a:r>
            <a:endParaRPr kumimoji="0" lang="fr-FR" sz="200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 pitchFamily="34" charset="0"/>
              <a:ea typeface="Trebuchet MS" panose="020B0603020202020204" pitchFamily="34" charset="0"/>
              <a:cs typeface="MS UI Gothic" panose="020B0600070205080204" pitchFamily="34" charset="-128"/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217E6562-A9FF-EC92-A7C4-947EDAFBD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505920"/>
              </p:ext>
            </p:extLst>
          </p:nvPr>
        </p:nvGraphicFramePr>
        <p:xfrm>
          <a:off x="251520" y="620688"/>
          <a:ext cx="8579904" cy="59664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465004">
                  <a:extLst>
                    <a:ext uri="{9D8B030D-6E8A-4147-A177-3AD203B41FA5}">
                      <a16:colId xmlns:a16="http://schemas.microsoft.com/office/drawing/2014/main" val="1625443948"/>
                    </a:ext>
                  </a:extLst>
                </a:gridCol>
                <a:gridCol w="6114900">
                  <a:extLst>
                    <a:ext uri="{9D8B030D-6E8A-4147-A177-3AD203B41FA5}">
                      <a16:colId xmlns:a16="http://schemas.microsoft.com/office/drawing/2014/main" val="3908283336"/>
                    </a:ext>
                  </a:extLst>
                </a:gridCol>
              </a:tblGrid>
              <a:tr h="657073">
                <a:tc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 </a:t>
                      </a:r>
                      <a:endParaRPr lang="fr-FR" sz="16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66675" marR="1155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Président</a:t>
                      </a:r>
                      <a:r>
                        <a:rPr lang="fr-FR" sz="1600" spc="-5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spc="-5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l'Assemblée</a:t>
                      </a:r>
                      <a:r>
                        <a:rPr lang="fr-FR" sz="1600" spc="-25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nationale (ou</a:t>
                      </a:r>
                      <a:r>
                        <a:rPr lang="fr-FR" sz="1600" spc="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du</a:t>
                      </a:r>
                      <a:r>
                        <a:rPr lang="fr-FR" sz="1600" spc="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Sénat</a:t>
                      </a:r>
                      <a:r>
                        <a:rPr lang="fr-FR" sz="1600" spc="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ou du Conseil écono-</a:t>
                      </a:r>
                      <a:r>
                        <a:rPr lang="fr-FR" sz="1600" spc="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mique</a:t>
                      </a:r>
                      <a:r>
                        <a:rPr lang="fr-FR" sz="1600" spc="-2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et</a:t>
                      </a:r>
                      <a:r>
                        <a:rPr lang="fr-FR" sz="1600" spc="-2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social)</a:t>
                      </a:r>
                      <a:endParaRPr lang="fr-FR" sz="16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7C1"/>
                    </a:solidFill>
                  </a:tcPr>
                </a:tc>
                <a:tc>
                  <a:txBody>
                    <a:bodyPr/>
                    <a:lstStyle/>
                    <a:p>
                      <a:pPr marL="40640" marR="292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fr-FR" sz="1600" spc="-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600" spc="3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spc="-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600" spc="3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spc="-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600" spc="3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d'agréer,</a:t>
                      </a:r>
                      <a:r>
                        <a:rPr lang="fr-FR" sz="1600" spc="3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Monsieur</a:t>
                      </a:r>
                      <a:r>
                        <a:rPr lang="fr-FR" sz="1600" spc="3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le</a:t>
                      </a:r>
                      <a:r>
                        <a:rPr lang="fr-FR" sz="1600" spc="3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Président,</a:t>
                      </a:r>
                      <a:r>
                        <a:rPr lang="fr-FR" sz="1600" spc="2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600" spc="3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spc="3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600" spc="3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très</a:t>
                      </a:r>
                      <a:r>
                        <a:rPr lang="fr-FR" sz="1600" spc="-23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haute</a:t>
                      </a:r>
                      <a:r>
                        <a:rPr lang="fr-FR" sz="1600" spc="1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considération.</a:t>
                      </a:r>
                      <a:endParaRPr lang="fr-FR" sz="16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40640" marR="29845">
                        <a:spcBef>
                          <a:spcPts val="290"/>
                        </a:spcBef>
                      </a:pP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Avec</a:t>
                      </a:r>
                      <a:r>
                        <a:rPr lang="fr-FR" sz="1600" i="1" spc="1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mes</a:t>
                      </a:r>
                      <a:r>
                        <a:rPr lang="fr-FR" sz="1600" i="1" spc="1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respectueux</a:t>
                      </a:r>
                      <a:r>
                        <a:rPr lang="fr-FR" sz="1600" i="1" spc="1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hommages,</a:t>
                      </a:r>
                      <a:r>
                        <a:rPr lang="fr-FR" sz="1600" i="1" spc="1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600" i="1" spc="1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600" i="1" spc="2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600" i="1" spc="1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d'agréer,</a:t>
                      </a:r>
                      <a:r>
                        <a:rPr lang="fr-FR" sz="1600" i="1" spc="1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Madame</a:t>
                      </a:r>
                      <a:r>
                        <a:rPr lang="fr-FR" sz="1600" i="1" spc="1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la</a:t>
                      </a:r>
                      <a:r>
                        <a:rPr lang="fr-FR" sz="1600" i="1" spc="-25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Présidente,</a:t>
                      </a:r>
                      <a:r>
                        <a:rPr lang="fr-FR" sz="1600" i="1" spc="-5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600" i="1" spc="-5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i="1" spc="-5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600" i="1" spc="-5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très</a:t>
                      </a:r>
                      <a:r>
                        <a:rPr lang="fr-FR" sz="1600" i="1" spc="-5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haute</a:t>
                      </a:r>
                      <a:r>
                        <a:rPr lang="fr-FR" sz="1600" i="1" spc="-5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considération.</a:t>
                      </a:r>
                      <a:endParaRPr lang="fr-FR" sz="16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936028"/>
                  </a:ext>
                </a:extLst>
              </a:tr>
              <a:tr h="657073">
                <a:tc>
                  <a:txBody>
                    <a:bodyPr/>
                    <a:lstStyle/>
                    <a:p>
                      <a:pPr>
                        <a:spcBef>
                          <a:spcPts val="40"/>
                        </a:spcBef>
                      </a:pPr>
                      <a:r>
                        <a:rPr lang="fr-FR" sz="1600" dirty="0"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 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66675" marR="145415" algn="just">
                        <a:lnSpc>
                          <a:spcPct val="100000"/>
                        </a:lnSpc>
                      </a:pP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Député (ou Sénateur ou</a:t>
                      </a:r>
                      <a:r>
                        <a:rPr lang="fr-FR" sz="1600" spc="-25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Membre du Conseil économique</a:t>
                      </a:r>
                      <a:r>
                        <a:rPr lang="fr-FR" sz="1600" spc="-2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et</a:t>
                      </a:r>
                      <a:r>
                        <a:rPr lang="fr-FR" sz="1600" spc="-2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social)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7C1"/>
                    </a:solidFill>
                  </a:tcPr>
                </a:tc>
                <a:tc>
                  <a:txBody>
                    <a:bodyPr/>
                    <a:lstStyle/>
                    <a:p>
                      <a:pPr marL="40640" marR="33655" algn="just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 vous prie d'agréer, Monsieur le Député (ou Sénateur ou Conseiller et</a:t>
                      </a:r>
                      <a:r>
                        <a:rPr lang="fr-FR" sz="1600" spc="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spc="-1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Cher</a:t>
                      </a:r>
                      <a:r>
                        <a:rPr lang="fr-FR" sz="1600" spc="-5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spc="-1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Collègue),</a:t>
                      </a:r>
                      <a:r>
                        <a:rPr lang="fr-FR" sz="1600" spc="-5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spc="-1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600" spc="-4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spc="-4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600" spc="-5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considération</a:t>
                      </a:r>
                      <a:r>
                        <a:rPr lang="fr-FR" sz="1600" spc="-5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la</a:t>
                      </a:r>
                      <a:r>
                        <a:rPr lang="fr-FR" sz="1600" spc="-4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plus</a:t>
                      </a:r>
                      <a:r>
                        <a:rPr lang="fr-FR" sz="1600" spc="-5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distinguée.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40640" marR="34290" algn="just">
                        <a:spcBef>
                          <a:spcPts val="290"/>
                        </a:spcBef>
                      </a:pP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Avec mes respectueux hommages, je vous prie d'agréer, Madame la</a:t>
                      </a:r>
                      <a:r>
                        <a:rPr lang="fr-FR" sz="1600" i="1" spc="-26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spc="-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Députée</a:t>
                      </a:r>
                      <a:r>
                        <a:rPr lang="fr-FR" sz="1600" i="1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spc="-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(ou</a:t>
                      </a:r>
                      <a:r>
                        <a:rPr lang="fr-FR" sz="16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spc="-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Sénatrice</a:t>
                      </a:r>
                      <a:r>
                        <a:rPr lang="fr-FR" sz="16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spc="-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ou</a:t>
                      </a:r>
                      <a:r>
                        <a:rPr lang="fr-FR" sz="16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spc="-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Conseillère</a:t>
                      </a:r>
                      <a:r>
                        <a:rPr lang="fr-FR" sz="16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et</a:t>
                      </a:r>
                      <a:r>
                        <a:rPr lang="fr-FR" sz="16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Chère</a:t>
                      </a:r>
                      <a:r>
                        <a:rPr lang="fr-FR" sz="16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Collègue),</a:t>
                      </a:r>
                      <a:r>
                        <a:rPr lang="fr-FR" sz="16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6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i="1" spc="-2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600" i="1" spc="-1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considération</a:t>
                      </a:r>
                      <a:r>
                        <a:rPr lang="fr-FR" sz="1600" i="1" spc="-1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distinguée.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72205"/>
                  </a:ext>
                </a:extLst>
              </a:tr>
              <a:tr h="657073">
                <a:tc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 </a:t>
                      </a:r>
                      <a:endParaRPr lang="fr-FR" sz="16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66675" marR="3587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Ancien Président ou</a:t>
                      </a:r>
                      <a:r>
                        <a:rPr lang="fr-FR" sz="1600" spc="-25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Vice-Président</a:t>
                      </a:r>
                      <a:endParaRPr lang="fr-FR" sz="16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66675" marR="1047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 l'Assemblée nationale</a:t>
                      </a:r>
                      <a:r>
                        <a:rPr lang="fr-FR" sz="1600" spc="-25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(ou</a:t>
                      </a:r>
                      <a:r>
                        <a:rPr lang="fr-FR" sz="1600" spc="-1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du</a:t>
                      </a:r>
                      <a:r>
                        <a:rPr lang="fr-FR" sz="1600" spc="-1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Sénat)</a:t>
                      </a:r>
                      <a:endParaRPr lang="fr-FR" sz="16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7C1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600" spc="-4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600" spc="-3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600" spc="-3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d'agréer,</a:t>
                      </a:r>
                      <a:r>
                        <a:rPr lang="fr-FR" sz="1600" spc="-3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Monsieur</a:t>
                      </a:r>
                      <a:r>
                        <a:rPr lang="fr-FR" sz="1600" spc="-3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le</a:t>
                      </a:r>
                      <a:r>
                        <a:rPr lang="fr-FR" sz="1600" spc="-3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Président,</a:t>
                      </a:r>
                      <a:r>
                        <a:rPr lang="fr-FR" sz="1600" spc="-3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600" spc="-3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spc="-3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600" spc="-3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considé-</a:t>
                      </a:r>
                      <a:r>
                        <a:rPr lang="fr-FR" sz="1600" spc="-22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ration</a:t>
                      </a:r>
                      <a:r>
                        <a:rPr lang="fr-FR" sz="1600" spc="1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la</a:t>
                      </a:r>
                      <a:r>
                        <a:rPr lang="fr-FR" sz="1600" spc="1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plus</a:t>
                      </a:r>
                      <a:r>
                        <a:rPr lang="fr-FR" sz="1600" spc="2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distinguée.</a:t>
                      </a:r>
                      <a:endParaRPr lang="fr-FR" sz="16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40640">
                        <a:spcBef>
                          <a:spcPts val="290"/>
                        </a:spcBef>
                      </a:pP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Avec mes</a:t>
                      </a:r>
                      <a:r>
                        <a:rPr lang="fr-FR" sz="1600" i="1" spc="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respectueux</a:t>
                      </a:r>
                      <a:r>
                        <a:rPr lang="fr-FR" sz="1600" i="1" spc="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hommages,</a:t>
                      </a:r>
                      <a:r>
                        <a:rPr lang="fr-FR" sz="1600" i="1" spc="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je vous</a:t>
                      </a:r>
                      <a:r>
                        <a:rPr lang="fr-FR" sz="1600" i="1" spc="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prie d'agréer,</a:t>
                      </a:r>
                      <a:r>
                        <a:rPr lang="fr-FR" sz="1600" i="1" spc="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Madame la</a:t>
                      </a:r>
                      <a:r>
                        <a:rPr lang="fr-FR" sz="1600" i="1" spc="-25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Présidente,</a:t>
                      </a:r>
                      <a:r>
                        <a:rPr lang="fr-FR" sz="1600" i="1" spc="-2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600" i="1" spc="-2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i="1" spc="-2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600" i="1" spc="-2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considération</a:t>
                      </a:r>
                      <a:r>
                        <a:rPr lang="fr-FR" sz="1600" i="1" spc="-2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la</a:t>
                      </a:r>
                      <a:r>
                        <a:rPr lang="fr-FR" sz="1600" i="1" spc="-2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plus</a:t>
                      </a:r>
                      <a:r>
                        <a:rPr lang="fr-FR" sz="1600" i="1" spc="-2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distinguée.</a:t>
                      </a:r>
                      <a:endParaRPr lang="fr-FR" sz="16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667906"/>
                  </a:ext>
                </a:extLst>
              </a:tr>
              <a:tr h="657073">
                <a:tc>
                  <a:txBody>
                    <a:bodyPr/>
                    <a:lstStyle/>
                    <a:p>
                      <a:r>
                        <a:rPr lang="fr-FR" sz="1600" dirty="0"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 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>
                        <a:spcBef>
                          <a:spcPts val="50"/>
                        </a:spcBef>
                      </a:pPr>
                      <a:r>
                        <a:rPr lang="fr-FR" sz="1600" dirty="0"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 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66675"/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Maire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7C1"/>
                    </a:solidFill>
                  </a:tcPr>
                </a:tc>
                <a:tc>
                  <a:txBody>
                    <a:bodyPr/>
                    <a:lstStyle/>
                    <a:p>
                      <a:pPr marL="40640" marR="2286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 vous prie d'agréer, Monsieur le Maire, l'expression de mes sentiments</a:t>
                      </a:r>
                      <a:r>
                        <a:rPr lang="fr-FR" sz="1600" spc="-2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distingués.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40640">
                        <a:spcBef>
                          <a:spcPts val="290"/>
                        </a:spcBef>
                      </a:pP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600" i="1" spc="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600" i="1" spc="5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600" i="1" spc="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d'agréer,</a:t>
                      </a:r>
                      <a:r>
                        <a:rPr lang="fr-FR" sz="1600" i="1" spc="5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Madame</a:t>
                      </a:r>
                      <a:r>
                        <a:rPr lang="fr-FR" sz="1600" i="1" spc="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la</a:t>
                      </a:r>
                      <a:r>
                        <a:rPr lang="fr-FR" sz="1600" i="1" spc="5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Maire,</a:t>
                      </a:r>
                      <a:r>
                        <a:rPr lang="fr-FR" sz="1600" i="1" spc="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600" i="1" spc="5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i="1" spc="5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mes</a:t>
                      </a:r>
                      <a:r>
                        <a:rPr lang="fr-FR" sz="1600" i="1" spc="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respectueux</a:t>
                      </a:r>
                      <a:r>
                        <a:rPr lang="fr-FR" sz="1600" i="1" spc="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hommages.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542534"/>
                  </a:ext>
                </a:extLst>
              </a:tr>
              <a:tr h="657073">
                <a:tc>
                  <a:txBody>
                    <a:bodyPr/>
                    <a:lstStyle/>
                    <a:p>
                      <a:r>
                        <a:rPr lang="fr-FR" sz="1600" dirty="0"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 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>
                        <a:spcBef>
                          <a:spcPts val="50"/>
                        </a:spcBef>
                      </a:pPr>
                      <a:r>
                        <a:rPr lang="fr-FR" sz="1600" dirty="0"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 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66675"/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Conseiller</a:t>
                      </a:r>
                      <a:r>
                        <a:rPr lang="fr-FR" sz="1600" spc="8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municipal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7C1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600" spc="1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600" spc="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600" spc="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d'agréer,</a:t>
                      </a:r>
                      <a:r>
                        <a:rPr lang="fr-FR" sz="1600" spc="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Monsieur</a:t>
                      </a:r>
                      <a:r>
                        <a:rPr lang="fr-FR" sz="1600" spc="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le</a:t>
                      </a:r>
                      <a:r>
                        <a:rPr lang="fr-FR" sz="1600" spc="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Conseiller,</a:t>
                      </a:r>
                      <a:r>
                        <a:rPr lang="fr-FR" sz="1600" spc="1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600" spc="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spc="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mes</a:t>
                      </a:r>
                      <a:r>
                        <a:rPr lang="fr-FR" sz="1600" spc="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sentiments</a:t>
                      </a:r>
                      <a:r>
                        <a:rPr lang="fr-FR" sz="1600" spc="2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distingués.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40640">
                        <a:spcBef>
                          <a:spcPts val="290"/>
                        </a:spcBef>
                      </a:pP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600" i="1" spc="8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600" i="1" spc="8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600" i="1" spc="8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d'agréer,</a:t>
                      </a:r>
                      <a:r>
                        <a:rPr lang="fr-FR" sz="1600" i="1" spc="8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Madame</a:t>
                      </a:r>
                      <a:r>
                        <a:rPr lang="fr-FR" sz="1600" i="1" spc="8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la</a:t>
                      </a:r>
                      <a:r>
                        <a:rPr lang="fr-FR" sz="1600" i="1" spc="8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Conseillère,</a:t>
                      </a:r>
                      <a:r>
                        <a:rPr lang="fr-FR" sz="1600" i="1" spc="8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600" i="1" spc="8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i="1" spc="8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mes</a:t>
                      </a:r>
                      <a:r>
                        <a:rPr lang="fr-FR" sz="1600" i="1" spc="-25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respectueux</a:t>
                      </a:r>
                      <a:r>
                        <a:rPr lang="fr-FR" sz="1600" i="1" spc="-1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hommages.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473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6577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BC8D2-0C31-9556-342C-4E9BD5B50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4E8A4A8-AA8A-08BB-67E2-92F204EA8D9B}"/>
              </a:ext>
            </a:extLst>
          </p:cNvPr>
          <p:cNvSpPr txBox="1"/>
          <p:nvPr/>
        </p:nvSpPr>
        <p:spPr>
          <a:xfrm>
            <a:off x="406488" y="116632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Clr>
                <a:srgbClr val="550B0E"/>
              </a:buClr>
              <a:buSzPts val="1200"/>
              <a:tabLst>
                <a:tab pos="236220" algn="l"/>
              </a:tabLst>
            </a:pPr>
            <a:r>
              <a:rPr lang="fr-FR" spc="-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Formules</a:t>
            </a:r>
            <a:r>
              <a:rPr lang="fr-FR" spc="-8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pc="-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de</a:t>
            </a:r>
            <a:r>
              <a:rPr lang="fr-FR" spc="-7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pc="-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politesse</a:t>
            </a:r>
            <a:r>
              <a:rPr lang="fr-FR" spc="-7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pc="-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pour</a:t>
            </a:r>
            <a:r>
              <a:rPr lang="fr-FR" spc="-8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pc="-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les</a:t>
            </a:r>
            <a:r>
              <a:rPr lang="fr-FR" spc="-8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pc="-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personnalités</a:t>
            </a:r>
            <a:r>
              <a:rPr lang="fr-FR" spc="-7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pc="-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administratives</a:t>
            </a:r>
            <a:endParaRPr lang="fr-FR" dirty="0">
              <a:solidFill>
                <a:srgbClr val="FF0000"/>
              </a:solidFill>
              <a:effectLst/>
              <a:latin typeface="Trebuchet MS" panose="020B0603020202020204" pitchFamily="34" charset="0"/>
              <a:ea typeface="Trebuchet MS" panose="020B0603020202020204" pitchFamily="34" charset="0"/>
              <a:cs typeface="MS UI Gothic" panose="020B0600070205080204" pitchFamily="34" charset="-128"/>
            </a:endParaRPr>
          </a:p>
          <a:p>
            <a:pPr lvl="0">
              <a:spcBef>
                <a:spcPts val="5"/>
              </a:spcBef>
              <a:buClr>
                <a:srgbClr val="550B0E"/>
              </a:buClr>
              <a:buSzPts val="1200"/>
              <a:tabLst>
                <a:tab pos="234950" algn="l"/>
              </a:tabLst>
            </a:pPr>
            <a:r>
              <a:rPr kumimoji="0" lang="fr-FR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	</a:t>
            </a:r>
            <a:endParaRPr kumimoji="0" lang="fr-FR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 pitchFamily="34" charset="0"/>
              <a:ea typeface="Trebuchet MS" panose="020B0603020202020204" pitchFamily="34" charset="0"/>
              <a:cs typeface="MS UI Gothic" panose="020B0600070205080204" pitchFamily="34" charset="-128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386374A1-D0B1-F6D6-A3D5-34FD53657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975897"/>
              </p:ext>
            </p:extLst>
          </p:nvPr>
        </p:nvGraphicFramePr>
        <p:xfrm>
          <a:off x="406488" y="692697"/>
          <a:ext cx="8424936" cy="608273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420482">
                  <a:extLst>
                    <a:ext uri="{9D8B030D-6E8A-4147-A177-3AD203B41FA5}">
                      <a16:colId xmlns:a16="http://schemas.microsoft.com/office/drawing/2014/main" val="3837158640"/>
                    </a:ext>
                  </a:extLst>
                </a:gridCol>
                <a:gridCol w="6004454">
                  <a:extLst>
                    <a:ext uri="{9D8B030D-6E8A-4147-A177-3AD203B41FA5}">
                      <a16:colId xmlns:a16="http://schemas.microsoft.com/office/drawing/2014/main" val="1633844952"/>
                    </a:ext>
                  </a:extLst>
                </a:gridCol>
              </a:tblGrid>
              <a:tr h="1223238">
                <a:tc>
                  <a:txBody>
                    <a:bodyPr/>
                    <a:lstStyle/>
                    <a:p>
                      <a:r>
                        <a:rPr lang="fr-FR" sz="1600" b="1" i="1" dirty="0"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 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66040">
                        <a:spcBef>
                          <a:spcPts val="885"/>
                        </a:spcBef>
                      </a:pP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Premier</a:t>
                      </a:r>
                      <a:r>
                        <a:rPr lang="fr-FR" sz="1600" spc="6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président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66040">
                        <a:spcBef>
                          <a:spcPts val="15"/>
                        </a:spcBef>
                      </a:pP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spc="-4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la</a:t>
                      </a:r>
                      <a:r>
                        <a:rPr lang="fr-FR" sz="1600" spc="-3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Cour</a:t>
                      </a:r>
                      <a:r>
                        <a:rPr lang="fr-FR" sz="1600" spc="-3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spc="-3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cassation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7C1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600" spc="5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600" spc="5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600" spc="5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d'agréer,</a:t>
                      </a:r>
                      <a:r>
                        <a:rPr lang="fr-FR" sz="1600" spc="5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Monsieur</a:t>
                      </a:r>
                      <a:r>
                        <a:rPr lang="fr-FR" sz="1600" spc="5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le</a:t>
                      </a:r>
                      <a:r>
                        <a:rPr lang="fr-FR" sz="1600" spc="5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Président,</a:t>
                      </a:r>
                      <a:r>
                        <a:rPr lang="fr-FR" sz="1600" spc="5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l'assurance</a:t>
                      </a:r>
                      <a:r>
                        <a:rPr lang="fr-FR" sz="1600" spc="5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spc="5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600" spc="5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très</a:t>
                      </a:r>
                      <a:r>
                        <a:rPr lang="fr-FR" sz="1600" spc="5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haute</a:t>
                      </a:r>
                      <a:r>
                        <a:rPr lang="fr-FR" sz="1600" spc="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considération.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40640">
                        <a:spcBef>
                          <a:spcPts val="290"/>
                        </a:spcBef>
                      </a:pP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Avec</a:t>
                      </a:r>
                      <a:r>
                        <a:rPr lang="fr-FR" sz="1600" i="1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mes</a:t>
                      </a:r>
                      <a:r>
                        <a:rPr lang="fr-FR" sz="16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très</a:t>
                      </a:r>
                      <a:r>
                        <a:rPr lang="fr-FR" sz="16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respectueux</a:t>
                      </a:r>
                      <a:r>
                        <a:rPr lang="fr-FR" sz="16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hommages,</a:t>
                      </a:r>
                      <a:r>
                        <a:rPr lang="fr-FR" sz="1600" i="1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6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6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6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d'agréer,</a:t>
                      </a:r>
                      <a:r>
                        <a:rPr lang="fr-FR" sz="1600" i="1" spc="-4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Madame</a:t>
                      </a:r>
                      <a:r>
                        <a:rPr lang="fr-FR" sz="1600" i="1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la</a:t>
                      </a:r>
                      <a:r>
                        <a:rPr lang="fr-FR" sz="1600" i="1" spc="-24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Présidente,</a:t>
                      </a:r>
                      <a:r>
                        <a:rPr lang="fr-FR" sz="1600" i="1" spc="-5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l'assurance</a:t>
                      </a:r>
                      <a:r>
                        <a:rPr lang="fr-FR" sz="1600" i="1" spc="-5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i="1" spc="-5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600" i="1" spc="-5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très</a:t>
                      </a:r>
                      <a:r>
                        <a:rPr lang="fr-FR" sz="1600" i="1" spc="-5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haute</a:t>
                      </a:r>
                      <a:r>
                        <a:rPr lang="fr-FR" sz="1600" i="1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considération.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604796"/>
                  </a:ext>
                </a:extLst>
              </a:tr>
              <a:tr h="1290606">
                <a:tc>
                  <a:txBody>
                    <a:bodyPr/>
                    <a:lstStyle/>
                    <a:p>
                      <a:pPr>
                        <a:spcBef>
                          <a:spcPts val="40"/>
                        </a:spcBef>
                      </a:pPr>
                      <a:r>
                        <a:rPr lang="fr-FR" sz="1600" b="1" i="1"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 </a:t>
                      </a:r>
                      <a:endParaRPr lang="fr-FR" sz="16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66040"/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Premier</a:t>
                      </a:r>
                      <a:r>
                        <a:rPr lang="fr-FR" sz="1600" spc="6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président</a:t>
                      </a:r>
                      <a:endParaRPr lang="fr-FR" sz="16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66040" marR="1397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 la Cour des comptes</a:t>
                      </a:r>
                      <a:r>
                        <a:rPr lang="fr-FR" sz="1600" spc="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spc="-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Le</a:t>
                      </a:r>
                      <a:r>
                        <a:rPr lang="fr-FR" sz="1600" spc="-5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spc="-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président</a:t>
                      </a:r>
                      <a:r>
                        <a:rPr lang="fr-FR" sz="1600" spc="-5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du</a:t>
                      </a:r>
                      <a:r>
                        <a:rPr lang="fr-FR" sz="1600" spc="-5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Tribunal</a:t>
                      </a:r>
                      <a:endParaRPr lang="fr-FR" sz="16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7C1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fr-FR" sz="1600" spc="-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600" spc="-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spc="-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600" spc="-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spc="-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600" spc="-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spc="-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d'agréer,</a:t>
                      </a:r>
                      <a:r>
                        <a:rPr lang="fr-FR" sz="1600" spc="-4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spc="-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Monsieur</a:t>
                      </a:r>
                      <a:r>
                        <a:rPr lang="fr-FR" sz="1600" spc="-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spc="-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le</a:t>
                      </a:r>
                      <a:r>
                        <a:rPr lang="fr-FR" sz="1600" spc="-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spc="-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Président,</a:t>
                      </a:r>
                      <a:r>
                        <a:rPr lang="fr-FR" sz="1600" spc="-4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spc="-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l'assurance</a:t>
                      </a:r>
                      <a:r>
                        <a:rPr lang="fr-FR" sz="1600" spc="-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spc="-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600" spc="-4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très</a:t>
                      </a:r>
                      <a:r>
                        <a:rPr lang="fr-FR" sz="1600" spc="-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haute</a:t>
                      </a:r>
                      <a:r>
                        <a:rPr lang="fr-FR" sz="1600" spc="-22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considération.</a:t>
                      </a:r>
                      <a:endParaRPr lang="fr-FR" sz="16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40640">
                        <a:spcBef>
                          <a:spcPts val="290"/>
                        </a:spcBef>
                      </a:pP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Avec</a:t>
                      </a:r>
                      <a:r>
                        <a:rPr lang="fr-FR" sz="1600" i="1" spc="-4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mes</a:t>
                      </a:r>
                      <a:r>
                        <a:rPr lang="fr-FR" sz="1600" i="1" spc="-4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très</a:t>
                      </a:r>
                      <a:r>
                        <a:rPr lang="fr-FR" sz="1600" i="1" spc="-4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respectueux</a:t>
                      </a:r>
                      <a:r>
                        <a:rPr lang="fr-FR" sz="1600" i="1" spc="-4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hommages,</a:t>
                      </a:r>
                      <a:r>
                        <a:rPr lang="fr-FR" sz="1600" i="1" spc="-4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600" i="1" spc="-4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600" i="1" spc="-4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600" i="1" spc="-4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d'agréer,</a:t>
                      </a:r>
                      <a:r>
                        <a:rPr lang="fr-FR" sz="1600" i="1" spc="-4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Madame</a:t>
                      </a:r>
                      <a:r>
                        <a:rPr lang="fr-FR" sz="1600" i="1" spc="-4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la</a:t>
                      </a:r>
                      <a:r>
                        <a:rPr lang="fr-FR" sz="1600" i="1" spc="-24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Présidente,</a:t>
                      </a:r>
                      <a:r>
                        <a:rPr lang="fr-FR" sz="1600" i="1" spc="-7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l'assurance</a:t>
                      </a:r>
                      <a:r>
                        <a:rPr lang="fr-FR" sz="1600" i="1" spc="-6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i="1" spc="-7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600" i="1" spc="-6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très</a:t>
                      </a:r>
                      <a:r>
                        <a:rPr lang="fr-FR" sz="1600" i="1" spc="-7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haute</a:t>
                      </a:r>
                      <a:r>
                        <a:rPr lang="fr-FR" sz="1600" i="1" spc="-6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considération.</a:t>
                      </a:r>
                      <a:endParaRPr lang="fr-FR" sz="16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734251"/>
                  </a:ext>
                </a:extLst>
              </a:tr>
              <a:tr h="1233246">
                <a:tc>
                  <a:txBody>
                    <a:bodyPr/>
                    <a:lstStyle/>
                    <a:p>
                      <a:r>
                        <a:rPr lang="fr-FR" sz="1600" b="1" i="1"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 </a:t>
                      </a:r>
                      <a:endParaRPr lang="fr-FR" sz="16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66040" marR="438785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lang="fr-FR" sz="1600" spc="-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Premier président</a:t>
                      </a:r>
                      <a:r>
                        <a:rPr lang="fr-FR" sz="1600" spc="-25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spc="1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la</a:t>
                      </a:r>
                      <a:r>
                        <a:rPr lang="fr-FR" sz="1600" spc="1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Cour</a:t>
                      </a:r>
                      <a:r>
                        <a:rPr lang="fr-FR" sz="1600" spc="1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d'appel</a:t>
                      </a:r>
                      <a:endParaRPr lang="fr-FR" sz="16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7C1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lang="fr-FR" sz="1600" spc="-1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 vous prie </a:t>
                      </a:r>
                      <a:r>
                        <a:rPr lang="fr-FR" sz="16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d'agréer, Monsieur le Président, l'assurance de ma haute</a:t>
                      </a:r>
                      <a:r>
                        <a:rPr lang="fr-FR" sz="1600" spc="-2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considération.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40640">
                        <a:spcBef>
                          <a:spcPts val="290"/>
                        </a:spcBef>
                      </a:pP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Avec</a:t>
                      </a:r>
                      <a:r>
                        <a:rPr lang="fr-FR" sz="1600" i="1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mes</a:t>
                      </a:r>
                      <a:r>
                        <a:rPr lang="fr-FR" sz="1600" i="1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très</a:t>
                      </a:r>
                      <a:r>
                        <a:rPr lang="fr-FR" sz="16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respectueux</a:t>
                      </a:r>
                      <a:r>
                        <a:rPr lang="fr-FR" sz="1600" i="1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hommages,</a:t>
                      </a:r>
                      <a:r>
                        <a:rPr lang="fr-FR" sz="16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600" i="1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6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600" i="1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d'agréer,</a:t>
                      </a:r>
                      <a:r>
                        <a:rPr lang="fr-FR" sz="16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Madame</a:t>
                      </a:r>
                      <a:r>
                        <a:rPr lang="fr-FR" sz="1600" i="1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la</a:t>
                      </a:r>
                      <a:r>
                        <a:rPr lang="fr-FR" sz="1600" i="1" spc="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Présidente,</a:t>
                      </a:r>
                      <a:r>
                        <a:rPr lang="fr-FR" sz="16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l'assurance</a:t>
                      </a:r>
                      <a:r>
                        <a:rPr lang="fr-FR" sz="1600" i="1" spc="-4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i="1" spc="-4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600" i="1" spc="-4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haute</a:t>
                      </a:r>
                      <a:r>
                        <a:rPr lang="fr-FR" sz="1600" i="1" spc="-4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considération.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584466"/>
                  </a:ext>
                </a:extLst>
              </a:tr>
              <a:tr h="1059373">
                <a:tc>
                  <a:txBody>
                    <a:bodyPr/>
                    <a:lstStyle/>
                    <a:p>
                      <a:r>
                        <a:rPr lang="fr-FR" sz="1600" b="1" i="1" dirty="0"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 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66040" marR="29210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fr-FR" sz="1600" spc="-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Président</a:t>
                      </a:r>
                      <a:r>
                        <a:rPr lang="fr-FR" sz="1600" spc="-5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spc="-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du</a:t>
                      </a:r>
                      <a:r>
                        <a:rPr lang="fr-FR" sz="1600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spc="-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Tribunal</a:t>
                      </a:r>
                      <a:r>
                        <a:rPr lang="fr-FR" sz="1600" spc="-25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spc="-2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commerce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7C1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600" spc="-4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600" spc="-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600" spc="-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d'agréer,</a:t>
                      </a:r>
                      <a:r>
                        <a:rPr lang="fr-FR" sz="1600" spc="-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Monsieur</a:t>
                      </a:r>
                      <a:r>
                        <a:rPr lang="fr-FR" sz="1600" spc="-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le</a:t>
                      </a:r>
                      <a:r>
                        <a:rPr lang="fr-FR" sz="1600" spc="-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Président,</a:t>
                      </a:r>
                      <a:r>
                        <a:rPr lang="fr-FR" sz="1600" spc="-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600" spc="-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spc="-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600" spc="-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considération</a:t>
                      </a:r>
                      <a:r>
                        <a:rPr lang="fr-FR" sz="1600" spc="2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très</a:t>
                      </a:r>
                      <a:r>
                        <a:rPr lang="fr-FR" sz="1600" spc="2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distinguée.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40640">
                        <a:spcBef>
                          <a:spcPts val="290"/>
                        </a:spcBef>
                      </a:pP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Avec mes</a:t>
                      </a:r>
                      <a:r>
                        <a:rPr lang="fr-FR" sz="1600" i="1" spc="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respectueux</a:t>
                      </a:r>
                      <a:r>
                        <a:rPr lang="fr-FR" sz="1600" i="1" spc="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hommages,</a:t>
                      </a:r>
                      <a:r>
                        <a:rPr lang="fr-FR" sz="1600" i="1" spc="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600" i="1" spc="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600" i="1" spc="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600" i="1" spc="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d'agréer,</a:t>
                      </a:r>
                      <a:r>
                        <a:rPr lang="fr-FR" sz="1600" i="1" spc="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Madame</a:t>
                      </a:r>
                      <a:r>
                        <a:rPr lang="fr-FR" sz="1600" i="1" spc="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la</a:t>
                      </a:r>
                      <a:r>
                        <a:rPr lang="fr-FR" sz="1600" i="1" spc="-25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Présidente,</a:t>
                      </a:r>
                      <a:r>
                        <a:rPr lang="fr-FR" sz="1600" i="1" spc="-1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600" i="1" spc="-2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i="1" spc="-1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600" i="1" spc="-1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considération</a:t>
                      </a:r>
                      <a:r>
                        <a:rPr lang="fr-FR" sz="1600" i="1" spc="-1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très</a:t>
                      </a:r>
                      <a:r>
                        <a:rPr lang="fr-FR" sz="1600" i="1" spc="-1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distinguée.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786911"/>
                  </a:ext>
                </a:extLst>
              </a:tr>
              <a:tr h="1242209">
                <a:tc>
                  <a:txBody>
                    <a:bodyPr/>
                    <a:lstStyle/>
                    <a:p>
                      <a:r>
                        <a:rPr lang="fr-FR" sz="1600" b="1" i="1" dirty="0"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 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66040" marR="52451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Juge</a:t>
                      </a:r>
                      <a:r>
                        <a:rPr lang="fr-FR" sz="1600" spc="-5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du</a:t>
                      </a:r>
                      <a:r>
                        <a:rPr lang="fr-FR" sz="1600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Tribunal</a:t>
                      </a:r>
                      <a:r>
                        <a:rPr lang="fr-FR" sz="1600" spc="-25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spc="-3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commerce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7C1"/>
                    </a:solidFill>
                  </a:tcPr>
                </a:tc>
                <a:tc>
                  <a:txBody>
                    <a:bodyPr/>
                    <a:lstStyle/>
                    <a:p>
                      <a:pPr marL="40640" marR="285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600" spc="-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600" spc="-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600" spc="-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d'agréer,</a:t>
                      </a:r>
                      <a:r>
                        <a:rPr lang="fr-FR" sz="1600" spc="-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Monsieur</a:t>
                      </a:r>
                      <a:r>
                        <a:rPr lang="fr-FR" sz="1600" spc="-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le</a:t>
                      </a:r>
                      <a:r>
                        <a:rPr lang="fr-FR" sz="1600" spc="-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Juge,</a:t>
                      </a:r>
                      <a:r>
                        <a:rPr lang="fr-FR" sz="1600" spc="-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600" spc="-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spc="-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600" spc="-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considération</a:t>
                      </a:r>
                      <a:r>
                        <a:rPr lang="fr-FR" sz="1600" spc="-2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distinguée.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40640">
                        <a:spcBef>
                          <a:spcPts val="290"/>
                        </a:spcBef>
                      </a:pP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Avec mes</a:t>
                      </a:r>
                      <a:r>
                        <a:rPr lang="fr-FR" sz="1600" i="1" spc="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respectueux</a:t>
                      </a:r>
                      <a:r>
                        <a:rPr lang="fr-FR" sz="1600" i="1" spc="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hommages,</a:t>
                      </a:r>
                      <a:r>
                        <a:rPr lang="fr-FR" sz="1600" i="1" spc="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600" i="1" spc="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600" i="1" spc="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600" i="1" spc="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d'agréer,</a:t>
                      </a:r>
                      <a:r>
                        <a:rPr lang="fr-FR" sz="1600" i="1" spc="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Madame</a:t>
                      </a:r>
                      <a:r>
                        <a:rPr lang="fr-FR" sz="1600" i="1" spc="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la</a:t>
                      </a:r>
                      <a:r>
                        <a:rPr lang="fr-FR" sz="1600" i="1" spc="-25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Juge,</a:t>
                      </a:r>
                      <a:r>
                        <a:rPr lang="fr-FR" sz="1600" i="1" spc="-4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600" i="1" spc="-4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600" i="1" spc="-3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600" i="1" spc="-4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considération</a:t>
                      </a:r>
                      <a:r>
                        <a:rPr lang="fr-FR" sz="1600" i="1" spc="-3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6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distinguée.</a:t>
                      </a:r>
                      <a:endParaRPr lang="fr-FR" sz="16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185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82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4052B-C68A-1C5A-0AA1-1B7645020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D3CA63AF-61D4-644D-B6B4-AB5D114E0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815253"/>
              </p:ext>
            </p:extLst>
          </p:nvPr>
        </p:nvGraphicFramePr>
        <p:xfrm>
          <a:off x="143508" y="217170"/>
          <a:ext cx="8856984" cy="64236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544611">
                  <a:extLst>
                    <a:ext uri="{9D8B030D-6E8A-4147-A177-3AD203B41FA5}">
                      <a16:colId xmlns:a16="http://schemas.microsoft.com/office/drawing/2014/main" val="1707786375"/>
                    </a:ext>
                  </a:extLst>
                </a:gridCol>
                <a:gridCol w="6312373">
                  <a:extLst>
                    <a:ext uri="{9D8B030D-6E8A-4147-A177-3AD203B41FA5}">
                      <a16:colId xmlns:a16="http://schemas.microsoft.com/office/drawing/2014/main" val="3385066831"/>
                    </a:ext>
                  </a:extLst>
                </a:gridCol>
              </a:tblGrid>
              <a:tr h="568028">
                <a:tc>
                  <a:txBody>
                    <a:bodyPr/>
                    <a:lstStyle/>
                    <a:p>
                      <a:pPr>
                        <a:spcBef>
                          <a:spcPts val="35"/>
                        </a:spcBef>
                      </a:pPr>
                      <a:r>
                        <a:rPr lang="fr-FR" sz="1800" dirty="0"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 </a:t>
                      </a:r>
                      <a:endParaRPr lang="fr-FR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66675"/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Préfet</a:t>
                      </a:r>
                      <a:endParaRPr lang="fr-FR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7C1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800" spc="15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800" spc="16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800" spc="16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d'agréer,</a:t>
                      </a:r>
                      <a:r>
                        <a:rPr lang="fr-FR" sz="1800" spc="15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Monsieur</a:t>
                      </a:r>
                      <a:r>
                        <a:rPr lang="fr-FR" sz="1800" spc="16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le</a:t>
                      </a:r>
                      <a:r>
                        <a:rPr lang="fr-FR" sz="1800" spc="16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Préfet</a:t>
                      </a:r>
                      <a:r>
                        <a:rPr lang="fr-FR" sz="1800" spc="16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(de</a:t>
                      </a:r>
                      <a:r>
                        <a:rPr lang="fr-FR" sz="1800" spc="16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département</a:t>
                      </a:r>
                      <a:r>
                        <a:rPr lang="fr-FR" sz="1800" spc="16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ou</a:t>
                      </a:r>
                      <a:r>
                        <a:rPr lang="fr-FR" sz="1800" spc="16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800" spc="-23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Région),</a:t>
                      </a:r>
                      <a:r>
                        <a:rPr lang="fr-FR" sz="1800" spc="-3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800" spc="-2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800" spc="-2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800" spc="-3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considération</a:t>
                      </a:r>
                      <a:r>
                        <a:rPr lang="fr-FR" sz="1800" spc="-3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très</a:t>
                      </a:r>
                      <a:r>
                        <a:rPr lang="fr-FR" sz="1800" spc="-3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distinguée.</a:t>
                      </a:r>
                      <a:endParaRPr lang="fr-FR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59055" marR="41275">
                        <a:spcBef>
                          <a:spcPts val="260"/>
                        </a:spcBef>
                      </a:pPr>
                      <a:r>
                        <a:rPr lang="fr-FR" sz="1800" i="1" spc="-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Avec mes respectueux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hommages, je vous prie d'agréer, Madame la</a:t>
                      </a:r>
                      <a:r>
                        <a:rPr lang="fr-FR" sz="1800" i="1" spc="-26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Préfète,</a:t>
                      </a:r>
                      <a:r>
                        <a:rPr lang="fr-FR" sz="1800" i="1" spc="-2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800" i="1" spc="-1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800" i="1" spc="-2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800" i="1" spc="-1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considération</a:t>
                      </a:r>
                      <a:r>
                        <a:rPr lang="fr-FR" sz="1800" i="1" spc="-2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la</a:t>
                      </a:r>
                      <a:r>
                        <a:rPr lang="fr-FR" sz="1800" i="1" spc="-1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plus</a:t>
                      </a:r>
                      <a:r>
                        <a:rPr lang="fr-FR" sz="1800" i="1" spc="-1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distinguée.</a:t>
                      </a:r>
                      <a:endParaRPr lang="fr-FR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847567"/>
                  </a:ext>
                </a:extLst>
              </a:tr>
              <a:tr h="580779">
                <a:tc>
                  <a:txBody>
                    <a:bodyPr/>
                    <a:lstStyle/>
                    <a:p>
                      <a:r>
                        <a:rPr lang="fr-FR" sz="1800"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 </a:t>
                      </a:r>
                      <a:endParaRPr lang="fr-FR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66675">
                        <a:spcBef>
                          <a:spcPts val="615"/>
                        </a:spcBef>
                      </a:pP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Sous-préfet</a:t>
                      </a:r>
                      <a:endParaRPr lang="fr-FR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7C1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fr-FR" sz="1800" spc="-1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800" spc="-3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800" spc="-3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800" spc="-3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d'agréer,</a:t>
                      </a:r>
                      <a:r>
                        <a:rPr lang="fr-FR" sz="1800" spc="-3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Monsieur</a:t>
                      </a:r>
                      <a:r>
                        <a:rPr lang="fr-FR" sz="1800" spc="-3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le</a:t>
                      </a:r>
                      <a:r>
                        <a:rPr lang="fr-FR" sz="1800" spc="-3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Sous-Préfet</a:t>
                      </a:r>
                      <a:r>
                        <a:rPr lang="fr-FR" sz="1800" spc="-3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(de</a:t>
                      </a:r>
                      <a:r>
                        <a:rPr lang="fr-FR" sz="1800" spc="-3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département</a:t>
                      </a:r>
                      <a:r>
                        <a:rPr lang="fr-FR" sz="1800" spc="-3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ou</a:t>
                      </a:r>
                      <a:r>
                        <a:rPr lang="fr-FR" sz="1800" spc="-3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800" spc="-23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Région),</a:t>
                      </a:r>
                      <a:r>
                        <a:rPr lang="fr-FR" sz="1800" spc="-2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800" spc="-1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800" spc="-1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800" spc="-2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considération</a:t>
                      </a:r>
                      <a:r>
                        <a:rPr lang="fr-FR" sz="1800" spc="-1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distinguée.</a:t>
                      </a:r>
                      <a:endParaRPr lang="fr-FR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59055" marR="52070">
                        <a:spcBef>
                          <a:spcPts val="290"/>
                        </a:spcBef>
                      </a:pPr>
                      <a:r>
                        <a:rPr lang="fr-FR" sz="1800" i="1" spc="-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Avec mes respectueux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hommages, je vous prie d'agréer, Madame la</a:t>
                      </a:r>
                      <a:r>
                        <a:rPr lang="fr-FR" sz="1800" i="1" spc="-26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spc="-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sous-Préfète,</a:t>
                      </a:r>
                      <a:r>
                        <a:rPr lang="fr-FR" sz="1800" i="1" spc="-6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spc="-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800" i="1" spc="-6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spc="-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800" i="1" spc="-6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spc="-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800" i="1" spc="-6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spc="-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considération</a:t>
                      </a:r>
                      <a:r>
                        <a:rPr lang="fr-FR" sz="1800" i="1" spc="-6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distinguée.</a:t>
                      </a:r>
                      <a:endParaRPr lang="fr-FR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705664"/>
                  </a:ext>
                </a:extLst>
              </a:tr>
              <a:tr h="595801">
                <a:tc>
                  <a:txBody>
                    <a:bodyPr/>
                    <a:lstStyle/>
                    <a:p>
                      <a:pPr marL="66040" marR="622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fr-FR" sz="1800" spc="-2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Tous</a:t>
                      </a:r>
                      <a:r>
                        <a:rPr lang="fr-FR" sz="1800" spc="-9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les</a:t>
                      </a:r>
                      <a:r>
                        <a:rPr lang="fr-FR" sz="1800" spc="-8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Secrétaires</a:t>
                      </a:r>
                      <a:r>
                        <a:rPr lang="fr-FR" sz="1800" spc="-8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Généraux</a:t>
                      </a:r>
                      <a:r>
                        <a:rPr lang="fr-FR" sz="1800" spc="-23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3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 la Présidence de </a:t>
                      </a:r>
                      <a:r>
                        <a:rPr lang="fr-FR" sz="1800" spc="-2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la</a:t>
                      </a:r>
                      <a:r>
                        <a:rPr lang="fr-FR" sz="1800" spc="-2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3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République, </a:t>
                      </a:r>
                      <a:r>
                        <a:rPr lang="fr-FR" sz="1800" spc="-2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des Assemblées</a:t>
                      </a:r>
                      <a:r>
                        <a:rPr lang="fr-FR" sz="1800" spc="-2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3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parlementaires,</a:t>
                      </a:r>
                      <a:r>
                        <a:rPr lang="fr-FR" sz="1800" spc="-5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2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etc.</a:t>
                      </a:r>
                      <a:endParaRPr lang="fr-FR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7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"/>
                        </a:spcBef>
                      </a:pPr>
                      <a:r>
                        <a:rPr lang="fr-FR" sz="1800" dirty="0"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 </a:t>
                      </a:r>
                      <a:endParaRPr lang="fr-FR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800" spc="7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800" spc="7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800" spc="8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d'agréer,</a:t>
                      </a:r>
                      <a:r>
                        <a:rPr lang="fr-FR" sz="1800" spc="7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Monsieur</a:t>
                      </a:r>
                      <a:r>
                        <a:rPr lang="fr-FR" sz="1800" spc="8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le</a:t>
                      </a:r>
                      <a:r>
                        <a:rPr lang="fr-FR" sz="1800" spc="7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Secrétaire</a:t>
                      </a:r>
                      <a:r>
                        <a:rPr lang="fr-FR" sz="1800" spc="8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Général,</a:t>
                      </a:r>
                      <a:r>
                        <a:rPr lang="fr-FR" sz="1800" spc="7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800" spc="8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800" spc="-22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mon</a:t>
                      </a:r>
                      <a:r>
                        <a:rPr lang="fr-FR" sz="1800" spc="1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respectueux</a:t>
                      </a:r>
                      <a:r>
                        <a:rPr lang="fr-FR" sz="1800" spc="1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dévouement.</a:t>
                      </a:r>
                      <a:endParaRPr lang="fr-FR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536689"/>
                  </a:ext>
                </a:extLst>
              </a:tr>
              <a:tr h="570346">
                <a:tc>
                  <a:txBody>
                    <a:bodyPr/>
                    <a:lstStyle/>
                    <a:p>
                      <a:pPr>
                        <a:spcBef>
                          <a:spcPts val="45"/>
                        </a:spcBef>
                      </a:pPr>
                      <a:r>
                        <a:rPr lang="fr-FR" sz="1800" dirty="0"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 </a:t>
                      </a:r>
                      <a:endParaRPr lang="fr-FR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66675"/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Administrateurs</a:t>
                      </a:r>
                      <a:r>
                        <a:rPr lang="fr-FR" sz="1800" spc="1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civils</a:t>
                      </a:r>
                      <a:endParaRPr lang="fr-FR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7C1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lang="fr-FR" sz="18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 vous prie d'agréer, Monsieur l'Administrateur, l'expression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 mon</a:t>
                      </a:r>
                      <a:r>
                        <a:rPr lang="fr-FR" sz="1800" spc="-2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respectueux</a:t>
                      </a:r>
                      <a:r>
                        <a:rPr lang="fr-FR" sz="1800" spc="1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dévouement.</a:t>
                      </a:r>
                      <a:endParaRPr lang="fr-FR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59055">
                        <a:spcBef>
                          <a:spcPts val="270"/>
                        </a:spcBef>
                      </a:pP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Avec</a:t>
                      </a:r>
                      <a:r>
                        <a:rPr lang="fr-FR" sz="1800" i="1" spc="9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mes</a:t>
                      </a:r>
                      <a:r>
                        <a:rPr lang="fr-FR" sz="1800" i="1" spc="9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respectueux</a:t>
                      </a:r>
                      <a:r>
                        <a:rPr lang="fr-FR" sz="1800" i="1" spc="9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hommages,</a:t>
                      </a:r>
                      <a:r>
                        <a:rPr lang="fr-FR" sz="1800" i="1" spc="9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800" i="1" spc="9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800" i="1" spc="9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800" i="1" spc="9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d'agréer,</a:t>
                      </a:r>
                      <a:r>
                        <a:rPr lang="fr-FR" sz="1800" i="1" spc="9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Madame</a:t>
                      </a:r>
                      <a:r>
                        <a:rPr lang="fr-FR" sz="1800" i="1" spc="-25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l'Administratrice,</a:t>
                      </a:r>
                      <a:r>
                        <a:rPr lang="fr-FR" sz="18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8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8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8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considération</a:t>
                      </a:r>
                      <a:r>
                        <a:rPr lang="fr-FR" sz="18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très</a:t>
                      </a:r>
                      <a:r>
                        <a:rPr lang="fr-FR" sz="1800" i="1" spc="-4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distinguée.</a:t>
                      </a:r>
                      <a:endParaRPr lang="fr-FR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277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5050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77D1F-6C38-C6D0-E1BA-7BC87036D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2B88A59-1225-F447-BE6C-5E84A8863997}"/>
              </a:ext>
            </a:extLst>
          </p:cNvPr>
          <p:cNvSpPr txBox="1"/>
          <p:nvPr/>
        </p:nvSpPr>
        <p:spPr>
          <a:xfrm>
            <a:off x="719572" y="332656"/>
            <a:ext cx="7092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Clr>
                <a:srgbClr val="550B0E"/>
              </a:buClr>
              <a:buSzPts val="1200"/>
              <a:tabLst>
                <a:tab pos="236220" algn="l"/>
              </a:tabLst>
            </a:pPr>
            <a:r>
              <a:rPr lang="fr-FR" spc="-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Formules</a:t>
            </a:r>
            <a:r>
              <a:rPr lang="fr-FR" spc="-8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pc="-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de</a:t>
            </a:r>
            <a:r>
              <a:rPr lang="fr-FR" spc="-7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pc="-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politesse</a:t>
            </a:r>
            <a:r>
              <a:rPr lang="fr-FR" spc="-7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pc="-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pour</a:t>
            </a:r>
            <a:r>
              <a:rPr lang="fr-FR" spc="-8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pc="-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les</a:t>
            </a:r>
            <a:r>
              <a:rPr lang="fr-FR" spc="-8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pc="-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personnalités</a:t>
            </a:r>
            <a:r>
              <a:rPr lang="fr-FR" spc="-7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pc="-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administratives</a:t>
            </a:r>
            <a:endParaRPr lang="fr-FR" dirty="0">
              <a:solidFill>
                <a:srgbClr val="FF0000"/>
              </a:solidFill>
              <a:effectLst/>
              <a:latin typeface="Trebuchet MS" panose="020B0603020202020204" pitchFamily="34" charset="0"/>
              <a:ea typeface="Trebuchet MS" panose="020B0603020202020204" pitchFamily="34" charset="0"/>
              <a:cs typeface="MS UI Gothic" panose="020B0600070205080204" pitchFamily="34" charset="-128"/>
            </a:endParaRPr>
          </a:p>
          <a:p>
            <a:pPr lvl="0">
              <a:spcBef>
                <a:spcPts val="5"/>
              </a:spcBef>
              <a:buClr>
                <a:srgbClr val="550B0E"/>
              </a:buClr>
              <a:buSzPts val="1200"/>
              <a:tabLst>
                <a:tab pos="234950" algn="l"/>
              </a:tabLst>
            </a:pPr>
            <a:r>
              <a:rPr kumimoji="0" lang="fr-FR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	</a:t>
            </a:r>
            <a:endParaRPr kumimoji="0" lang="fr-FR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 pitchFamily="34" charset="0"/>
              <a:ea typeface="Trebuchet MS" panose="020B0603020202020204" pitchFamily="34" charset="0"/>
              <a:cs typeface="MS UI Gothic" panose="020B0600070205080204" pitchFamily="34" charset="-128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4FC7AFE8-28B4-F260-880C-72D273DD2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85905"/>
              </p:ext>
            </p:extLst>
          </p:nvPr>
        </p:nvGraphicFramePr>
        <p:xfrm>
          <a:off x="467544" y="1314450"/>
          <a:ext cx="8352928" cy="395478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399794">
                  <a:extLst>
                    <a:ext uri="{9D8B030D-6E8A-4147-A177-3AD203B41FA5}">
                      <a16:colId xmlns:a16="http://schemas.microsoft.com/office/drawing/2014/main" val="2054311273"/>
                    </a:ext>
                  </a:extLst>
                </a:gridCol>
                <a:gridCol w="5953134">
                  <a:extLst>
                    <a:ext uri="{9D8B030D-6E8A-4147-A177-3AD203B41FA5}">
                      <a16:colId xmlns:a16="http://schemas.microsoft.com/office/drawing/2014/main" val="4014119945"/>
                    </a:ext>
                  </a:extLst>
                </a:gridCol>
              </a:tblGrid>
              <a:tr h="626110">
                <a:tc>
                  <a:txBody>
                    <a:bodyPr/>
                    <a:lstStyle/>
                    <a:p>
                      <a:pPr marL="66675" marR="459740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Ambassadeurs</a:t>
                      </a:r>
                      <a:r>
                        <a:rPr lang="fr-FR" sz="1800" spc="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(formule</a:t>
                      </a:r>
                      <a:r>
                        <a:rPr lang="fr-FR" sz="1800" spc="10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d'appel</a:t>
                      </a:r>
                      <a:r>
                        <a:rPr lang="fr-FR" sz="1800" spc="10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:</a:t>
                      </a:r>
                      <a:r>
                        <a:rPr lang="fr-FR" sz="1800" spc="-24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Votre</a:t>
                      </a:r>
                      <a:r>
                        <a:rPr lang="fr-FR" sz="1800" spc="-1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Excellence)</a:t>
                      </a:r>
                      <a:endParaRPr lang="fr-FR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7C1"/>
                    </a:solidFill>
                  </a:tcPr>
                </a:tc>
                <a:tc>
                  <a:txBody>
                    <a:bodyPr/>
                    <a:lstStyle/>
                    <a:p>
                      <a:pPr marL="59055" marR="23495" indent="-6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lang="fr-FR" sz="1800" spc="-2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800" spc="-5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2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800" spc="-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2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800" spc="-4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800" spc="-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croire,</a:t>
                      </a:r>
                      <a:r>
                        <a:rPr lang="fr-FR" sz="1800" spc="-5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Monsieur</a:t>
                      </a:r>
                      <a:r>
                        <a:rPr lang="fr-FR" sz="1800" spc="-4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l'Ambassadeur,</a:t>
                      </a:r>
                      <a:r>
                        <a:rPr lang="fr-FR" sz="1800" spc="-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à</a:t>
                      </a:r>
                      <a:r>
                        <a:rPr lang="fr-FR" sz="1800" spc="-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l'assurance</a:t>
                      </a:r>
                      <a:r>
                        <a:rPr lang="fr-FR" sz="1800" spc="-4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800" spc="-5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800" spc="-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haute</a:t>
                      </a:r>
                      <a:r>
                        <a:rPr lang="fr-FR" sz="1800" spc="-1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considération.</a:t>
                      </a:r>
                      <a:endParaRPr lang="fr-FR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59055" marR="47625">
                        <a:spcBef>
                          <a:spcPts val="295"/>
                        </a:spcBef>
                      </a:pP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Avec</a:t>
                      </a:r>
                      <a:r>
                        <a:rPr lang="fr-FR" sz="1800" i="1" spc="5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mes</a:t>
                      </a:r>
                      <a:r>
                        <a:rPr lang="fr-FR" sz="1800" i="1" spc="5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respectueux</a:t>
                      </a:r>
                      <a:r>
                        <a:rPr lang="fr-FR" sz="1800" i="1" spc="5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hommages,</a:t>
                      </a:r>
                      <a:r>
                        <a:rPr lang="fr-FR" sz="1800" i="1" spc="5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800" i="1" spc="6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800" i="1" spc="5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800" i="1" spc="5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800" i="1" spc="5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croire,</a:t>
                      </a:r>
                      <a:r>
                        <a:rPr lang="fr-FR" sz="1800" i="1" spc="6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Madame</a:t>
                      </a:r>
                      <a:r>
                        <a:rPr lang="fr-FR" sz="1800" i="1" spc="-26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l'Ambassadrice,</a:t>
                      </a:r>
                      <a:r>
                        <a:rPr lang="fr-FR" sz="1800" i="1" spc="-5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à</a:t>
                      </a:r>
                      <a:r>
                        <a:rPr lang="fr-FR" sz="1800" i="1" spc="-5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l'assurance</a:t>
                      </a:r>
                      <a:r>
                        <a:rPr lang="fr-FR" sz="1800" i="1" spc="-5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800" i="1" spc="-5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800" i="1" spc="-5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haute</a:t>
                      </a:r>
                      <a:r>
                        <a:rPr lang="fr-FR" sz="1800" i="1" spc="-5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considération.</a:t>
                      </a:r>
                      <a:endParaRPr lang="fr-FR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046194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pPr>
                        <a:spcBef>
                          <a:spcPts val="45"/>
                        </a:spcBef>
                      </a:pPr>
                      <a:r>
                        <a:rPr lang="fr-FR" sz="1800" b="1" i="1" dirty="0"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 </a:t>
                      </a:r>
                      <a:endParaRPr lang="fr-FR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66675"/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Ministre</a:t>
                      </a:r>
                      <a:r>
                        <a:rPr lang="fr-FR" sz="1800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plénipotentiaire</a:t>
                      </a:r>
                      <a:endParaRPr lang="fr-FR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7C1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spcBef>
                          <a:spcPts val="275"/>
                        </a:spcBef>
                      </a:pP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800" spc="-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800" spc="-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800" spc="-4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d'agréer,</a:t>
                      </a:r>
                      <a:r>
                        <a:rPr lang="fr-FR" sz="1800" spc="-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Monsieur,</a:t>
                      </a:r>
                      <a:r>
                        <a:rPr lang="fr-FR" sz="1800" spc="-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800" spc="-4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800" spc="-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800" spc="-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haute</a:t>
                      </a:r>
                      <a:r>
                        <a:rPr lang="fr-FR" sz="1800" spc="-4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considération.</a:t>
                      </a:r>
                      <a:endParaRPr lang="fr-FR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59055" marR="43815">
                        <a:spcBef>
                          <a:spcPts val="295"/>
                        </a:spcBef>
                      </a:pP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Avec</a:t>
                      </a:r>
                      <a:r>
                        <a:rPr lang="fr-FR" sz="1800" i="1" spc="7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mes</a:t>
                      </a:r>
                      <a:r>
                        <a:rPr lang="fr-FR" sz="1800" i="1" spc="7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respectueux</a:t>
                      </a:r>
                      <a:r>
                        <a:rPr lang="fr-FR" sz="1800" i="1" spc="7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hommages,</a:t>
                      </a:r>
                      <a:r>
                        <a:rPr lang="fr-FR" sz="1800" i="1" spc="7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800" i="1" spc="7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800" i="1" spc="7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800" i="1" spc="7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d'agréer,</a:t>
                      </a:r>
                      <a:r>
                        <a:rPr lang="fr-FR" sz="1800" i="1" spc="7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Madame,</a:t>
                      </a:r>
                      <a:r>
                        <a:rPr lang="fr-FR" sz="1800" i="1" spc="-25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800" i="1" spc="-2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800" i="1" spc="-2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800" i="1" spc="-2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haute</a:t>
                      </a:r>
                      <a:r>
                        <a:rPr lang="fr-FR" sz="1800" i="1" spc="-2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considération.</a:t>
                      </a:r>
                      <a:endParaRPr lang="fr-FR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297409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Conseiller,</a:t>
                      </a:r>
                      <a:r>
                        <a:rPr lang="fr-FR" sz="1800" spc="4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Consul</a:t>
                      </a:r>
                      <a:r>
                        <a:rPr lang="fr-FR" sz="1800" spc="5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Général</a:t>
                      </a:r>
                      <a:r>
                        <a:rPr lang="fr-FR" sz="1800" spc="-24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ou</a:t>
                      </a:r>
                      <a:r>
                        <a:rPr lang="fr-FR" sz="1800" spc="-4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Consul,</a:t>
                      </a:r>
                      <a:r>
                        <a:rPr lang="fr-FR" sz="1800" spc="-4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Secrétaire</a:t>
                      </a:r>
                      <a:endParaRPr lang="fr-FR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66040">
                        <a:spcBef>
                          <a:spcPts val="10"/>
                        </a:spcBef>
                      </a:pP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ou</a:t>
                      </a:r>
                      <a:r>
                        <a:rPr lang="fr-FR" sz="1800" spc="4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Attaché</a:t>
                      </a:r>
                      <a:r>
                        <a:rPr lang="fr-FR" sz="1800" spc="4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d'Ambassade</a:t>
                      </a:r>
                      <a:endParaRPr lang="fr-FR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7C1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23495" indent="-63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lang="fr-FR" sz="1800" spc="-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 vous prie d'agréer, Monsieur le Conseiller, l'expression de ma considéra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tion</a:t>
                      </a:r>
                      <a:r>
                        <a:rPr lang="fr-FR" sz="1800" spc="-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la</a:t>
                      </a:r>
                      <a:r>
                        <a:rPr lang="fr-FR" sz="1800" spc="-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plus</a:t>
                      </a:r>
                      <a:r>
                        <a:rPr lang="fr-FR" sz="1800" spc="-2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distinguée.</a:t>
                      </a:r>
                      <a:endParaRPr lang="fr-FR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46355" marR="22860">
                        <a:spcBef>
                          <a:spcPts val="295"/>
                        </a:spcBef>
                      </a:pP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Avec</a:t>
                      </a:r>
                      <a:r>
                        <a:rPr lang="fr-FR" sz="1800" i="1" spc="1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mes</a:t>
                      </a:r>
                      <a:r>
                        <a:rPr lang="fr-FR" sz="1800" i="1" spc="1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respectueux</a:t>
                      </a:r>
                      <a:r>
                        <a:rPr lang="fr-FR" sz="1800" i="1" spc="1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hommages,</a:t>
                      </a:r>
                      <a:r>
                        <a:rPr lang="fr-FR" sz="1800" i="1" spc="1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800" i="1" spc="1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800" i="1" spc="2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800" i="1" spc="1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d'agréer,</a:t>
                      </a:r>
                      <a:r>
                        <a:rPr lang="fr-FR" sz="1800" i="1" spc="1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Madame</a:t>
                      </a:r>
                      <a:r>
                        <a:rPr lang="fr-FR" sz="1800" i="1" spc="1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la</a:t>
                      </a:r>
                      <a:r>
                        <a:rPr lang="fr-FR" sz="1800" i="1" spc="-25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Conseillère,</a:t>
                      </a:r>
                      <a:r>
                        <a:rPr lang="fr-FR" sz="1800" i="1" spc="-2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800" i="1" spc="-2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800" i="1" spc="-2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800" i="1" spc="-2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considération</a:t>
                      </a:r>
                      <a:r>
                        <a:rPr lang="fr-FR" sz="1800" i="1" spc="-2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la</a:t>
                      </a:r>
                      <a:r>
                        <a:rPr lang="fr-FR" sz="1800" i="1" spc="-2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plus</a:t>
                      </a:r>
                      <a:r>
                        <a:rPr lang="fr-FR" sz="1800" i="1" spc="-2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distinguée.</a:t>
                      </a:r>
                      <a:endParaRPr lang="fr-FR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522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3483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20795-2812-6695-94C7-62B3BABB4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0286ADA-9508-6E45-6644-BE343BEDADD5}"/>
              </a:ext>
            </a:extLst>
          </p:cNvPr>
          <p:cNvSpPr txBox="1"/>
          <p:nvPr/>
        </p:nvSpPr>
        <p:spPr>
          <a:xfrm>
            <a:off x="719572" y="332656"/>
            <a:ext cx="7092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Clr>
                <a:srgbClr val="550B0E"/>
              </a:buClr>
              <a:buSzPts val="1200"/>
              <a:tabLst>
                <a:tab pos="236220" algn="l"/>
              </a:tabLst>
            </a:pPr>
            <a:r>
              <a:rPr lang="fr-FR" spc="-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Formules</a:t>
            </a:r>
            <a:r>
              <a:rPr lang="fr-FR" spc="-8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pc="-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de</a:t>
            </a:r>
            <a:r>
              <a:rPr lang="fr-FR" spc="-7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pc="-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politesse</a:t>
            </a:r>
            <a:r>
              <a:rPr lang="fr-FR" spc="-7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pc="-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pour</a:t>
            </a:r>
            <a:r>
              <a:rPr lang="fr-FR" spc="-8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pc="-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les</a:t>
            </a:r>
            <a:r>
              <a:rPr lang="fr-FR" spc="-8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pc="-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personnalités</a:t>
            </a:r>
            <a:r>
              <a:rPr lang="fr-FR" spc="-7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pc="-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administratives</a:t>
            </a:r>
            <a:endParaRPr lang="fr-FR" dirty="0">
              <a:solidFill>
                <a:srgbClr val="FF0000"/>
              </a:solidFill>
              <a:effectLst/>
              <a:latin typeface="Trebuchet MS" panose="020B0603020202020204" pitchFamily="34" charset="0"/>
              <a:ea typeface="Trebuchet MS" panose="020B0603020202020204" pitchFamily="34" charset="0"/>
              <a:cs typeface="MS UI Gothic" panose="020B0600070205080204" pitchFamily="34" charset="-128"/>
            </a:endParaRPr>
          </a:p>
          <a:p>
            <a:pPr lvl="0">
              <a:spcBef>
                <a:spcPts val="5"/>
              </a:spcBef>
              <a:buClr>
                <a:srgbClr val="550B0E"/>
              </a:buClr>
              <a:buSzPts val="1200"/>
              <a:tabLst>
                <a:tab pos="234950" algn="l"/>
              </a:tabLst>
            </a:pPr>
            <a:r>
              <a:rPr kumimoji="0" lang="fr-FR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	</a:t>
            </a:r>
            <a:endParaRPr kumimoji="0" lang="fr-FR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 pitchFamily="34" charset="0"/>
              <a:ea typeface="Trebuchet MS" panose="020B0603020202020204" pitchFamily="34" charset="0"/>
              <a:cs typeface="MS UI Gothic" panose="020B0600070205080204" pitchFamily="34" charset="-128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2CE0EAF-7842-5144-9C85-0FC0B23D1082}"/>
              </a:ext>
            </a:extLst>
          </p:cNvPr>
          <p:cNvGraphicFramePr>
            <a:graphicFrameLocks noGrp="1"/>
          </p:cNvGraphicFramePr>
          <p:nvPr/>
        </p:nvGraphicFramePr>
        <p:xfrm>
          <a:off x="467544" y="1314450"/>
          <a:ext cx="8352928" cy="395478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399794">
                  <a:extLst>
                    <a:ext uri="{9D8B030D-6E8A-4147-A177-3AD203B41FA5}">
                      <a16:colId xmlns:a16="http://schemas.microsoft.com/office/drawing/2014/main" val="2054311273"/>
                    </a:ext>
                  </a:extLst>
                </a:gridCol>
                <a:gridCol w="5953134">
                  <a:extLst>
                    <a:ext uri="{9D8B030D-6E8A-4147-A177-3AD203B41FA5}">
                      <a16:colId xmlns:a16="http://schemas.microsoft.com/office/drawing/2014/main" val="4014119945"/>
                    </a:ext>
                  </a:extLst>
                </a:gridCol>
              </a:tblGrid>
              <a:tr h="626110">
                <a:tc>
                  <a:txBody>
                    <a:bodyPr/>
                    <a:lstStyle/>
                    <a:p>
                      <a:pPr marL="66675" marR="459740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Ambassadeurs</a:t>
                      </a:r>
                      <a:r>
                        <a:rPr lang="fr-FR" sz="1800" spc="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(formule</a:t>
                      </a:r>
                      <a:r>
                        <a:rPr lang="fr-FR" sz="1800" spc="10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d'appel</a:t>
                      </a:r>
                      <a:r>
                        <a:rPr lang="fr-FR" sz="1800" spc="10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:</a:t>
                      </a:r>
                      <a:r>
                        <a:rPr lang="fr-FR" sz="1800" spc="-24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Votre</a:t>
                      </a:r>
                      <a:r>
                        <a:rPr lang="fr-FR" sz="1800" spc="-1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Excellence)</a:t>
                      </a:r>
                      <a:endParaRPr lang="fr-FR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7C1"/>
                    </a:solidFill>
                  </a:tcPr>
                </a:tc>
                <a:tc>
                  <a:txBody>
                    <a:bodyPr/>
                    <a:lstStyle/>
                    <a:p>
                      <a:pPr marL="59055" marR="23495" indent="-6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lang="fr-FR" sz="1800" spc="-2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800" spc="-5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2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800" spc="-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2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800" spc="-4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800" spc="-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croire,</a:t>
                      </a:r>
                      <a:r>
                        <a:rPr lang="fr-FR" sz="1800" spc="-5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Monsieur</a:t>
                      </a:r>
                      <a:r>
                        <a:rPr lang="fr-FR" sz="1800" spc="-4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l'Ambassadeur,</a:t>
                      </a:r>
                      <a:r>
                        <a:rPr lang="fr-FR" sz="1800" spc="-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à</a:t>
                      </a:r>
                      <a:r>
                        <a:rPr lang="fr-FR" sz="1800" spc="-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l'assurance</a:t>
                      </a:r>
                      <a:r>
                        <a:rPr lang="fr-FR" sz="1800" spc="-4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800" spc="-5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800" spc="-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haute</a:t>
                      </a:r>
                      <a:r>
                        <a:rPr lang="fr-FR" sz="1800" spc="-1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considération.</a:t>
                      </a:r>
                      <a:endParaRPr lang="fr-FR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59055" marR="47625">
                        <a:spcBef>
                          <a:spcPts val="295"/>
                        </a:spcBef>
                      </a:pP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Avec</a:t>
                      </a:r>
                      <a:r>
                        <a:rPr lang="fr-FR" sz="1800" i="1" spc="5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mes</a:t>
                      </a:r>
                      <a:r>
                        <a:rPr lang="fr-FR" sz="1800" i="1" spc="5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respectueux</a:t>
                      </a:r>
                      <a:r>
                        <a:rPr lang="fr-FR" sz="1800" i="1" spc="5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hommages,</a:t>
                      </a:r>
                      <a:r>
                        <a:rPr lang="fr-FR" sz="1800" i="1" spc="5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800" i="1" spc="6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800" i="1" spc="5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800" i="1" spc="5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800" i="1" spc="5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croire,</a:t>
                      </a:r>
                      <a:r>
                        <a:rPr lang="fr-FR" sz="1800" i="1" spc="6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Madame</a:t>
                      </a:r>
                      <a:r>
                        <a:rPr lang="fr-FR" sz="1800" i="1" spc="-26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l'Ambassadrice,</a:t>
                      </a:r>
                      <a:r>
                        <a:rPr lang="fr-FR" sz="1800" i="1" spc="-5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à</a:t>
                      </a:r>
                      <a:r>
                        <a:rPr lang="fr-FR" sz="1800" i="1" spc="-5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l'assurance</a:t>
                      </a:r>
                      <a:r>
                        <a:rPr lang="fr-FR" sz="1800" i="1" spc="-5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800" i="1" spc="-5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800" i="1" spc="-5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haute</a:t>
                      </a:r>
                      <a:r>
                        <a:rPr lang="fr-FR" sz="1800" i="1" spc="-5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considération.</a:t>
                      </a:r>
                      <a:endParaRPr lang="fr-FR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046194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pPr>
                        <a:spcBef>
                          <a:spcPts val="45"/>
                        </a:spcBef>
                      </a:pPr>
                      <a:r>
                        <a:rPr lang="fr-FR" sz="1800" b="1" i="1" dirty="0"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 </a:t>
                      </a:r>
                      <a:endParaRPr lang="fr-FR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66675"/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Ministre</a:t>
                      </a:r>
                      <a:r>
                        <a:rPr lang="fr-FR" sz="1800" spc="-5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plénipotentiaire</a:t>
                      </a:r>
                      <a:endParaRPr lang="fr-FR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7C1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spcBef>
                          <a:spcPts val="275"/>
                        </a:spcBef>
                      </a:pP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800" spc="-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800" spc="-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800" spc="-4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d'agréer,</a:t>
                      </a:r>
                      <a:r>
                        <a:rPr lang="fr-FR" sz="1800" spc="-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Monsieur,</a:t>
                      </a:r>
                      <a:r>
                        <a:rPr lang="fr-FR" sz="1800" spc="-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800" spc="-4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800" spc="-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800" spc="-4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haute</a:t>
                      </a:r>
                      <a:r>
                        <a:rPr lang="fr-FR" sz="1800" spc="-4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considération.</a:t>
                      </a:r>
                      <a:endParaRPr lang="fr-FR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59055" marR="43815">
                        <a:spcBef>
                          <a:spcPts val="295"/>
                        </a:spcBef>
                      </a:pP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Avec</a:t>
                      </a:r>
                      <a:r>
                        <a:rPr lang="fr-FR" sz="1800" i="1" spc="7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mes</a:t>
                      </a:r>
                      <a:r>
                        <a:rPr lang="fr-FR" sz="1800" i="1" spc="7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respectueux</a:t>
                      </a:r>
                      <a:r>
                        <a:rPr lang="fr-FR" sz="1800" i="1" spc="7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hommages,</a:t>
                      </a:r>
                      <a:r>
                        <a:rPr lang="fr-FR" sz="1800" i="1" spc="7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800" i="1" spc="7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800" i="1" spc="7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800" i="1" spc="7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d'agréer,</a:t>
                      </a:r>
                      <a:r>
                        <a:rPr lang="fr-FR" sz="1800" i="1" spc="7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Madame,</a:t>
                      </a:r>
                      <a:r>
                        <a:rPr lang="fr-FR" sz="1800" i="1" spc="-25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800" i="1" spc="-2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800" i="1" spc="-2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800" i="1" spc="-2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haute</a:t>
                      </a:r>
                      <a:r>
                        <a:rPr lang="fr-FR" sz="1800" i="1" spc="-2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considération.</a:t>
                      </a:r>
                      <a:endParaRPr lang="fr-FR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297409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Conseiller,</a:t>
                      </a:r>
                      <a:r>
                        <a:rPr lang="fr-FR" sz="1800" spc="4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Consul</a:t>
                      </a:r>
                      <a:r>
                        <a:rPr lang="fr-FR" sz="1800" spc="5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Général</a:t>
                      </a:r>
                      <a:r>
                        <a:rPr lang="fr-FR" sz="1800" spc="-24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ou</a:t>
                      </a:r>
                      <a:r>
                        <a:rPr lang="fr-FR" sz="1800" spc="-4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Consul,</a:t>
                      </a:r>
                      <a:r>
                        <a:rPr lang="fr-FR" sz="1800" spc="-4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Secrétaire</a:t>
                      </a:r>
                      <a:endParaRPr lang="fr-FR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66040">
                        <a:spcBef>
                          <a:spcPts val="10"/>
                        </a:spcBef>
                      </a:pP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ou</a:t>
                      </a:r>
                      <a:r>
                        <a:rPr lang="fr-FR" sz="1800" spc="4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Attaché</a:t>
                      </a:r>
                      <a:r>
                        <a:rPr lang="fr-FR" sz="1800" spc="4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d'Ambassade</a:t>
                      </a:r>
                      <a:endParaRPr lang="fr-FR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7C1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23495" indent="-63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lang="fr-FR" sz="1800" spc="-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 vous prie d'agréer, Monsieur le Conseiller, l'expression de ma considéra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tion</a:t>
                      </a:r>
                      <a:r>
                        <a:rPr lang="fr-FR" sz="1800" spc="-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la</a:t>
                      </a:r>
                      <a:r>
                        <a:rPr lang="fr-FR" sz="1800" spc="-3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plus</a:t>
                      </a:r>
                      <a:r>
                        <a:rPr lang="fr-FR" sz="1800" spc="-2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distinguée.</a:t>
                      </a:r>
                      <a:endParaRPr lang="fr-FR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46355" marR="22860">
                        <a:spcBef>
                          <a:spcPts val="295"/>
                        </a:spcBef>
                      </a:pP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Avec</a:t>
                      </a:r>
                      <a:r>
                        <a:rPr lang="fr-FR" sz="1800" i="1" spc="1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mes</a:t>
                      </a:r>
                      <a:r>
                        <a:rPr lang="fr-FR" sz="1800" i="1" spc="1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respectueux</a:t>
                      </a:r>
                      <a:r>
                        <a:rPr lang="fr-FR" sz="1800" i="1" spc="1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hommages,</a:t>
                      </a:r>
                      <a:r>
                        <a:rPr lang="fr-FR" sz="1800" i="1" spc="1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800" i="1" spc="1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800" i="1" spc="2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800" i="1" spc="1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d'agréer,</a:t>
                      </a:r>
                      <a:r>
                        <a:rPr lang="fr-FR" sz="1800" i="1" spc="1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Madame</a:t>
                      </a:r>
                      <a:r>
                        <a:rPr lang="fr-FR" sz="1800" i="1" spc="1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la</a:t>
                      </a:r>
                      <a:r>
                        <a:rPr lang="fr-FR" sz="1800" i="1" spc="-25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Conseillère,</a:t>
                      </a:r>
                      <a:r>
                        <a:rPr lang="fr-FR" sz="1800" i="1" spc="-2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800" i="1" spc="-2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800" i="1" spc="-2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800" i="1" spc="-2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considération</a:t>
                      </a:r>
                      <a:r>
                        <a:rPr lang="fr-FR" sz="1800" i="1" spc="-2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la</a:t>
                      </a:r>
                      <a:r>
                        <a:rPr lang="fr-FR" sz="1800" i="1" spc="-25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plus</a:t>
                      </a:r>
                      <a:r>
                        <a:rPr lang="fr-FR" sz="1800" i="1" spc="-20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i="1" dirty="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distinguée.</a:t>
                      </a:r>
                      <a:endParaRPr lang="fr-FR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522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0044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0EE14-4143-11F8-9C25-3FF6761CF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4E448CD-1DDA-137B-4602-ACA44A6C1132}"/>
              </a:ext>
            </a:extLst>
          </p:cNvPr>
          <p:cNvSpPr txBox="1"/>
          <p:nvPr/>
        </p:nvSpPr>
        <p:spPr>
          <a:xfrm>
            <a:off x="715368" y="116632"/>
            <a:ext cx="7092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Clr>
                <a:srgbClr val="550B0E"/>
              </a:buClr>
              <a:buSzPts val="1200"/>
              <a:tabLst>
                <a:tab pos="234315" algn="l"/>
              </a:tabLst>
            </a:pPr>
            <a:r>
              <a:rPr lang="fr-FR" sz="1800" spc="-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Formules</a:t>
            </a:r>
            <a:r>
              <a:rPr lang="fr-FR" sz="1800" spc="-8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z="1800" spc="-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de</a:t>
            </a:r>
            <a:r>
              <a:rPr lang="fr-FR" sz="1800" spc="-8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z="1800" spc="-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politesse</a:t>
            </a:r>
            <a:r>
              <a:rPr lang="fr-FR" sz="1800" spc="-7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z="1800" spc="-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pour</a:t>
            </a:r>
            <a:r>
              <a:rPr lang="fr-FR" sz="1800" spc="-8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z="1800" spc="-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les</a:t>
            </a:r>
            <a:r>
              <a:rPr lang="fr-FR" sz="1800" spc="-8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z="1800" spc="-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personnalités</a:t>
            </a:r>
            <a:r>
              <a:rPr lang="fr-FR" sz="1800" spc="-7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 </a:t>
            </a:r>
            <a:r>
              <a:rPr lang="fr-FR" sz="1800" spc="-5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MS UI Gothic" panose="020B0600070205080204" pitchFamily="34" charset="-128"/>
              </a:rPr>
              <a:t>militaires</a:t>
            </a:r>
            <a:endParaRPr lang="fr-FR" sz="1800" dirty="0">
              <a:solidFill>
                <a:srgbClr val="FF0000"/>
              </a:solidFill>
              <a:effectLst/>
              <a:latin typeface="Trebuchet MS" panose="020B0603020202020204" pitchFamily="34" charset="0"/>
              <a:ea typeface="Trebuchet MS" panose="020B0603020202020204" pitchFamily="34" charset="0"/>
              <a:cs typeface="MS UI Gothic" panose="020B0600070205080204" pitchFamily="34" charset="-128"/>
            </a:endParaRPr>
          </a:p>
          <a:p>
            <a:pPr lvl="0">
              <a:spcBef>
                <a:spcPts val="5"/>
              </a:spcBef>
              <a:buClr>
                <a:srgbClr val="550B0E"/>
              </a:buClr>
              <a:buSzPts val="1200"/>
              <a:tabLst>
                <a:tab pos="234950" algn="l"/>
              </a:tabLst>
            </a:pPr>
            <a:r>
              <a:rPr kumimoji="0" lang="fr-FR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	</a:t>
            </a:r>
            <a:endParaRPr kumimoji="0" lang="fr-FR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 pitchFamily="34" charset="0"/>
              <a:ea typeface="Trebuchet MS" panose="020B0603020202020204" pitchFamily="34" charset="0"/>
              <a:cs typeface="MS UI Gothic" panose="020B0600070205080204" pitchFamily="34" charset="-128"/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337B56C-3622-E362-8813-00A57DBC2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789983"/>
              </p:ext>
            </p:extLst>
          </p:nvPr>
        </p:nvGraphicFramePr>
        <p:xfrm>
          <a:off x="396652" y="548680"/>
          <a:ext cx="8495828" cy="356674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440851">
                  <a:extLst>
                    <a:ext uri="{9D8B030D-6E8A-4147-A177-3AD203B41FA5}">
                      <a16:colId xmlns:a16="http://schemas.microsoft.com/office/drawing/2014/main" val="3086034157"/>
                    </a:ext>
                  </a:extLst>
                </a:gridCol>
                <a:gridCol w="6054977">
                  <a:extLst>
                    <a:ext uri="{9D8B030D-6E8A-4147-A177-3AD203B41FA5}">
                      <a16:colId xmlns:a16="http://schemas.microsoft.com/office/drawing/2014/main" val="3571194716"/>
                    </a:ext>
                  </a:extLst>
                </a:gridCol>
              </a:tblGrid>
              <a:tr h="518654">
                <a:tc>
                  <a:txBody>
                    <a:bodyPr/>
                    <a:lstStyle/>
                    <a:p>
                      <a:pPr marL="66675">
                        <a:spcBef>
                          <a:spcPts val="870"/>
                        </a:spcBef>
                      </a:pP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Maréchaux</a:t>
                      </a:r>
                      <a:endParaRPr lang="fr-FR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8B1"/>
                    </a:solidFill>
                  </a:tcPr>
                </a:tc>
                <a:tc>
                  <a:txBody>
                    <a:bodyPr/>
                    <a:lstStyle/>
                    <a:p>
                      <a:pPr marL="59055" marR="425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fr-FR" sz="1800" spc="-1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 vous prie d'agréer, Monsieur le Maréchal, l'expression de ma considéra-</a:t>
                      </a:r>
                      <a:r>
                        <a:rPr lang="fr-FR" sz="1800" spc="-22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tion</a:t>
                      </a:r>
                      <a:r>
                        <a:rPr lang="fr-FR" sz="1800" spc="-3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distinguée.</a:t>
                      </a:r>
                      <a:endParaRPr lang="fr-FR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558175"/>
                  </a:ext>
                </a:extLst>
              </a:tr>
              <a:tr h="1372181">
                <a:tc>
                  <a:txBody>
                    <a:bodyPr/>
                    <a:lstStyle/>
                    <a:p>
                      <a:r>
                        <a:rPr lang="fr-FR" sz="1800" b="1" i="1"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 </a:t>
                      </a:r>
                      <a:endParaRPr lang="fr-FR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66675">
                        <a:spcBef>
                          <a:spcPts val="720"/>
                        </a:spcBef>
                      </a:pP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Généraux</a:t>
                      </a:r>
                      <a:endParaRPr lang="fr-FR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(y</a:t>
                      </a:r>
                      <a:r>
                        <a:rPr lang="fr-FR" sz="1800" spc="3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compris</a:t>
                      </a:r>
                      <a:r>
                        <a:rPr lang="fr-FR" sz="1800" spc="3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les</a:t>
                      </a:r>
                      <a:r>
                        <a:rPr lang="fr-FR" sz="1800" spc="3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lieutenants</a:t>
                      </a:r>
                      <a:r>
                        <a:rPr lang="fr-FR" sz="1800" spc="-24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colonels)</a:t>
                      </a:r>
                      <a:endParaRPr lang="fr-FR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8B1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spcBef>
                          <a:spcPts val="185"/>
                        </a:spcBef>
                      </a:pP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800" spc="-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800" spc="-1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800" spc="-1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8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croire,</a:t>
                      </a:r>
                      <a:endParaRPr lang="fr-FR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1156970">
                        <a:spcBef>
                          <a:spcPts val="300"/>
                        </a:spcBef>
                      </a:pP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Mon</a:t>
                      </a:r>
                      <a:r>
                        <a:rPr lang="fr-FR" sz="1800" spc="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Général,</a:t>
                      </a:r>
                      <a:r>
                        <a:rPr lang="fr-FR" sz="1800" spc="4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(3)</a:t>
                      </a:r>
                      <a:endParaRPr lang="fr-FR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1156970">
                        <a:spcBef>
                          <a:spcPts val="295"/>
                        </a:spcBef>
                      </a:pPr>
                      <a:r>
                        <a:rPr lang="fr-FR" sz="18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Mon</a:t>
                      </a:r>
                      <a:r>
                        <a:rPr lang="fr-FR" sz="1800" spc="-5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Colonel,</a:t>
                      </a:r>
                      <a:r>
                        <a:rPr lang="fr-FR" sz="1800" spc="-5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(3)</a:t>
                      </a:r>
                      <a:endParaRPr lang="fr-FR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59055" marR="1289050" indent="1097915">
                        <a:lnSpc>
                          <a:spcPts val="1300"/>
                        </a:lnSpc>
                        <a:spcBef>
                          <a:spcPts val="35"/>
                        </a:spcBef>
                      </a:pPr>
                      <a:r>
                        <a:rPr lang="fr-FR" sz="18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Mon</a:t>
                      </a:r>
                      <a:r>
                        <a:rPr lang="fr-FR" sz="1800" spc="-4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Commandant,</a:t>
                      </a:r>
                      <a:r>
                        <a:rPr lang="fr-FR" sz="1800" spc="-4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(3)</a:t>
                      </a:r>
                      <a:r>
                        <a:rPr lang="fr-FR" sz="1800" spc="-2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à</a:t>
                      </a:r>
                      <a:r>
                        <a:rPr lang="fr-FR" sz="1800" spc="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l'assurance</a:t>
                      </a:r>
                      <a:r>
                        <a:rPr lang="fr-FR" sz="1800" spc="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800" spc="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mes</a:t>
                      </a:r>
                      <a:r>
                        <a:rPr lang="fr-FR" sz="1800" spc="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salutations distinguées.</a:t>
                      </a:r>
                      <a:endParaRPr lang="fr-FR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682541"/>
                  </a:ext>
                </a:extLst>
              </a:tr>
              <a:tr h="350271">
                <a:tc>
                  <a:txBody>
                    <a:bodyPr/>
                    <a:lstStyle/>
                    <a:p>
                      <a:pPr marL="66675">
                        <a:spcBef>
                          <a:spcPts val="405"/>
                        </a:spcBef>
                      </a:pP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Officiers</a:t>
                      </a:r>
                      <a:r>
                        <a:rPr lang="fr-FR" sz="1800" spc="4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subalternes</a:t>
                      </a:r>
                      <a:endParaRPr lang="fr-FR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8B1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spcBef>
                          <a:spcPts val="420"/>
                        </a:spcBef>
                      </a:pP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800" spc="-5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800" spc="-4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800" spc="-4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d'agréer,</a:t>
                      </a:r>
                      <a:r>
                        <a:rPr lang="fr-FR" sz="1800" spc="-4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Monsieur,</a:t>
                      </a:r>
                      <a:r>
                        <a:rPr lang="fr-FR" sz="1800" spc="-4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mes</a:t>
                      </a:r>
                      <a:r>
                        <a:rPr lang="fr-FR" sz="1800" spc="-4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respectueuses</a:t>
                      </a:r>
                      <a:r>
                        <a:rPr lang="fr-FR" sz="1800" spc="-4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salutations.</a:t>
                      </a:r>
                      <a:endParaRPr lang="fr-FR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535109"/>
                  </a:ext>
                </a:extLst>
              </a:tr>
              <a:tr h="528558">
                <a:tc>
                  <a:txBody>
                    <a:bodyPr/>
                    <a:lstStyle/>
                    <a:p>
                      <a:pPr marL="66675" marR="44005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fr-FR" sz="1800" spc="-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Officiers généraux</a:t>
                      </a:r>
                      <a:r>
                        <a:rPr lang="fr-FR" sz="1800" spc="-25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800" spc="-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la Marine</a:t>
                      </a:r>
                      <a:endParaRPr lang="fr-FR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8B1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fr-FR" sz="1800" spc="-1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800" spc="-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d'agréer,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Amiral,</a:t>
                      </a:r>
                      <a:r>
                        <a:rPr lang="fr-FR" sz="1800" spc="-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l'expression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ma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considération distin-</a:t>
                      </a:r>
                      <a:r>
                        <a:rPr lang="fr-FR" sz="1800" spc="-235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guée.</a:t>
                      </a:r>
                      <a:endParaRPr lang="fr-FR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283878"/>
                  </a:ext>
                </a:extLst>
              </a:tr>
              <a:tr h="459224">
                <a:tc>
                  <a:txBody>
                    <a:bodyPr/>
                    <a:lstStyle/>
                    <a:p>
                      <a:pPr marL="66675">
                        <a:spcBef>
                          <a:spcPts val="705"/>
                        </a:spcBef>
                      </a:pPr>
                      <a:r>
                        <a:rPr lang="fr-FR" sz="1800" spc="-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Capitaines</a:t>
                      </a:r>
                      <a:r>
                        <a:rPr lang="fr-FR" sz="1800" spc="-6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de</a:t>
                      </a:r>
                      <a:r>
                        <a:rPr lang="fr-FR" sz="1800" spc="-55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>
                          <a:solidFill>
                            <a:srgbClr val="231F20"/>
                          </a:solidFill>
                          <a:effectLst/>
                          <a:latin typeface="Trebuchet MS" panose="020B0603020202020204" pitchFamily="34" charset="0"/>
                          <a:ea typeface="Arial MT"/>
                          <a:cs typeface="Arial MT"/>
                        </a:rPr>
                        <a:t>Vaisseau</a:t>
                      </a:r>
                      <a:endParaRPr lang="fr-FR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8B1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lang="fr-FR" sz="1800" spc="-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Je</a:t>
                      </a:r>
                      <a:r>
                        <a:rPr lang="fr-FR" sz="1800" spc="-1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vous</a:t>
                      </a:r>
                      <a:r>
                        <a:rPr lang="fr-FR" sz="1800" spc="-1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prie</a:t>
                      </a:r>
                      <a:r>
                        <a:rPr lang="fr-FR" sz="18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d'agréer, Commandant,</a:t>
                      </a:r>
                      <a:r>
                        <a:rPr lang="fr-FR" sz="18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l'expression de</a:t>
                      </a:r>
                      <a:r>
                        <a:rPr lang="fr-FR" sz="1800" spc="-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spc="-1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ma considération</a:t>
                      </a:r>
                      <a:r>
                        <a:rPr lang="fr-FR" sz="1800" spc="-235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fr-FR" sz="1800" dirty="0">
                          <a:solidFill>
                            <a:srgbClr val="231F20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distinguée.</a:t>
                      </a:r>
                      <a:endParaRPr lang="fr-FR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11464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5A1C25C-BB6C-002B-F95C-F013AE768A57}"/>
              </a:ext>
            </a:extLst>
          </p:cNvPr>
          <p:cNvSpPr txBox="1"/>
          <p:nvPr/>
        </p:nvSpPr>
        <p:spPr>
          <a:xfrm>
            <a:off x="396652" y="4365104"/>
            <a:ext cx="8495828" cy="2206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">
              <a:spcBef>
                <a:spcPts val="955"/>
              </a:spcBef>
            </a:pPr>
            <a:r>
              <a:rPr lang="fr-FR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Règles</a:t>
            </a:r>
            <a:r>
              <a:rPr lang="fr-FR" b="1" spc="-1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générales</a:t>
            </a:r>
            <a:r>
              <a:rPr lang="fr-FR" b="1" spc="-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:</a:t>
            </a:r>
            <a:endParaRPr lang="fr-FR" b="1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342900" lvl="0" indent="-342900">
              <a:spcBef>
                <a:spcPts val="330"/>
              </a:spcBef>
              <a:buClr>
                <a:srgbClr val="231F20"/>
              </a:buClr>
              <a:buSzPts val="950"/>
              <a:buFont typeface="Arial MT"/>
              <a:buAutoNum type="arabicParenBoth"/>
              <a:tabLst>
                <a:tab pos="243840" algn="l"/>
              </a:tabLst>
            </a:pP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Une</a:t>
            </a:r>
            <a:r>
              <a:rPr lang="fr-FR" spc="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dame</a:t>
            </a:r>
            <a:r>
              <a:rPr lang="fr-FR" spc="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n'exprime</a:t>
            </a:r>
            <a:r>
              <a:rPr lang="fr-FR" spc="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pas</a:t>
            </a:r>
            <a:r>
              <a:rPr lang="fr-FR" spc="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de</a:t>
            </a:r>
            <a:r>
              <a:rPr lang="fr-FR" spc="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«</a:t>
            </a:r>
            <a:r>
              <a:rPr lang="fr-FR" spc="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sentiments</a:t>
            </a:r>
            <a:r>
              <a:rPr lang="fr-FR" spc="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»</a:t>
            </a:r>
            <a:r>
              <a:rPr lang="fr-FR" spc="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à</a:t>
            </a:r>
            <a:r>
              <a:rPr lang="fr-FR" spc="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l'égard</a:t>
            </a:r>
            <a:r>
              <a:rPr lang="fr-FR" spc="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des</a:t>
            </a:r>
            <a:r>
              <a:rPr lang="fr-FR" spc="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«</a:t>
            </a:r>
            <a:r>
              <a:rPr lang="fr-FR" spc="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messieurs</a:t>
            </a:r>
            <a:r>
              <a:rPr lang="fr-FR" spc="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».</a:t>
            </a:r>
            <a:endParaRPr lang="fr-FR" spc="-5" dirty="0">
              <a:effectLst/>
              <a:latin typeface="Arial MT"/>
              <a:ea typeface="Arial MT"/>
              <a:cs typeface="Arial MT"/>
            </a:endParaRPr>
          </a:p>
          <a:p>
            <a:pPr marL="342900" lvl="0" indent="-342900">
              <a:spcBef>
                <a:spcPts val="345"/>
              </a:spcBef>
              <a:buClr>
                <a:srgbClr val="231F20"/>
              </a:buClr>
              <a:buSzPts val="950"/>
              <a:buFont typeface="Arial MT"/>
              <a:buAutoNum type="arabicParenBoth"/>
              <a:tabLst>
                <a:tab pos="243205" algn="l"/>
              </a:tabLst>
            </a:pP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On</a:t>
            </a:r>
            <a:r>
              <a:rPr lang="fr-FR" spc="3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n'exprime</a:t>
            </a:r>
            <a:r>
              <a:rPr lang="fr-FR" spc="4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ses</a:t>
            </a:r>
            <a:r>
              <a:rPr lang="fr-FR" spc="3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hommages</a:t>
            </a:r>
            <a:r>
              <a:rPr lang="fr-FR" spc="4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qu'à</a:t>
            </a:r>
            <a:r>
              <a:rPr lang="fr-FR" spc="3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une</a:t>
            </a:r>
            <a:r>
              <a:rPr lang="fr-FR" spc="4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dame.</a:t>
            </a:r>
            <a:endParaRPr lang="fr-FR" spc="-5" dirty="0">
              <a:effectLst/>
              <a:latin typeface="Arial MT"/>
              <a:ea typeface="Arial MT"/>
              <a:cs typeface="Arial MT"/>
            </a:endParaRPr>
          </a:p>
          <a:p>
            <a:pPr marL="342900" lvl="0" indent="-342900">
              <a:spcBef>
                <a:spcPts val="340"/>
              </a:spcBef>
              <a:buClr>
                <a:srgbClr val="231F20"/>
              </a:buClr>
              <a:buSzPts val="950"/>
              <a:buFont typeface="Arial MT"/>
              <a:buAutoNum type="arabicParenBoth"/>
              <a:tabLst>
                <a:tab pos="243205" algn="l"/>
              </a:tabLst>
            </a:pP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Si</a:t>
            </a:r>
            <a:r>
              <a:rPr lang="fr-FR" spc="-6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c'est</a:t>
            </a:r>
            <a:r>
              <a:rPr lang="fr-FR" spc="-6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une</a:t>
            </a:r>
            <a:r>
              <a:rPr lang="fr-FR" spc="-6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femme</a:t>
            </a:r>
            <a:r>
              <a:rPr lang="fr-FR" spc="-6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qui</a:t>
            </a:r>
            <a:r>
              <a:rPr lang="fr-FR" spc="-6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rédige,</a:t>
            </a:r>
            <a:r>
              <a:rPr lang="fr-FR" spc="-6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elle</a:t>
            </a:r>
            <a:r>
              <a:rPr lang="fr-FR" spc="-6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écrira</a:t>
            </a:r>
            <a:r>
              <a:rPr lang="fr-FR" spc="-6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Monsieur</a:t>
            </a:r>
            <a:r>
              <a:rPr lang="fr-FR" spc="-6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le</a:t>
            </a:r>
            <a:r>
              <a:rPr lang="fr-FR" spc="-6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Général</a:t>
            </a:r>
            <a:r>
              <a:rPr lang="fr-FR" spc="-6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:</a:t>
            </a:r>
            <a:endParaRPr lang="fr-FR" spc="-5" dirty="0">
              <a:effectLst/>
              <a:latin typeface="Arial MT"/>
              <a:ea typeface="Arial MT"/>
              <a:cs typeface="Arial MT"/>
            </a:endParaRPr>
          </a:p>
          <a:p>
            <a:pPr marL="342900" marR="539115" lvl="0" indent="-342900">
              <a:lnSpc>
                <a:spcPct val="105000"/>
              </a:lnSpc>
              <a:spcBef>
                <a:spcPts val="340"/>
              </a:spcBef>
              <a:buClr>
                <a:srgbClr val="231F20"/>
              </a:buClr>
              <a:buSzPts val="950"/>
              <a:buFont typeface="Arial MT"/>
              <a:buChar char="–"/>
              <a:tabLst>
                <a:tab pos="169545" algn="l"/>
              </a:tabLst>
            </a:pP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lorsque</a:t>
            </a:r>
            <a:r>
              <a:rPr lang="fr-FR" spc="3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les</a:t>
            </a:r>
            <a:r>
              <a:rPr lang="fr-FR" spc="3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fonctions</a:t>
            </a:r>
            <a:r>
              <a:rPr lang="fr-FR" spc="3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militaires</a:t>
            </a:r>
            <a:r>
              <a:rPr lang="fr-FR" spc="3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sont</a:t>
            </a:r>
            <a:r>
              <a:rPr lang="fr-FR" spc="3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exercées</a:t>
            </a:r>
            <a:r>
              <a:rPr lang="fr-FR" spc="3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par</a:t>
            </a:r>
            <a:r>
              <a:rPr lang="fr-FR" spc="3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son</a:t>
            </a:r>
            <a:r>
              <a:rPr lang="fr-FR" spc="3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mari,</a:t>
            </a:r>
            <a:r>
              <a:rPr lang="fr-FR" spc="3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on</a:t>
            </a:r>
            <a:r>
              <a:rPr lang="fr-FR" spc="3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s'adressera</a:t>
            </a:r>
            <a:r>
              <a:rPr lang="fr-FR" spc="3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à</a:t>
            </a:r>
            <a:r>
              <a:rPr lang="fr-FR" spc="3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son</a:t>
            </a:r>
            <a:r>
              <a:rPr lang="fr-FR" spc="3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épouse</a:t>
            </a:r>
            <a:r>
              <a:rPr lang="fr-FR" spc="3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en</a:t>
            </a:r>
            <a:r>
              <a:rPr lang="fr-FR" spc="-25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écrivant</a:t>
            </a:r>
            <a:r>
              <a:rPr lang="fr-FR" spc="-1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simplement</a:t>
            </a:r>
            <a:r>
              <a:rPr lang="fr-FR" spc="-1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«</a:t>
            </a:r>
            <a:r>
              <a:rPr lang="fr-FR" spc="-1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Madame</a:t>
            </a:r>
            <a:r>
              <a:rPr lang="fr-FR" spc="-1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»,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seule</a:t>
            </a:r>
            <a:r>
              <a:rPr lang="fr-FR" spc="-1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exception</a:t>
            </a:r>
            <a:r>
              <a:rPr lang="fr-FR" spc="-1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:</a:t>
            </a:r>
            <a:r>
              <a:rPr lang="fr-FR" spc="-1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«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Madame</a:t>
            </a:r>
            <a:r>
              <a:rPr lang="fr-FR" spc="-1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la</a:t>
            </a:r>
            <a:r>
              <a:rPr lang="fr-FR" spc="-1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Maréchale</a:t>
            </a:r>
            <a:r>
              <a:rPr lang="fr-FR" spc="-1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»</a:t>
            </a:r>
            <a:r>
              <a:rPr lang="fr-FR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endParaRPr lang="fr-FR" dirty="0">
              <a:effectLst/>
              <a:latin typeface="Arial MT"/>
              <a:ea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49308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EF3C8-E524-FF13-FA26-3C9B8DBB0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2A9B2-4244-9D6D-9B96-20A2BD16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pPr>
              <a:lnSpc>
                <a:spcPts val="4500"/>
              </a:lnSpc>
              <a:spcAft>
                <a:spcPts val="800"/>
              </a:spcAft>
            </a:pPr>
            <a:r>
              <a:rPr lang="fr-FR" b="1" kern="1800" dirty="0">
                <a:solidFill>
                  <a:srgbClr val="FF0000"/>
                </a:solidFill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Forme de la l</a:t>
            </a:r>
            <a:r>
              <a:rPr lang="fr-FR" sz="4400" b="1" kern="1800" dirty="0">
                <a:solidFill>
                  <a:srgbClr val="FF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ettre personnelle</a:t>
            </a:r>
            <a:endParaRPr lang="fr-FR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A47E497-E351-50AC-D9AA-D476669B9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484784"/>
            <a:ext cx="8229600" cy="4525963"/>
          </a:xfrm>
        </p:spPr>
        <p:txBody>
          <a:bodyPr>
            <a:normAutofit/>
          </a:bodyPr>
          <a:lstStyle/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fr-FR" b="0" i="0" dirty="0">
                <a:effectLst/>
                <a:latin typeface="Google Sans"/>
              </a:rPr>
              <a:t>Lieu et date en haut à droite.</a:t>
            </a: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fr-FR" b="0" i="0" dirty="0">
                <a:effectLst/>
                <a:latin typeface="Google Sans"/>
              </a:rPr>
              <a:t>Formule d´adresse au destinataire.</a:t>
            </a:r>
          </a:p>
          <a:p>
            <a:pPr>
              <a:spcAft>
                <a:spcPts val="300"/>
              </a:spcAft>
              <a:buFont typeface="+mj-lt"/>
              <a:buAutoNum type="arabicPeriod"/>
            </a:pPr>
            <a:r>
              <a:rPr lang="fr-FR" b="0" i="0" dirty="0">
                <a:effectLst/>
                <a:latin typeface="Google Sans"/>
              </a:rPr>
              <a:t>Formules d´introduction de la </a:t>
            </a:r>
            <a:r>
              <a:rPr lang="fr-FR" dirty="0">
                <a:latin typeface="Google Sans"/>
              </a:rPr>
              <a:t>lettre.</a:t>
            </a:r>
            <a:endParaRPr lang="fr-FR" i="0" dirty="0">
              <a:effectLst/>
              <a:latin typeface="Google Sans"/>
            </a:endParaRP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fr-FR" b="0" i="0" dirty="0">
                <a:effectLst/>
                <a:latin typeface="Google Sans"/>
              </a:rPr>
              <a:t>Développement </a:t>
            </a: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fr-FR" b="0" i="0" dirty="0">
                <a:effectLst/>
                <a:latin typeface="Google Sans"/>
              </a:rPr>
              <a:t>Formules de conclusion.</a:t>
            </a: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fr-FR" b="0" i="0" dirty="0">
                <a:effectLst/>
                <a:latin typeface="Google Sans"/>
              </a:rPr>
              <a:t>Formules de politesse.</a:t>
            </a: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fr-FR" b="0" i="0" dirty="0">
                <a:effectLst/>
                <a:latin typeface="Google Sans"/>
              </a:rPr>
              <a:t>Signature.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84615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37B5B00-A4FC-681D-65BF-A628809DFD8E}"/>
              </a:ext>
            </a:extLst>
          </p:cNvPr>
          <p:cNvSpPr txBox="1"/>
          <p:nvPr/>
        </p:nvSpPr>
        <p:spPr>
          <a:xfrm>
            <a:off x="597867" y="635253"/>
            <a:ext cx="3024336" cy="218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8280">
              <a:lnSpc>
                <a:spcPts val="945"/>
              </a:lnSpc>
              <a:spcBef>
                <a:spcPts val="900"/>
              </a:spcBef>
              <a:tabLst>
                <a:tab pos="2551430" algn="l"/>
              </a:tabLst>
            </a:pPr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ÉMETTEUR/TIMBRE	</a:t>
            </a:r>
            <a:endParaRPr lang="fr-FR" sz="1200" dirty="0">
              <a:effectLst/>
              <a:latin typeface="Arial MT"/>
              <a:ea typeface="Arial MT"/>
              <a:cs typeface="Arial MT"/>
            </a:endParaRPr>
          </a:p>
          <a:p>
            <a:pPr marL="342900" lvl="0" indent="-342900">
              <a:lnSpc>
                <a:spcPts val="1595"/>
              </a:lnSpc>
              <a:buClr>
                <a:srgbClr val="231F20"/>
              </a:buClr>
              <a:buSzPts val="950"/>
              <a:buFont typeface="Arial MT"/>
              <a:buChar char="–"/>
              <a:tabLst>
                <a:tab pos="305435" algn="l"/>
                <a:tab pos="2551430" algn="l"/>
                <a:tab pos="4383405" algn="r"/>
              </a:tabLst>
            </a:pP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Nom</a:t>
            </a:r>
            <a:r>
              <a:rPr lang="fr-FR" sz="1200" spc="-4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de</a:t>
            </a:r>
            <a:r>
              <a:rPr lang="fr-FR" sz="1200" spc="-4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l’administration</a:t>
            </a:r>
            <a:r>
              <a:rPr lang="fr-FR" sz="1200" spc="-4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émettrice	</a:t>
            </a:r>
            <a:r>
              <a:rPr lang="fr-FR" sz="12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	</a:t>
            </a:r>
            <a:endParaRPr lang="fr-FR" sz="1200" dirty="0">
              <a:effectLst/>
              <a:latin typeface="Arial MT"/>
              <a:ea typeface="Arial MT"/>
              <a:cs typeface="Arial MT"/>
            </a:endParaRPr>
          </a:p>
          <a:p>
            <a:pPr marL="342900" lvl="0" indent="-342900">
              <a:spcBef>
                <a:spcPts val="330"/>
              </a:spcBef>
              <a:buClr>
                <a:srgbClr val="231F20"/>
              </a:buClr>
              <a:buSzPts val="950"/>
              <a:buFont typeface="Arial MT"/>
              <a:buChar char="–"/>
              <a:tabLst>
                <a:tab pos="306070" algn="l"/>
              </a:tabLst>
            </a:pP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Adresse</a:t>
            </a:r>
            <a:endParaRPr lang="fr-FR" sz="1200" dirty="0">
              <a:effectLst/>
              <a:latin typeface="Arial MT"/>
              <a:ea typeface="Arial MT"/>
              <a:cs typeface="Arial MT"/>
            </a:endParaRPr>
          </a:p>
          <a:p>
            <a:pPr marL="342900" lvl="0" indent="-342900">
              <a:spcBef>
                <a:spcPts val="345"/>
              </a:spcBef>
              <a:buClr>
                <a:srgbClr val="231F20"/>
              </a:buClr>
              <a:buSzPts val="950"/>
              <a:buFont typeface="Arial MT"/>
              <a:buChar char="–"/>
              <a:tabLst>
                <a:tab pos="306070" algn="l"/>
              </a:tabLst>
            </a:pP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Désignation</a:t>
            </a:r>
            <a:r>
              <a:rPr lang="fr-FR" sz="1200" spc="-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du</a:t>
            </a:r>
            <a:r>
              <a:rPr lang="fr-FR" sz="1200" spc="-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service</a:t>
            </a:r>
            <a:endParaRPr lang="fr-FR" sz="1200" dirty="0">
              <a:effectLst/>
              <a:latin typeface="Arial MT"/>
              <a:ea typeface="Arial MT"/>
              <a:cs typeface="Arial MT"/>
            </a:endParaRPr>
          </a:p>
          <a:p>
            <a:pPr marL="342900" lvl="0" indent="-342900">
              <a:lnSpc>
                <a:spcPts val="1525"/>
              </a:lnSpc>
              <a:spcBef>
                <a:spcPts val="325"/>
              </a:spcBef>
              <a:buClr>
                <a:srgbClr val="231F20"/>
              </a:buClr>
              <a:buSzPts val="950"/>
              <a:buFont typeface="Arial MT"/>
              <a:buChar char="–"/>
              <a:tabLst>
                <a:tab pos="306070" algn="l"/>
                <a:tab pos="2551430" algn="l"/>
              </a:tabLst>
            </a:pP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Bureau</a:t>
            </a:r>
            <a:r>
              <a:rPr lang="fr-FR" sz="1200" spc="-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ou</a:t>
            </a:r>
            <a:r>
              <a:rPr lang="fr-FR" sz="1200" spc="-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service	</a:t>
            </a:r>
          </a:p>
          <a:p>
            <a:pPr marL="342900" lvl="0" indent="-342900">
              <a:lnSpc>
                <a:spcPts val="1525"/>
              </a:lnSpc>
              <a:spcBef>
                <a:spcPts val="325"/>
              </a:spcBef>
              <a:buClr>
                <a:srgbClr val="231F20"/>
              </a:buClr>
              <a:buSzPts val="950"/>
              <a:buFont typeface="Arial MT"/>
              <a:buChar char="–"/>
              <a:tabLst>
                <a:tab pos="306070" algn="l"/>
                <a:tab pos="2551430" algn="l"/>
              </a:tabLst>
            </a:pPr>
            <a:r>
              <a:rPr lang="fr-FR" sz="12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Tél.</a:t>
            </a:r>
            <a:r>
              <a:rPr lang="fr-FR" sz="1200" spc="-5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poste	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	</a:t>
            </a:r>
            <a:r>
              <a:rPr lang="fr-FR" sz="1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	</a:t>
            </a:r>
            <a:endParaRPr lang="fr-FR" sz="1200" dirty="0">
              <a:effectLst/>
              <a:latin typeface="Arial MT"/>
              <a:ea typeface="Arial MT"/>
              <a:cs typeface="Arial MT"/>
            </a:endParaRPr>
          </a:p>
          <a:p>
            <a:pPr marL="342900" lvl="0" indent="-342900">
              <a:lnSpc>
                <a:spcPts val="1225"/>
              </a:lnSpc>
              <a:buClr>
                <a:srgbClr val="231F20"/>
              </a:buClr>
              <a:buSzPts val="950"/>
              <a:buFont typeface="Arial MT"/>
              <a:buChar char="–"/>
              <a:tabLst>
                <a:tab pos="306070" algn="l"/>
                <a:tab pos="2551430" algn="l"/>
              </a:tabLst>
            </a:pP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E-mail</a:t>
            </a:r>
          </a:p>
          <a:p>
            <a:pPr lvl="0">
              <a:lnSpc>
                <a:spcPts val="1225"/>
              </a:lnSpc>
              <a:buClr>
                <a:srgbClr val="231F20"/>
              </a:buClr>
              <a:buSzPts val="950"/>
              <a:tabLst>
                <a:tab pos="306070" algn="l"/>
                <a:tab pos="2551430" algn="l"/>
              </a:tabLst>
            </a:pP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	</a:t>
            </a:r>
          </a:p>
          <a:p>
            <a:pPr marL="342900" lvl="0" indent="-342900">
              <a:lnSpc>
                <a:spcPts val="1225"/>
              </a:lnSpc>
              <a:buClr>
                <a:srgbClr val="231F20"/>
              </a:buClr>
              <a:buSzPts val="950"/>
              <a:buFont typeface="Arial MT"/>
              <a:buChar char="–"/>
              <a:tabLst>
                <a:tab pos="306070" algn="l"/>
                <a:tab pos="2551430" algn="l"/>
              </a:tabLst>
            </a:pPr>
            <a:r>
              <a:rPr lang="fr-FR" sz="12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N°</a:t>
            </a:r>
            <a:r>
              <a:rPr lang="fr-FR" sz="1200" spc="-5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d’enregistrement</a:t>
            </a:r>
            <a:endParaRPr lang="fr-FR" sz="12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C10110-416E-1E7B-E892-9307C2926084}"/>
              </a:ext>
            </a:extLst>
          </p:cNvPr>
          <p:cNvSpPr txBox="1"/>
          <p:nvPr/>
        </p:nvSpPr>
        <p:spPr>
          <a:xfrm>
            <a:off x="5497391" y="764704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VILLE</a:t>
            </a:r>
          </a:p>
          <a:p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JOUR/MOIS/ANNÉE</a:t>
            </a:r>
            <a:endParaRPr lang="fr-FR" sz="12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A8CA76D-92C7-81FB-176E-39D8A723AC25}"/>
              </a:ext>
            </a:extLst>
          </p:cNvPr>
          <p:cNvSpPr txBox="1"/>
          <p:nvPr/>
        </p:nvSpPr>
        <p:spPr>
          <a:xfrm>
            <a:off x="5521799" y="1484784"/>
            <a:ext cx="2664296" cy="10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525"/>
              </a:lnSpc>
              <a:spcBef>
                <a:spcPts val="325"/>
              </a:spcBef>
              <a:buClr>
                <a:srgbClr val="231F20"/>
              </a:buClr>
              <a:buSzPts val="950"/>
              <a:tabLst>
                <a:tab pos="306070" algn="l"/>
                <a:tab pos="2551430" algn="l"/>
              </a:tabLst>
            </a:pPr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SUSCRIPTION</a:t>
            </a:r>
            <a:r>
              <a:rPr lang="fr-FR" sz="1200" b="1" spc="-2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(Fonction de</a:t>
            </a:r>
            <a:r>
              <a:rPr lang="fr-FR" sz="1200" spc="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l’autorité</a:t>
            </a:r>
            <a:endParaRPr lang="fr-FR" sz="1600" dirty="0">
              <a:effectLst/>
              <a:latin typeface="Arial MT"/>
              <a:ea typeface="Arial MT"/>
              <a:cs typeface="Arial MT"/>
            </a:endParaRPr>
          </a:p>
          <a:p>
            <a:pPr lvl="0">
              <a:lnSpc>
                <a:spcPts val="1215"/>
              </a:lnSpc>
              <a:buClr>
                <a:srgbClr val="231F20"/>
              </a:buClr>
              <a:buSzPts val="950"/>
              <a:tabLst>
                <a:tab pos="306070" algn="l"/>
                <a:tab pos="2551430" algn="l"/>
              </a:tabLst>
            </a:pP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qui adresse</a:t>
            </a:r>
            <a:r>
              <a:rPr lang="fr-FR" sz="1200" spc="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le</a:t>
            </a:r>
            <a:r>
              <a:rPr lang="fr-FR" sz="1200" spc="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document)</a:t>
            </a:r>
            <a:endParaRPr lang="fr-FR" sz="1600" dirty="0">
              <a:effectLst/>
              <a:latin typeface="Arial MT"/>
              <a:ea typeface="Arial MT"/>
              <a:cs typeface="Arial MT"/>
            </a:endParaRPr>
          </a:p>
          <a:p>
            <a:pPr lvl="0">
              <a:lnSpc>
                <a:spcPct val="88000"/>
              </a:lnSpc>
              <a:spcBef>
                <a:spcPts val="180"/>
              </a:spcBef>
              <a:buClr>
                <a:srgbClr val="231F20"/>
              </a:buClr>
              <a:buSzPts val="950"/>
              <a:tabLst>
                <a:tab pos="306070" algn="l"/>
                <a:tab pos="1684020" algn="l"/>
                <a:tab pos="2551430" algn="l"/>
                <a:tab pos="4420235" algn="l"/>
              </a:tabLst>
            </a:pP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à</a:t>
            </a:r>
            <a:r>
              <a:rPr lang="fr-FR" sz="1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	</a:t>
            </a:r>
          </a:p>
          <a:p>
            <a:pPr lvl="0">
              <a:lnSpc>
                <a:spcPct val="88000"/>
              </a:lnSpc>
              <a:spcBef>
                <a:spcPts val="180"/>
              </a:spcBef>
              <a:buClr>
                <a:srgbClr val="231F20"/>
              </a:buClr>
              <a:buSzPts val="950"/>
              <a:tabLst>
                <a:tab pos="306070" algn="l"/>
                <a:tab pos="1684020" algn="l"/>
                <a:tab pos="2551430" algn="l"/>
                <a:tab pos="4420235" algn="l"/>
              </a:tabLst>
            </a:pPr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FONCTION</a:t>
            </a:r>
            <a:r>
              <a:rPr lang="fr-FR" sz="1200" b="1" spc="6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ET</a:t>
            </a:r>
            <a:r>
              <a:rPr lang="fr-FR" sz="1200" b="1" spc="6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ADRESSE</a:t>
            </a:r>
            <a:endParaRPr lang="fr-FR" sz="1600" dirty="0">
              <a:latin typeface="Arial MT"/>
              <a:ea typeface="Arial MT"/>
              <a:cs typeface="Arial MT"/>
            </a:endParaRPr>
          </a:p>
          <a:p>
            <a:pPr lvl="0">
              <a:lnSpc>
                <a:spcPct val="88000"/>
              </a:lnSpc>
              <a:spcBef>
                <a:spcPts val="180"/>
              </a:spcBef>
              <a:buClr>
                <a:srgbClr val="231F20"/>
              </a:buClr>
              <a:buSzPts val="950"/>
              <a:tabLst>
                <a:tab pos="306070" algn="l"/>
                <a:tab pos="1684020" algn="l"/>
                <a:tab pos="2551430" algn="l"/>
                <a:tab pos="4420235" algn="l"/>
              </a:tabLst>
            </a:pPr>
            <a:r>
              <a:rPr lang="fr-FR" sz="1200" b="1" spc="-1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ADMINISTRATIVE</a:t>
            </a:r>
            <a:r>
              <a:rPr lang="fr-FR" sz="1200" b="1" spc="-5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lang="fr-FR" sz="1200" b="1" spc="-1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DU</a:t>
            </a:r>
            <a:r>
              <a:rPr lang="fr-FR" sz="1200" b="1" spc="-6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lang="fr-FR" sz="1200" b="1" spc="-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DESTINATAIRE</a:t>
            </a:r>
            <a:endParaRPr lang="fr-FR" sz="1600" dirty="0"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518B233-7D0A-9204-936D-E77018729AF8}"/>
              </a:ext>
            </a:extLst>
          </p:cNvPr>
          <p:cNvSpPr txBox="1"/>
          <p:nvPr/>
        </p:nvSpPr>
        <p:spPr>
          <a:xfrm>
            <a:off x="3028346" y="3789040"/>
            <a:ext cx="2578595" cy="1634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/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PAS</a:t>
            </a:r>
            <a:r>
              <a:rPr lang="fr-FR" sz="1200" b="1" spc="3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DE</a:t>
            </a:r>
            <a:r>
              <a:rPr lang="fr-FR" sz="1200" b="1" spc="3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FORMULE</a:t>
            </a:r>
            <a:r>
              <a:rPr lang="fr-FR" sz="1200" b="1" spc="3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D’APPEL</a:t>
            </a:r>
          </a:p>
          <a:p>
            <a:pPr marL="203200"/>
            <a:endParaRPr lang="fr-FR" sz="1600" dirty="0">
              <a:effectLst/>
              <a:latin typeface="Arial MT"/>
              <a:ea typeface="Arial MT"/>
              <a:cs typeface="Arial MT"/>
            </a:endParaRPr>
          </a:p>
          <a:p>
            <a:pPr lvl="0">
              <a:lnSpc>
                <a:spcPts val="1525"/>
              </a:lnSpc>
              <a:spcBef>
                <a:spcPts val="325"/>
              </a:spcBef>
              <a:buClr>
                <a:srgbClr val="231F20"/>
              </a:buClr>
              <a:buSzPts val="950"/>
              <a:tabLst>
                <a:tab pos="306070" algn="l"/>
                <a:tab pos="2551430" algn="l"/>
              </a:tabLst>
            </a:pPr>
            <a:endParaRPr lang="fr-FR" sz="1200" b="1" dirty="0">
              <a:solidFill>
                <a:srgbClr val="231F20"/>
              </a:solidFill>
              <a:effectLst/>
              <a:latin typeface="Trebuchet MS" panose="020B0603020202020204" pitchFamily="34" charset="0"/>
              <a:ea typeface="Arial MT"/>
              <a:cs typeface="Arial MT"/>
            </a:endParaRPr>
          </a:p>
          <a:p>
            <a:pPr lvl="0">
              <a:lnSpc>
                <a:spcPts val="1525"/>
              </a:lnSpc>
              <a:spcBef>
                <a:spcPts val="325"/>
              </a:spcBef>
              <a:buClr>
                <a:srgbClr val="231F20"/>
              </a:buClr>
              <a:buSzPts val="950"/>
              <a:tabLst>
                <a:tab pos="306070" algn="l"/>
                <a:tab pos="2551430" algn="l"/>
              </a:tabLst>
            </a:pPr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CORPS DE LA LETTRE</a:t>
            </a:r>
          </a:p>
          <a:p>
            <a:pPr lvl="0">
              <a:lnSpc>
                <a:spcPts val="1525"/>
              </a:lnSpc>
              <a:spcBef>
                <a:spcPts val="325"/>
              </a:spcBef>
              <a:buClr>
                <a:srgbClr val="231F20"/>
              </a:buClr>
              <a:buSzPts val="950"/>
              <a:tabLst>
                <a:tab pos="306070" algn="l"/>
                <a:tab pos="2551430" algn="l"/>
              </a:tabLst>
            </a:pPr>
            <a:endParaRPr lang="fr-FR" sz="1200" b="1" dirty="0">
              <a:solidFill>
                <a:srgbClr val="231F20"/>
              </a:solidFill>
              <a:effectLst/>
              <a:latin typeface="Trebuchet MS" panose="020B0603020202020204" pitchFamily="34" charset="0"/>
              <a:ea typeface="Arial MT"/>
              <a:cs typeface="Arial MT"/>
            </a:endParaRPr>
          </a:p>
          <a:p>
            <a:pPr lvl="0">
              <a:lnSpc>
                <a:spcPts val="1525"/>
              </a:lnSpc>
              <a:spcBef>
                <a:spcPts val="325"/>
              </a:spcBef>
              <a:buClr>
                <a:srgbClr val="231F20"/>
              </a:buClr>
              <a:buSzPts val="950"/>
              <a:tabLst>
                <a:tab pos="306070" algn="l"/>
                <a:tab pos="2551430" algn="l"/>
              </a:tabLst>
            </a:pPr>
            <a:r>
              <a:rPr lang="fr-FR" sz="1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	</a:t>
            </a:r>
          </a:p>
          <a:p>
            <a:pPr lvl="0">
              <a:lnSpc>
                <a:spcPct val="88000"/>
              </a:lnSpc>
              <a:spcBef>
                <a:spcPts val="180"/>
              </a:spcBef>
              <a:buClr>
                <a:srgbClr val="231F20"/>
              </a:buClr>
              <a:buSzPts val="950"/>
              <a:tabLst>
                <a:tab pos="306070" algn="l"/>
                <a:tab pos="1684020" algn="l"/>
                <a:tab pos="2551430" algn="l"/>
                <a:tab pos="4420235" algn="l"/>
              </a:tabLst>
            </a:pPr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PAS</a:t>
            </a:r>
            <a:r>
              <a:rPr lang="fr-FR" sz="1200" b="1" spc="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DE</a:t>
            </a:r>
            <a:r>
              <a:rPr lang="fr-FR" sz="1200" b="1" spc="4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FORMULE</a:t>
            </a:r>
            <a:r>
              <a:rPr lang="fr-FR" sz="1200" b="1" spc="4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DE</a:t>
            </a:r>
            <a:r>
              <a:rPr lang="fr-FR" sz="1200" b="1" spc="4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POLITESSE</a:t>
            </a:r>
            <a:endParaRPr lang="fr-FR" sz="1600" dirty="0"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E6D4720-8995-277C-F930-36015D503C38}"/>
              </a:ext>
            </a:extLst>
          </p:cNvPr>
          <p:cNvSpPr txBox="1"/>
          <p:nvPr/>
        </p:nvSpPr>
        <p:spPr>
          <a:xfrm>
            <a:off x="5612249" y="6093296"/>
            <a:ext cx="2722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Fonction du signataire</a:t>
            </a:r>
            <a:r>
              <a:rPr lang="fr-FR" sz="1200" b="1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Signature</a:t>
            </a:r>
            <a:r>
              <a:rPr lang="fr-FR" sz="1200" b="1" spc="-6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(Prénom</a:t>
            </a:r>
            <a:r>
              <a:rPr lang="fr-FR" sz="1200" spc="-3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et</a:t>
            </a:r>
            <a:r>
              <a:rPr lang="fr-FR" sz="1200" spc="-3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Nom</a:t>
            </a:r>
            <a:endParaRPr lang="fr-FR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50BB9C9-555B-648B-B8BB-CF6D6B6FFDBF}"/>
              </a:ext>
            </a:extLst>
          </p:cNvPr>
          <p:cNvSpPr txBox="1"/>
          <p:nvPr/>
        </p:nvSpPr>
        <p:spPr>
          <a:xfrm>
            <a:off x="827584" y="3198167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OBJET </a:t>
            </a:r>
          </a:p>
          <a:p>
            <a:r>
              <a:rPr lang="fr-FR" sz="1200" b="1" dirty="0">
                <a:solidFill>
                  <a:srgbClr val="231F20"/>
                </a:solidFill>
                <a:latin typeface="Trebuchet MS" panose="020B0603020202020204" pitchFamily="34" charset="0"/>
              </a:rPr>
              <a:t>Réf</a:t>
            </a:r>
            <a:endParaRPr lang="fr-FR" sz="1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2DB597F-571C-F272-834F-0A4C106A5ECE}"/>
              </a:ext>
            </a:extLst>
          </p:cNvPr>
          <p:cNvSpPr txBox="1"/>
          <p:nvPr/>
        </p:nvSpPr>
        <p:spPr>
          <a:xfrm>
            <a:off x="1033364" y="563850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PJ</a:t>
            </a:r>
            <a:endParaRPr lang="fr-FR" sz="1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09EAA27-104B-1D5F-8D4E-445F6A257480}"/>
              </a:ext>
            </a:extLst>
          </p:cNvPr>
          <p:cNvSpPr txBox="1"/>
          <p:nvPr/>
        </p:nvSpPr>
        <p:spPr>
          <a:xfrm>
            <a:off x="827584" y="69632"/>
            <a:ext cx="56521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59740" algn="ctr"/>
            <a:r>
              <a:rPr lang="fr-FR" sz="12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La présentation</a:t>
            </a:r>
            <a:r>
              <a:rPr lang="fr-FR" sz="1200" b="1" spc="-2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fr-FR" sz="12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de</a:t>
            </a:r>
            <a:r>
              <a:rPr lang="fr-FR" sz="1200" b="1" spc="-2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fr-FR" sz="12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la</a:t>
            </a:r>
            <a:r>
              <a:rPr lang="fr-FR" sz="1200" b="1" spc="-25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fr-FR" sz="12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lettre</a:t>
            </a:r>
            <a:r>
              <a:rPr lang="fr-FR" sz="1200" b="1" spc="-2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fr-FR" sz="12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en</a:t>
            </a:r>
            <a:r>
              <a:rPr lang="fr-FR" sz="1200" b="1" spc="-2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fr-FR" sz="12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forme</a:t>
            </a:r>
            <a:r>
              <a:rPr lang="fr-FR" sz="1200" b="1" spc="-2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 </a:t>
            </a:r>
            <a:r>
              <a:rPr lang="fr-FR" sz="12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administrative</a:t>
            </a:r>
            <a:endParaRPr lang="fr-FR" sz="1100" dirty="0">
              <a:solidFill>
                <a:srgbClr val="FF0000"/>
              </a:solidFill>
              <a:effectLst/>
              <a:latin typeface="Arial MT"/>
              <a:ea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1033797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CB575-85D4-10B1-34D7-3B323591D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00B210-BCF7-8FF9-CF04-C20A8C180E7B}"/>
              </a:ext>
            </a:extLst>
          </p:cNvPr>
          <p:cNvSpPr txBox="1"/>
          <p:nvPr/>
        </p:nvSpPr>
        <p:spPr>
          <a:xfrm>
            <a:off x="597867" y="635253"/>
            <a:ext cx="3024336" cy="218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8280">
              <a:lnSpc>
                <a:spcPts val="945"/>
              </a:lnSpc>
              <a:spcBef>
                <a:spcPts val="900"/>
              </a:spcBef>
              <a:tabLst>
                <a:tab pos="2551430" algn="l"/>
              </a:tabLst>
            </a:pPr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ÉMETTEUR/TIMBRE	</a:t>
            </a:r>
            <a:endParaRPr lang="fr-FR" sz="1200" dirty="0">
              <a:effectLst/>
              <a:latin typeface="Arial MT"/>
              <a:ea typeface="Arial MT"/>
              <a:cs typeface="Arial MT"/>
            </a:endParaRPr>
          </a:p>
          <a:p>
            <a:pPr marL="342900" lvl="0" indent="-342900">
              <a:lnSpc>
                <a:spcPts val="1595"/>
              </a:lnSpc>
              <a:buClr>
                <a:srgbClr val="231F20"/>
              </a:buClr>
              <a:buSzPts val="950"/>
              <a:buFont typeface="Arial MT"/>
              <a:buChar char="–"/>
              <a:tabLst>
                <a:tab pos="305435" algn="l"/>
                <a:tab pos="2551430" algn="l"/>
                <a:tab pos="4383405" algn="r"/>
              </a:tabLst>
            </a:pP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Nom</a:t>
            </a:r>
            <a:r>
              <a:rPr lang="fr-FR" sz="1200" spc="-4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de</a:t>
            </a:r>
            <a:r>
              <a:rPr lang="fr-FR" sz="1200" spc="-4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l’administration</a:t>
            </a:r>
            <a:r>
              <a:rPr lang="fr-FR" sz="1200" spc="-4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émettrice	</a:t>
            </a:r>
            <a:r>
              <a:rPr lang="fr-FR" sz="1200" b="1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	</a:t>
            </a:r>
            <a:endParaRPr lang="fr-FR" sz="1200" dirty="0">
              <a:effectLst/>
              <a:latin typeface="Arial MT"/>
              <a:ea typeface="Arial MT"/>
              <a:cs typeface="Arial MT"/>
            </a:endParaRPr>
          </a:p>
          <a:p>
            <a:pPr marL="342900" lvl="0" indent="-342900">
              <a:spcBef>
                <a:spcPts val="330"/>
              </a:spcBef>
              <a:buClr>
                <a:srgbClr val="231F20"/>
              </a:buClr>
              <a:buSzPts val="950"/>
              <a:buFont typeface="Arial MT"/>
              <a:buChar char="–"/>
              <a:tabLst>
                <a:tab pos="306070" algn="l"/>
              </a:tabLst>
            </a:pP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Adresse</a:t>
            </a:r>
            <a:endParaRPr lang="fr-FR" sz="1200" dirty="0">
              <a:effectLst/>
              <a:latin typeface="Arial MT"/>
              <a:ea typeface="Arial MT"/>
              <a:cs typeface="Arial MT"/>
            </a:endParaRPr>
          </a:p>
          <a:p>
            <a:pPr marL="342900" lvl="0" indent="-342900">
              <a:spcBef>
                <a:spcPts val="345"/>
              </a:spcBef>
              <a:buClr>
                <a:srgbClr val="231F20"/>
              </a:buClr>
              <a:buSzPts val="950"/>
              <a:buFont typeface="Arial MT"/>
              <a:buChar char="–"/>
              <a:tabLst>
                <a:tab pos="306070" algn="l"/>
              </a:tabLst>
            </a:pP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Désignation</a:t>
            </a:r>
            <a:r>
              <a:rPr lang="fr-FR" sz="1200" spc="-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du</a:t>
            </a:r>
            <a:r>
              <a:rPr lang="fr-FR" sz="1200" spc="-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service</a:t>
            </a:r>
            <a:endParaRPr lang="fr-FR" sz="1200" dirty="0">
              <a:effectLst/>
              <a:latin typeface="Arial MT"/>
              <a:ea typeface="Arial MT"/>
              <a:cs typeface="Arial MT"/>
            </a:endParaRPr>
          </a:p>
          <a:p>
            <a:pPr marL="342900" lvl="0" indent="-342900">
              <a:lnSpc>
                <a:spcPts val="1525"/>
              </a:lnSpc>
              <a:spcBef>
                <a:spcPts val="325"/>
              </a:spcBef>
              <a:buClr>
                <a:srgbClr val="231F20"/>
              </a:buClr>
              <a:buSzPts val="950"/>
              <a:buFont typeface="Arial MT"/>
              <a:buChar char="–"/>
              <a:tabLst>
                <a:tab pos="306070" algn="l"/>
                <a:tab pos="2551430" algn="l"/>
              </a:tabLst>
            </a:pP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Bureau</a:t>
            </a:r>
            <a:r>
              <a:rPr lang="fr-FR" sz="1200" spc="-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ou</a:t>
            </a:r>
            <a:r>
              <a:rPr lang="fr-FR" sz="1200" spc="-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service	</a:t>
            </a:r>
          </a:p>
          <a:p>
            <a:pPr marL="342900" lvl="0" indent="-342900">
              <a:lnSpc>
                <a:spcPts val="1525"/>
              </a:lnSpc>
              <a:spcBef>
                <a:spcPts val="325"/>
              </a:spcBef>
              <a:buClr>
                <a:srgbClr val="231F20"/>
              </a:buClr>
              <a:buSzPts val="950"/>
              <a:buFont typeface="Arial MT"/>
              <a:buChar char="–"/>
              <a:tabLst>
                <a:tab pos="306070" algn="l"/>
                <a:tab pos="2551430" algn="l"/>
              </a:tabLst>
            </a:pPr>
            <a:r>
              <a:rPr lang="fr-FR" sz="12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Tél.</a:t>
            </a:r>
            <a:r>
              <a:rPr lang="fr-FR" sz="1200" spc="-5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poste	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	</a:t>
            </a:r>
            <a:r>
              <a:rPr lang="fr-FR" sz="1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	</a:t>
            </a:r>
            <a:endParaRPr lang="fr-FR" sz="1200" dirty="0">
              <a:effectLst/>
              <a:latin typeface="Arial MT"/>
              <a:ea typeface="Arial MT"/>
              <a:cs typeface="Arial MT"/>
            </a:endParaRPr>
          </a:p>
          <a:p>
            <a:pPr marL="342900" lvl="0" indent="-342900">
              <a:lnSpc>
                <a:spcPts val="1225"/>
              </a:lnSpc>
              <a:buClr>
                <a:srgbClr val="231F20"/>
              </a:buClr>
              <a:buSzPts val="950"/>
              <a:buFont typeface="Arial MT"/>
              <a:buChar char="–"/>
              <a:tabLst>
                <a:tab pos="306070" algn="l"/>
                <a:tab pos="2551430" algn="l"/>
              </a:tabLst>
            </a:pP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E-mail</a:t>
            </a:r>
          </a:p>
          <a:p>
            <a:pPr lvl="0">
              <a:lnSpc>
                <a:spcPts val="1225"/>
              </a:lnSpc>
              <a:buClr>
                <a:srgbClr val="231F20"/>
              </a:buClr>
              <a:buSzPts val="950"/>
              <a:tabLst>
                <a:tab pos="306070" algn="l"/>
                <a:tab pos="2551430" algn="l"/>
              </a:tabLst>
            </a:pP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	</a:t>
            </a:r>
          </a:p>
          <a:p>
            <a:pPr marL="342900" lvl="0" indent="-342900">
              <a:lnSpc>
                <a:spcPts val="1225"/>
              </a:lnSpc>
              <a:buClr>
                <a:srgbClr val="231F20"/>
              </a:buClr>
              <a:buSzPts val="950"/>
              <a:buFont typeface="Arial MT"/>
              <a:buChar char="–"/>
              <a:tabLst>
                <a:tab pos="306070" algn="l"/>
                <a:tab pos="2551430" algn="l"/>
              </a:tabLst>
            </a:pPr>
            <a:r>
              <a:rPr lang="fr-FR" sz="12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N°</a:t>
            </a:r>
            <a:r>
              <a:rPr lang="fr-FR" sz="1200" spc="-5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d’enregistrement</a:t>
            </a:r>
            <a:endParaRPr lang="fr-FR" sz="12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98AB93-D2CC-0AA2-4124-C1A605FE774B}"/>
              </a:ext>
            </a:extLst>
          </p:cNvPr>
          <p:cNvSpPr txBox="1"/>
          <p:nvPr/>
        </p:nvSpPr>
        <p:spPr>
          <a:xfrm>
            <a:off x="5497391" y="764704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VILLE</a:t>
            </a:r>
          </a:p>
          <a:p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JOUR/MOIS/ANNÉE</a:t>
            </a:r>
            <a:endParaRPr lang="fr-FR" sz="12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EC8D2F-D46B-3E84-B2A9-3E91958E8461}"/>
              </a:ext>
            </a:extLst>
          </p:cNvPr>
          <p:cNvSpPr txBox="1"/>
          <p:nvPr/>
        </p:nvSpPr>
        <p:spPr>
          <a:xfrm>
            <a:off x="5521799" y="1484784"/>
            <a:ext cx="2664296" cy="536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090"/>
              </a:lnSpc>
              <a:spcBef>
                <a:spcPts val="225"/>
              </a:spcBef>
              <a:buClr>
                <a:srgbClr val="231F20"/>
              </a:buClr>
              <a:buSzPts val="950"/>
              <a:tabLst>
                <a:tab pos="302895" algn="l"/>
                <a:tab pos="3309620" algn="l"/>
              </a:tabLst>
            </a:pPr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Destinataire</a:t>
            </a:r>
            <a:endParaRPr lang="fr-FR" sz="1600" dirty="0">
              <a:effectLst/>
              <a:latin typeface="Arial MT"/>
              <a:ea typeface="Arial MT"/>
              <a:cs typeface="Arial MT"/>
            </a:endParaRPr>
          </a:p>
          <a:p>
            <a:pPr lvl="0">
              <a:lnSpc>
                <a:spcPct val="82000"/>
              </a:lnSpc>
              <a:buClr>
                <a:srgbClr val="231F20"/>
              </a:buClr>
              <a:buSzPts val="950"/>
              <a:tabLst>
                <a:tab pos="302895" algn="l"/>
                <a:tab pos="1684020" algn="l"/>
                <a:tab pos="3042920" algn="l"/>
                <a:tab pos="3309620" algn="l"/>
                <a:tab pos="4495165" algn="l"/>
              </a:tabLst>
            </a:pPr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Nom</a:t>
            </a:r>
            <a:r>
              <a:rPr lang="fr-FR" sz="1200" b="1" spc="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et</a:t>
            </a:r>
            <a:r>
              <a:rPr lang="fr-FR" sz="1200" b="1" spc="1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Prénom</a:t>
            </a:r>
          </a:p>
          <a:p>
            <a:pPr lvl="0">
              <a:lnSpc>
                <a:spcPct val="82000"/>
              </a:lnSpc>
              <a:buClr>
                <a:srgbClr val="231F20"/>
              </a:buClr>
              <a:buSzPts val="950"/>
              <a:tabLst>
                <a:tab pos="302895" algn="l"/>
                <a:tab pos="1684020" algn="l"/>
                <a:tab pos="3042920" algn="l"/>
                <a:tab pos="3309620" algn="l"/>
                <a:tab pos="4495165" algn="l"/>
              </a:tabLst>
            </a:pPr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Adresse</a:t>
            </a:r>
            <a:r>
              <a:rPr lang="fr-FR" sz="1200" b="1" spc="-2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complète</a:t>
            </a:r>
            <a:endParaRPr lang="fr-FR" sz="1600" dirty="0"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2D79D6-3134-7B5D-21F0-4A6A8FD25791}"/>
              </a:ext>
            </a:extLst>
          </p:cNvPr>
          <p:cNvSpPr txBox="1"/>
          <p:nvPr/>
        </p:nvSpPr>
        <p:spPr>
          <a:xfrm>
            <a:off x="1866578" y="3726999"/>
            <a:ext cx="5986908" cy="196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/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FORMULE</a:t>
            </a:r>
            <a:r>
              <a:rPr lang="fr-FR" sz="1200" b="1" spc="-7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D'APPEL</a:t>
            </a:r>
            <a:r>
              <a:rPr lang="fr-FR" sz="1200" b="1" spc="-6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(Monsieur,</a:t>
            </a:r>
            <a:r>
              <a:rPr lang="fr-FR" sz="1200" spc="-4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Madame,</a:t>
            </a:r>
            <a:r>
              <a:rPr lang="fr-FR" sz="1200" spc="-4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etc.)</a:t>
            </a:r>
            <a:endParaRPr lang="fr-FR" sz="1600" dirty="0">
              <a:effectLst/>
              <a:latin typeface="Arial MT"/>
              <a:ea typeface="Arial MT"/>
              <a:cs typeface="Arial MT"/>
            </a:endParaRPr>
          </a:p>
          <a:p>
            <a:pPr lvl="0">
              <a:lnSpc>
                <a:spcPts val="1525"/>
              </a:lnSpc>
              <a:spcBef>
                <a:spcPts val="325"/>
              </a:spcBef>
              <a:buClr>
                <a:srgbClr val="231F20"/>
              </a:buClr>
              <a:buSzPts val="950"/>
              <a:tabLst>
                <a:tab pos="306070" algn="l"/>
                <a:tab pos="2551430" algn="l"/>
              </a:tabLst>
            </a:pPr>
            <a:endParaRPr lang="fr-FR" sz="1200" b="1" dirty="0">
              <a:solidFill>
                <a:srgbClr val="231F20"/>
              </a:solidFill>
              <a:effectLst/>
              <a:latin typeface="Trebuchet MS" panose="020B0603020202020204" pitchFamily="34" charset="0"/>
              <a:ea typeface="Arial MT"/>
              <a:cs typeface="Arial MT"/>
            </a:endParaRPr>
          </a:p>
          <a:p>
            <a:pPr lvl="0">
              <a:lnSpc>
                <a:spcPts val="1525"/>
              </a:lnSpc>
              <a:spcBef>
                <a:spcPts val="325"/>
              </a:spcBef>
              <a:buClr>
                <a:srgbClr val="231F20"/>
              </a:buClr>
              <a:buSzPts val="950"/>
              <a:tabLst>
                <a:tab pos="306070" algn="l"/>
                <a:tab pos="2551430" algn="l"/>
              </a:tabLst>
            </a:pPr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CORPS DE LA LETTRE</a:t>
            </a:r>
          </a:p>
          <a:p>
            <a:pPr lvl="0">
              <a:lnSpc>
                <a:spcPts val="1525"/>
              </a:lnSpc>
              <a:spcBef>
                <a:spcPts val="325"/>
              </a:spcBef>
              <a:buClr>
                <a:srgbClr val="231F20"/>
              </a:buClr>
              <a:buSzPts val="950"/>
              <a:tabLst>
                <a:tab pos="306070" algn="l"/>
                <a:tab pos="2551430" algn="l"/>
              </a:tabLst>
            </a:pPr>
            <a:endParaRPr lang="fr-FR" sz="1200" b="1" dirty="0">
              <a:solidFill>
                <a:srgbClr val="231F20"/>
              </a:solidFill>
              <a:effectLst/>
              <a:latin typeface="Trebuchet MS" panose="020B0603020202020204" pitchFamily="34" charset="0"/>
              <a:ea typeface="Arial MT"/>
              <a:cs typeface="Arial MT"/>
            </a:endParaRPr>
          </a:p>
          <a:p>
            <a:pPr lvl="0">
              <a:lnSpc>
                <a:spcPts val="1525"/>
              </a:lnSpc>
              <a:spcBef>
                <a:spcPts val="325"/>
              </a:spcBef>
              <a:buClr>
                <a:srgbClr val="231F20"/>
              </a:buClr>
              <a:buSzPts val="950"/>
              <a:tabLst>
                <a:tab pos="306070" algn="l"/>
                <a:tab pos="2551430" algn="l"/>
              </a:tabLst>
            </a:pPr>
            <a:r>
              <a:rPr lang="fr-FR" sz="12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	</a:t>
            </a:r>
          </a:p>
          <a:p>
            <a:pPr marL="202565">
              <a:lnSpc>
                <a:spcPct val="103000"/>
              </a:lnSpc>
              <a:spcBef>
                <a:spcPts val="815"/>
              </a:spcBef>
            </a:pPr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FORMULE</a:t>
            </a:r>
            <a:r>
              <a:rPr lang="fr-FR" sz="1200" b="1" spc="9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DE</a:t>
            </a:r>
            <a:r>
              <a:rPr lang="fr-FR" sz="1200" b="1" spc="9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POLITESSE</a:t>
            </a:r>
            <a:r>
              <a:rPr lang="fr-FR" sz="1200" b="1" spc="9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</a:p>
          <a:p>
            <a:pPr marL="202565">
              <a:lnSpc>
                <a:spcPct val="103000"/>
              </a:lnSpc>
              <a:spcBef>
                <a:spcPts val="815"/>
              </a:spcBef>
            </a:pP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(la</a:t>
            </a:r>
            <a:r>
              <a:rPr lang="fr-FR" sz="1200" spc="1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formule</a:t>
            </a:r>
            <a:r>
              <a:rPr lang="fr-FR" sz="1200" spc="1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de</a:t>
            </a:r>
            <a:r>
              <a:rPr lang="fr-FR" sz="1200" spc="1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politesse</a:t>
            </a:r>
            <a:r>
              <a:rPr lang="fr-FR" sz="1200" spc="1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doit</a:t>
            </a:r>
            <a:r>
              <a:rPr lang="fr-FR" sz="1200" spc="1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mentionner</a:t>
            </a:r>
            <a:r>
              <a:rPr lang="fr-FR" sz="1200" spc="1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la</a:t>
            </a:r>
            <a:r>
              <a:rPr lang="fr-FR" sz="1200" spc="1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même</a:t>
            </a:r>
            <a:r>
              <a:rPr lang="fr-FR" sz="1200" spc="1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formule</a:t>
            </a:r>
            <a:r>
              <a:rPr lang="fr-FR" sz="1200" spc="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d'appel</a:t>
            </a:r>
            <a:r>
              <a:rPr lang="fr-FR" sz="1200" spc="1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que</a:t>
            </a:r>
            <a:r>
              <a:rPr lang="fr-FR" sz="1200" spc="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celle</a:t>
            </a:r>
            <a:r>
              <a:rPr lang="fr-FR" sz="1200" spc="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utilisée</a:t>
            </a:r>
            <a:r>
              <a:rPr lang="fr-FR" sz="1200" spc="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en</a:t>
            </a:r>
            <a:r>
              <a:rPr lang="fr-FR" sz="1200" spc="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début</a:t>
            </a:r>
            <a:r>
              <a:rPr lang="fr-FR" sz="1200" spc="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de</a:t>
            </a:r>
            <a:r>
              <a:rPr lang="fr-FR" sz="1200" spc="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lettre)</a:t>
            </a:r>
            <a:endParaRPr lang="fr-FR" sz="1600" dirty="0"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D261D26-C599-B973-53CC-04FC38217492}"/>
              </a:ext>
            </a:extLst>
          </p:cNvPr>
          <p:cNvSpPr txBox="1"/>
          <p:nvPr/>
        </p:nvSpPr>
        <p:spPr>
          <a:xfrm>
            <a:off x="5612249" y="6093296"/>
            <a:ext cx="2722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Fonction du signataire</a:t>
            </a:r>
            <a:r>
              <a:rPr lang="fr-FR" sz="1200" b="1" spc="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Signature</a:t>
            </a:r>
            <a:r>
              <a:rPr lang="fr-FR" sz="1200" b="1" spc="-6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(Prénom</a:t>
            </a:r>
            <a:r>
              <a:rPr lang="fr-FR" sz="1200" spc="-3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et</a:t>
            </a:r>
            <a:r>
              <a:rPr lang="fr-FR" sz="1200" spc="-3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Nom</a:t>
            </a:r>
            <a:endParaRPr lang="fr-FR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A6A069A-090B-902E-F7E1-310ECFB2CB0D}"/>
              </a:ext>
            </a:extLst>
          </p:cNvPr>
          <p:cNvSpPr txBox="1"/>
          <p:nvPr/>
        </p:nvSpPr>
        <p:spPr>
          <a:xfrm>
            <a:off x="825724" y="293564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OBJET </a:t>
            </a:r>
          </a:p>
          <a:p>
            <a:r>
              <a:rPr lang="fr-FR" sz="1200" b="1" dirty="0">
                <a:solidFill>
                  <a:srgbClr val="231F20"/>
                </a:solidFill>
                <a:latin typeface="Trebuchet MS" panose="020B0603020202020204" pitchFamily="34" charset="0"/>
              </a:rPr>
              <a:t>Réf</a:t>
            </a:r>
            <a:endParaRPr lang="fr-FR" sz="1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943F321-A4B7-E989-69B1-3ECD737E0833}"/>
              </a:ext>
            </a:extLst>
          </p:cNvPr>
          <p:cNvSpPr txBox="1"/>
          <p:nvPr/>
        </p:nvSpPr>
        <p:spPr>
          <a:xfrm>
            <a:off x="1033364" y="563850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Arial MT"/>
                <a:cs typeface="Arial MT"/>
              </a:rPr>
              <a:t>PJ</a:t>
            </a:r>
            <a:endParaRPr lang="fr-FR" sz="1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FF639FD-1DAD-272F-C44B-C3DD46F242E8}"/>
              </a:ext>
            </a:extLst>
          </p:cNvPr>
          <p:cNvSpPr txBox="1"/>
          <p:nvPr/>
        </p:nvSpPr>
        <p:spPr>
          <a:xfrm>
            <a:off x="827584" y="69632"/>
            <a:ext cx="565212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5285"/>
            <a:r>
              <a:rPr lang="fr-FR" sz="12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Arial MT"/>
                <a:cs typeface="Arial MT"/>
              </a:rPr>
              <a:t>La </a:t>
            </a:r>
            <a:r>
              <a:rPr lang="fr-FR" sz="12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présentation</a:t>
            </a:r>
            <a:r>
              <a:rPr lang="fr-FR" sz="1200" b="1" spc="-5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la</a:t>
            </a:r>
            <a:r>
              <a:rPr lang="fr-FR" sz="1200" b="1" spc="-5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lettre en</a:t>
            </a:r>
            <a:r>
              <a:rPr lang="fr-FR" sz="1200" b="1" spc="-5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forme personnelle</a:t>
            </a:r>
          </a:p>
          <a:p>
            <a:pPr marR="459740" algn="ctr"/>
            <a:endParaRPr lang="fr-FR" sz="1100" dirty="0">
              <a:solidFill>
                <a:srgbClr val="FF0000"/>
              </a:solidFill>
              <a:effectLst/>
              <a:latin typeface="Arial MT"/>
              <a:ea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913959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FDDAF-B7BE-87D4-1F12-98955C9C7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ZoneTexte 9226">
            <a:extLst>
              <a:ext uri="{FF2B5EF4-FFF2-40B4-BE49-F238E27FC236}">
                <a16:creationId xmlns:a16="http://schemas.microsoft.com/office/drawing/2014/main" id="{37E54396-31D5-03C9-C7E6-D42B2D714113}"/>
              </a:ext>
            </a:extLst>
          </p:cNvPr>
          <p:cNvSpPr txBox="1"/>
          <p:nvPr/>
        </p:nvSpPr>
        <p:spPr>
          <a:xfrm>
            <a:off x="251520" y="764704"/>
            <a:ext cx="8640960" cy="5247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640" algn="ctr">
              <a:lnSpc>
                <a:spcPct val="100000"/>
              </a:lnSpc>
            </a:pPr>
            <a:r>
              <a:rPr lang="fr-FR" sz="3200" b="1" spc="-5" dirty="0">
                <a:solidFill>
                  <a:srgbClr val="FF0000"/>
                </a:solidFill>
                <a:latin typeface="Arial MT"/>
                <a:ea typeface="Arial MT"/>
                <a:cs typeface="Arial MT"/>
              </a:rPr>
              <a:t>N</a:t>
            </a:r>
            <a:r>
              <a:rPr lang="fr-FR" sz="3200" b="1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ormes</a:t>
            </a:r>
            <a:r>
              <a:rPr lang="fr-FR" sz="3200" b="1" spc="-40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3200" b="1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de</a:t>
            </a:r>
            <a:r>
              <a:rPr lang="fr-FR" sz="3200" b="1" spc="-45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3200" b="1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présentation</a:t>
            </a:r>
            <a:r>
              <a:rPr lang="fr-FR" sz="3200" b="1" spc="-40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</a:p>
          <a:p>
            <a:pPr marL="40640" algn="ctr">
              <a:lnSpc>
                <a:spcPct val="100000"/>
              </a:lnSpc>
            </a:pPr>
            <a:r>
              <a:rPr lang="fr-FR" sz="3200" b="1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et</a:t>
            </a:r>
            <a:r>
              <a:rPr lang="fr-FR" sz="3200" b="1" spc="-40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3200" b="1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de</a:t>
            </a:r>
            <a:r>
              <a:rPr lang="fr-FR" sz="3200" b="1" spc="-40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3200" b="1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rédaction</a:t>
            </a:r>
            <a:r>
              <a:rPr lang="fr-FR" sz="3200" b="1" spc="-45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3200" b="1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de</a:t>
            </a:r>
            <a:r>
              <a:rPr lang="fr-FR" sz="3200" b="1" spc="-40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3200" b="1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tout</a:t>
            </a:r>
            <a:r>
              <a:rPr lang="fr-FR" sz="3200" b="1" spc="-235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3200" b="1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écrit</a:t>
            </a:r>
            <a:r>
              <a:rPr lang="fr-FR" sz="3200" b="1" spc="5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3200" b="1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professionnel </a:t>
            </a:r>
          </a:p>
          <a:p>
            <a:pPr marL="40640" algn="ctr">
              <a:lnSpc>
                <a:spcPct val="100000"/>
              </a:lnSpc>
            </a:pPr>
            <a:r>
              <a:rPr lang="fr-FR" sz="3200" b="1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(</a:t>
            </a:r>
            <a:r>
              <a:rPr kumimoji="0" lang="fr-FR" sz="32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e-mail)</a:t>
            </a:r>
          </a:p>
          <a:p>
            <a:pPr marL="40640">
              <a:lnSpc>
                <a:spcPct val="100000"/>
              </a:lnSpc>
            </a:pPr>
            <a:r>
              <a:rPr kumimoji="0" lang="fr-FR" sz="2800" b="0" i="0" u="none" strike="noStrike" kern="1200" cap="none" spc="-5" normalizeH="0" baseline="0" noProof="0" dirty="0">
                <a:ln>
                  <a:noFill/>
                </a:ln>
                <a:solidFill>
                  <a:srgbClr val="231F20"/>
                </a:solidFill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lang="fr-FR" sz="2800" spc="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endParaRPr lang="fr-FR" sz="2800" dirty="0">
              <a:effectLst/>
              <a:latin typeface="Arial MT"/>
              <a:ea typeface="Arial MT"/>
              <a:cs typeface="Arial MT"/>
            </a:endParaRPr>
          </a:p>
          <a:p>
            <a:pPr lvl="2">
              <a:spcBef>
                <a:spcPts val="290"/>
              </a:spcBef>
              <a:buClr>
                <a:srgbClr val="231F20"/>
              </a:buClr>
              <a:buSzPts val="900"/>
              <a:tabLst>
                <a:tab pos="438150" algn="l"/>
              </a:tabLst>
            </a:pPr>
            <a:r>
              <a:rPr lang="fr-FR" sz="28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1- </a:t>
            </a:r>
            <a:r>
              <a:rPr lang="fr-FR" sz="2800" dirty="0">
                <a:solidFill>
                  <a:srgbClr val="231F20"/>
                </a:solidFill>
                <a:latin typeface="Arial MT"/>
                <a:ea typeface="Arial MT"/>
                <a:cs typeface="Arial MT"/>
              </a:rPr>
              <a:t>P</a:t>
            </a:r>
            <a:r>
              <a:rPr lang="fr-FR" sz="28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hrases</a:t>
            </a:r>
            <a:r>
              <a:rPr lang="fr-FR" sz="2800" spc="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8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courtes</a:t>
            </a:r>
            <a:r>
              <a:rPr lang="fr-FR" sz="2800" spc="4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</a:p>
          <a:p>
            <a:pPr lvl="2">
              <a:spcBef>
                <a:spcPts val="290"/>
              </a:spcBef>
              <a:buClr>
                <a:srgbClr val="231F20"/>
              </a:buClr>
              <a:buSzPts val="900"/>
              <a:tabLst>
                <a:tab pos="438150" algn="l"/>
              </a:tabLst>
            </a:pPr>
            <a:r>
              <a:rPr lang="fr-FR" sz="2800" spc="4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	</a:t>
            </a:r>
            <a:r>
              <a:rPr lang="fr-FR" sz="2800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sujet</a:t>
            </a:r>
            <a:r>
              <a:rPr lang="fr-FR" sz="2800" spc="15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800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+</a:t>
            </a:r>
            <a:r>
              <a:rPr lang="fr-FR" sz="2800" spc="15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800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verbe</a:t>
            </a:r>
            <a:r>
              <a:rPr lang="fr-FR" sz="2800" spc="25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800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+</a:t>
            </a:r>
            <a:r>
              <a:rPr lang="fr-FR" sz="2800" spc="20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800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complément</a:t>
            </a:r>
            <a:r>
              <a:rPr lang="fr-FR" sz="2800" spc="20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endParaRPr lang="fr-FR" sz="2800" dirty="0">
              <a:effectLst/>
              <a:latin typeface="Arial MT"/>
              <a:ea typeface="Arial MT"/>
              <a:cs typeface="Arial MT"/>
            </a:endParaRPr>
          </a:p>
          <a:p>
            <a:pPr lvl="2">
              <a:spcBef>
                <a:spcPts val="300"/>
              </a:spcBef>
              <a:buClr>
                <a:srgbClr val="231F20"/>
              </a:buClr>
              <a:buSzPts val="900"/>
              <a:tabLst>
                <a:tab pos="438150" algn="l"/>
              </a:tabLst>
            </a:pPr>
            <a:r>
              <a:rPr lang="fr-FR" sz="28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2- </a:t>
            </a:r>
            <a:r>
              <a:rPr lang="fr-FR" sz="2800" dirty="0">
                <a:solidFill>
                  <a:srgbClr val="231F20"/>
                </a:solidFill>
                <a:latin typeface="Arial MT"/>
                <a:ea typeface="Arial MT"/>
                <a:cs typeface="Arial MT"/>
              </a:rPr>
              <a:t>V</a:t>
            </a:r>
            <a:r>
              <a:rPr lang="fr-FR" sz="28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ocabulaire</a:t>
            </a:r>
            <a:r>
              <a:rPr lang="fr-FR" sz="2800" spc="-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</a:p>
          <a:p>
            <a:pPr lvl="2">
              <a:spcBef>
                <a:spcPts val="300"/>
              </a:spcBef>
              <a:buClr>
                <a:srgbClr val="231F20"/>
              </a:buClr>
              <a:buSzPts val="900"/>
              <a:tabLst>
                <a:tab pos="438150" algn="l"/>
              </a:tabLst>
            </a:pPr>
            <a:r>
              <a:rPr lang="fr-FR" sz="2800" spc="-20" dirty="0">
                <a:solidFill>
                  <a:srgbClr val="231F20"/>
                </a:solidFill>
                <a:latin typeface="Arial MT"/>
                <a:ea typeface="Arial MT"/>
                <a:cs typeface="Arial MT"/>
              </a:rPr>
              <a:t>	</a:t>
            </a:r>
            <a:r>
              <a:rPr lang="fr-FR" sz="2800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simple,</a:t>
            </a:r>
            <a:r>
              <a:rPr lang="fr-FR" sz="2800" spc="-15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800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précis</a:t>
            </a:r>
            <a:r>
              <a:rPr lang="fr-FR" sz="2800" spc="-20" dirty="0">
                <a:solidFill>
                  <a:schemeClr val="accent6">
                    <a:lumMod val="75000"/>
                  </a:schemeClr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endParaRPr lang="fr-FR" sz="2800" dirty="0">
              <a:solidFill>
                <a:schemeClr val="accent6">
                  <a:lumMod val="75000"/>
                </a:schemeClr>
              </a:solidFill>
              <a:effectLst/>
              <a:latin typeface="Arial MT"/>
              <a:ea typeface="Arial MT"/>
              <a:cs typeface="Arial MT"/>
            </a:endParaRPr>
          </a:p>
          <a:p>
            <a:pPr lvl="2">
              <a:spcBef>
                <a:spcPts val="295"/>
              </a:spcBef>
              <a:buClr>
                <a:srgbClr val="231F20"/>
              </a:buClr>
              <a:buSzPts val="900"/>
              <a:tabLst>
                <a:tab pos="438150" algn="l"/>
              </a:tabLst>
            </a:pPr>
            <a:r>
              <a:rPr lang="fr-FR" sz="28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3- Phrases</a:t>
            </a:r>
            <a:r>
              <a:rPr lang="fr-FR" sz="2800" spc="-4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8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positives</a:t>
            </a:r>
            <a:r>
              <a:rPr lang="fr-FR" sz="2800" spc="-4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endParaRPr lang="fr-FR" sz="2800" dirty="0">
              <a:effectLst/>
              <a:latin typeface="Arial MT"/>
              <a:ea typeface="Arial MT"/>
              <a:cs typeface="Arial MT"/>
            </a:endParaRPr>
          </a:p>
          <a:p>
            <a:pPr lvl="2">
              <a:spcBef>
                <a:spcPts val="300"/>
              </a:spcBef>
              <a:buClr>
                <a:srgbClr val="231F20"/>
              </a:buClr>
              <a:buSzPts val="900"/>
              <a:tabLst>
                <a:tab pos="438150" algn="l"/>
              </a:tabLst>
            </a:pPr>
            <a:r>
              <a:rPr lang="fr-FR" sz="28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4- </a:t>
            </a:r>
            <a:r>
              <a:rPr lang="fr-FR" sz="2800" dirty="0">
                <a:solidFill>
                  <a:srgbClr val="231F20"/>
                </a:solidFill>
                <a:latin typeface="Arial MT"/>
                <a:ea typeface="Arial MT"/>
                <a:cs typeface="Arial MT"/>
              </a:rPr>
              <a:t>P</a:t>
            </a:r>
            <a:r>
              <a:rPr lang="fr-FR" sz="28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onctuation</a:t>
            </a:r>
            <a:r>
              <a:rPr lang="fr-FR" sz="2800" spc="-5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8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à</a:t>
            </a:r>
            <a:r>
              <a:rPr lang="fr-FR" sz="2800" spc="-4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8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bon</a:t>
            </a:r>
            <a:r>
              <a:rPr lang="fr-FR" sz="2800" spc="-4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8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escient</a:t>
            </a:r>
            <a:r>
              <a:rPr lang="fr-FR" sz="2800" spc="-4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endParaRPr lang="fr-FR" sz="2800" dirty="0">
              <a:effectLst/>
              <a:latin typeface="Arial MT"/>
              <a:ea typeface="Arial MT"/>
              <a:cs typeface="Arial MT"/>
            </a:endParaRPr>
          </a:p>
          <a:p>
            <a:pPr lvl="2"/>
            <a:r>
              <a:rPr lang="fr-FR" sz="28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5- </a:t>
            </a:r>
            <a:r>
              <a:rPr lang="fr-FR" sz="2800" dirty="0">
                <a:solidFill>
                  <a:srgbClr val="231F20"/>
                </a:solidFill>
                <a:latin typeface="Arial MT"/>
                <a:ea typeface="Arial MT"/>
                <a:cs typeface="Arial MT"/>
              </a:rPr>
              <a:t>E</a:t>
            </a:r>
            <a:r>
              <a:rPr lang="fr-FR" sz="28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xplication</a:t>
            </a:r>
            <a:r>
              <a:rPr lang="fr-FR" sz="2800" spc="-4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8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des</a:t>
            </a:r>
            <a:r>
              <a:rPr lang="fr-FR" sz="2800" spc="-4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80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sigles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5877049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3C5D76-A6E4-E0A7-43EA-45CAA400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4624"/>
            <a:ext cx="2664296" cy="864096"/>
          </a:xfrm>
        </p:spPr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F03B0EB-0E8D-8C08-F85D-369BCBEFC827}"/>
              </a:ext>
            </a:extLst>
          </p:cNvPr>
          <p:cNvSpPr txBox="1"/>
          <p:nvPr/>
        </p:nvSpPr>
        <p:spPr>
          <a:xfrm>
            <a:off x="179512" y="799381"/>
            <a:ext cx="8640960" cy="2870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spcBef>
                <a:spcPts val="445"/>
              </a:spcBef>
              <a:spcAft>
                <a:spcPts val="0"/>
              </a:spcAft>
              <a:buClr>
                <a:srgbClr val="231F20"/>
              </a:buClr>
              <a:buSzPts val="1050"/>
              <a:tabLst>
                <a:tab pos="231775" algn="l"/>
              </a:tabLst>
            </a:pPr>
            <a:r>
              <a:rPr lang="fr-FR" sz="2400" b="1" spc="-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Exercice</a:t>
            </a:r>
            <a:r>
              <a:rPr lang="fr-FR" sz="2400" b="1" spc="-3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2400" b="1" spc="-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3</a:t>
            </a:r>
            <a:endParaRPr lang="fr-FR" sz="2400" b="1" spc="-5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71755">
              <a:spcBef>
                <a:spcPts val="590"/>
              </a:spcBef>
            </a:pPr>
            <a:r>
              <a:rPr lang="fr-FR" sz="24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Allégez</a:t>
            </a:r>
            <a:r>
              <a:rPr lang="fr-FR" sz="2400" b="1" spc="-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24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les</a:t>
            </a:r>
            <a:r>
              <a:rPr lang="fr-FR" sz="2400" b="1" spc="-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24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phrases suivantes</a:t>
            </a:r>
            <a:r>
              <a:rPr lang="fr-FR" sz="2400" b="1" spc="-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24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:</a:t>
            </a:r>
            <a:endParaRPr lang="fr-FR" sz="2400" b="1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342900" lvl="0" indent="-342900">
              <a:spcBef>
                <a:spcPts val="280"/>
              </a:spcBef>
              <a:spcAft>
                <a:spcPts val="0"/>
              </a:spcAft>
              <a:buClr>
                <a:srgbClr val="231F20"/>
              </a:buClr>
              <a:buSzPts val="950"/>
              <a:buFont typeface="Arial MT"/>
              <a:buAutoNum type="arabicPeriod"/>
              <a:tabLst>
                <a:tab pos="210185" algn="l"/>
              </a:tabLst>
            </a:pP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Je</a:t>
            </a:r>
            <a:r>
              <a:rPr lang="fr-FR" sz="2400" spc="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ne</a:t>
            </a:r>
            <a:r>
              <a:rPr lang="fr-FR" sz="2400" spc="1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juge</a:t>
            </a:r>
            <a:r>
              <a:rPr lang="fr-FR" sz="2400" spc="1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pas</a:t>
            </a:r>
            <a:r>
              <a:rPr lang="fr-FR" sz="2400" spc="1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que</a:t>
            </a:r>
            <a:r>
              <a:rPr lang="fr-FR" sz="2400" spc="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cette</a:t>
            </a:r>
            <a:r>
              <a:rPr lang="fr-FR" sz="2400" spc="1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requête</a:t>
            </a:r>
            <a:r>
              <a:rPr lang="fr-FR" sz="2400" spc="1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soit</a:t>
            </a:r>
            <a:r>
              <a:rPr lang="fr-FR" sz="2400" spc="1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acceptable.</a:t>
            </a:r>
            <a:endParaRPr lang="fr-FR" sz="2400" spc="-5" dirty="0">
              <a:effectLst/>
              <a:latin typeface="Arial MT"/>
              <a:ea typeface="Arial MT"/>
              <a:cs typeface="Arial MT"/>
            </a:endParaRPr>
          </a:p>
          <a:p>
            <a:pPr marL="342900" lvl="0" indent="-342900">
              <a:spcBef>
                <a:spcPts val="290"/>
              </a:spcBef>
              <a:spcAft>
                <a:spcPts val="0"/>
              </a:spcAft>
              <a:buClr>
                <a:srgbClr val="231F20"/>
              </a:buClr>
              <a:buSzPts val="950"/>
              <a:buFont typeface="Arial MT"/>
              <a:buAutoNum type="arabicPeriod"/>
              <a:tabLst>
                <a:tab pos="210185" algn="l"/>
              </a:tabLst>
            </a:pP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J’espère</a:t>
            </a:r>
            <a:r>
              <a:rPr lang="fr-FR" sz="2400" spc="-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que</a:t>
            </a:r>
            <a:r>
              <a:rPr lang="fr-FR" sz="2400" spc="-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vous</a:t>
            </a:r>
            <a:r>
              <a:rPr lang="fr-FR" sz="2400" spc="-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ne</a:t>
            </a:r>
            <a:r>
              <a:rPr lang="fr-FR" sz="2400" spc="-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désapprouvez</a:t>
            </a:r>
            <a:r>
              <a:rPr lang="fr-FR" sz="2400" spc="-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pas</a:t>
            </a:r>
            <a:r>
              <a:rPr lang="fr-FR" sz="2400" spc="-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ce</a:t>
            </a:r>
            <a:r>
              <a:rPr lang="fr-FR" sz="2400" spc="-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que</a:t>
            </a:r>
            <a:r>
              <a:rPr lang="fr-FR" sz="2400" spc="-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nous</a:t>
            </a:r>
            <a:r>
              <a:rPr lang="fr-FR" sz="2400" spc="-2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avons</a:t>
            </a:r>
            <a:r>
              <a:rPr lang="fr-FR" sz="2400" spc="-1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fait.</a:t>
            </a:r>
            <a:endParaRPr lang="fr-FR" sz="2400" spc="-5" dirty="0">
              <a:effectLst/>
              <a:latin typeface="Arial MT"/>
              <a:ea typeface="Arial MT"/>
              <a:cs typeface="Arial MT"/>
            </a:endParaRPr>
          </a:p>
          <a:p>
            <a:pPr marL="342900" lvl="0" indent="-342900">
              <a:spcBef>
                <a:spcPts val="295"/>
              </a:spcBef>
              <a:spcAft>
                <a:spcPts val="0"/>
              </a:spcAft>
              <a:buClr>
                <a:srgbClr val="231F20"/>
              </a:buClr>
              <a:buSzPts val="950"/>
              <a:buFont typeface="Arial MT"/>
              <a:buAutoNum type="arabicPeriod"/>
              <a:tabLst>
                <a:tab pos="210185" algn="l"/>
              </a:tabLst>
            </a:pP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Il</a:t>
            </a:r>
            <a:r>
              <a:rPr lang="fr-FR" sz="2400" spc="2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faut</a:t>
            </a:r>
            <a:r>
              <a:rPr lang="fr-FR" sz="2400" spc="3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que</a:t>
            </a:r>
            <a:r>
              <a:rPr lang="fr-FR" sz="2400" spc="3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vous</a:t>
            </a:r>
            <a:r>
              <a:rPr lang="fr-FR" sz="2400" spc="2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portiez</a:t>
            </a:r>
            <a:r>
              <a:rPr lang="fr-FR" sz="2400" spc="3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encore</a:t>
            </a:r>
            <a:r>
              <a:rPr lang="fr-FR" sz="2400" spc="3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plus</a:t>
            </a:r>
            <a:r>
              <a:rPr lang="fr-FR" sz="2400" spc="3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d’attention</a:t>
            </a:r>
            <a:r>
              <a:rPr lang="fr-FR" sz="2400" spc="2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aux</a:t>
            </a:r>
            <a:r>
              <a:rPr lang="fr-FR" sz="2400" spc="3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problèmes</a:t>
            </a:r>
            <a:r>
              <a:rPr lang="fr-FR" sz="2400" spc="3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des</a:t>
            </a:r>
            <a:r>
              <a:rPr lang="fr-FR" sz="2400" spc="2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agents</a:t>
            </a:r>
            <a:r>
              <a:rPr lang="fr-FR" sz="2400" spc="3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de</a:t>
            </a:r>
            <a:r>
              <a:rPr lang="fr-FR" sz="2400" spc="3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surveillance.</a:t>
            </a:r>
            <a:endParaRPr lang="fr-FR" sz="2400" spc="-5" dirty="0"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2B76D54-45E1-E59E-3C4B-9E8AC04A2235}"/>
              </a:ext>
            </a:extLst>
          </p:cNvPr>
          <p:cNvSpPr txBox="1"/>
          <p:nvPr/>
        </p:nvSpPr>
        <p:spPr>
          <a:xfrm>
            <a:off x="179512" y="3933056"/>
            <a:ext cx="8640960" cy="2131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spcBef>
                <a:spcPts val="865"/>
              </a:spcBef>
              <a:buClr>
                <a:srgbClr val="231F20"/>
              </a:buClr>
              <a:buSzPts val="1050"/>
              <a:tabLst>
                <a:tab pos="567055" algn="l"/>
              </a:tabLst>
            </a:pPr>
            <a:r>
              <a:rPr lang="fr-FR" sz="2400" b="1" spc="-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Exercice4</a:t>
            </a:r>
            <a:r>
              <a:rPr lang="fr-FR" sz="2400" b="1" spc="-3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endParaRPr lang="fr-FR" sz="2400" b="1" spc="-5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400050">
              <a:spcBef>
                <a:spcPts val="590"/>
              </a:spcBef>
            </a:pPr>
            <a:r>
              <a:rPr lang="fr-FR" sz="24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Améliorez</a:t>
            </a:r>
            <a:r>
              <a:rPr lang="fr-FR" sz="2400" b="1" spc="-3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24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les</a:t>
            </a:r>
            <a:r>
              <a:rPr lang="fr-FR" sz="2400" b="1" spc="-3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24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expressions</a:t>
            </a:r>
            <a:r>
              <a:rPr lang="fr-FR" sz="2400" b="1" spc="-3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24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suivantes</a:t>
            </a:r>
            <a:r>
              <a:rPr lang="fr-FR" sz="2400" b="1" spc="-2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2400" b="1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:</a:t>
            </a:r>
            <a:endParaRPr lang="fr-FR" sz="2400" b="1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342900" lvl="0" indent="-342900">
              <a:spcBef>
                <a:spcPts val="285"/>
              </a:spcBef>
              <a:spcAft>
                <a:spcPts val="0"/>
              </a:spcAft>
              <a:buClr>
                <a:srgbClr val="231F20"/>
              </a:buClr>
              <a:buSzPts val="950"/>
              <a:buFont typeface="Arial MT"/>
              <a:buAutoNum type="arabicPeriod"/>
              <a:tabLst>
                <a:tab pos="537845" algn="l"/>
              </a:tabLst>
            </a:pP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Ces renseignements</a:t>
            </a:r>
            <a:r>
              <a:rPr lang="fr-FR" sz="2400" spc="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qui</a:t>
            </a:r>
            <a:r>
              <a:rPr lang="fr-FR" sz="2400" spc="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proviennent</a:t>
            </a:r>
            <a:r>
              <a:rPr lang="fr-FR" sz="2400" spc="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de</a:t>
            </a:r>
            <a:r>
              <a:rPr lang="fr-FR" sz="2400" spc="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la</a:t>
            </a:r>
            <a:r>
              <a:rPr lang="fr-FR" sz="2400" spc="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meilleure source.</a:t>
            </a:r>
            <a:endParaRPr lang="fr-FR" sz="2400" spc="-5" dirty="0">
              <a:effectLst/>
              <a:latin typeface="Arial MT"/>
              <a:ea typeface="Arial MT"/>
              <a:cs typeface="Arial MT"/>
            </a:endParaRPr>
          </a:p>
          <a:p>
            <a:pPr marL="342900" lvl="0" indent="-342900">
              <a:spcBef>
                <a:spcPts val="290"/>
              </a:spcBef>
              <a:spcAft>
                <a:spcPts val="0"/>
              </a:spcAft>
              <a:buClr>
                <a:srgbClr val="231F20"/>
              </a:buClr>
              <a:buSzPts val="950"/>
              <a:buFont typeface="Arial MT"/>
              <a:buAutoNum type="arabicPeriod"/>
              <a:tabLst>
                <a:tab pos="537845" algn="l"/>
              </a:tabLst>
            </a:pP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Une</a:t>
            </a:r>
            <a:r>
              <a:rPr lang="fr-FR" sz="2400" spc="-4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analyse</a:t>
            </a:r>
            <a:r>
              <a:rPr lang="fr-FR" sz="2400" spc="-3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qui</a:t>
            </a:r>
            <a:r>
              <a:rPr lang="fr-FR" sz="2400" spc="-3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repose</a:t>
            </a:r>
            <a:r>
              <a:rPr lang="fr-FR" sz="2400" spc="-4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sur</a:t>
            </a:r>
            <a:r>
              <a:rPr lang="fr-FR" sz="2400" spc="-3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des</a:t>
            </a:r>
            <a:r>
              <a:rPr lang="fr-FR" sz="2400" spc="-3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réflexions</a:t>
            </a:r>
            <a:r>
              <a:rPr lang="fr-FR" sz="2400" spc="-3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solides.</a:t>
            </a:r>
            <a:endParaRPr lang="fr-FR" sz="2400" spc="-5" dirty="0">
              <a:effectLst/>
              <a:latin typeface="Arial MT"/>
              <a:ea typeface="Arial MT"/>
              <a:cs typeface="Arial MT"/>
            </a:endParaRPr>
          </a:p>
          <a:p>
            <a:pPr marL="342900" lvl="0" indent="-342900">
              <a:spcBef>
                <a:spcPts val="290"/>
              </a:spcBef>
              <a:spcAft>
                <a:spcPts val="0"/>
              </a:spcAft>
              <a:buClr>
                <a:srgbClr val="231F20"/>
              </a:buClr>
              <a:buSzPts val="950"/>
              <a:buFont typeface="Arial MT"/>
              <a:buAutoNum type="arabicPeriod"/>
              <a:tabLst>
                <a:tab pos="537845" algn="l"/>
              </a:tabLst>
            </a:pP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Des</a:t>
            </a:r>
            <a:r>
              <a:rPr lang="fr-FR" sz="2400" spc="-6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mots</a:t>
            </a:r>
            <a:r>
              <a:rPr lang="fr-FR" sz="2400" spc="-5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qu’on</a:t>
            </a:r>
            <a:r>
              <a:rPr lang="fr-FR" sz="2400" spc="-60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n’emploie</a:t>
            </a:r>
            <a:r>
              <a:rPr lang="fr-FR" sz="2400" spc="-5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fr-FR" sz="2400" spc="-5" dirty="0">
                <a:solidFill>
                  <a:srgbClr val="231F20"/>
                </a:solidFill>
                <a:effectLst/>
                <a:latin typeface="Arial MT"/>
                <a:ea typeface="Arial MT"/>
                <a:cs typeface="Arial MT"/>
              </a:rPr>
              <a:t>plus.</a:t>
            </a:r>
            <a:endParaRPr lang="fr-FR" sz="2400" spc="-5" dirty="0">
              <a:effectLst/>
              <a:latin typeface="Arial MT"/>
              <a:ea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7562255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A097A-4EE0-48CC-CFB6-CC9A2DF17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F6A6074C-A694-0AFA-726F-04B51B82EE0D}"/>
              </a:ext>
            </a:extLst>
          </p:cNvPr>
          <p:cNvSpPr txBox="1"/>
          <p:nvPr/>
        </p:nvSpPr>
        <p:spPr>
          <a:xfrm>
            <a:off x="251520" y="802640"/>
            <a:ext cx="8640960" cy="562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445"/>
              </a:spcBef>
              <a:spcAft>
                <a:spcPts val="0"/>
              </a:spcAft>
              <a:buClr>
                <a:srgbClr val="231F20"/>
              </a:buClr>
              <a:buSzPts val="1050"/>
              <a:tabLst>
                <a:tab pos="231775" algn="l"/>
              </a:tabLst>
            </a:pPr>
            <a:r>
              <a:rPr lang="fr-FR" sz="3600" b="1" spc="-5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Exercices</a:t>
            </a:r>
          </a:p>
          <a:p>
            <a:pPr lvl="0">
              <a:spcBef>
                <a:spcPts val="445"/>
              </a:spcBef>
              <a:spcAft>
                <a:spcPts val="0"/>
              </a:spcAft>
              <a:buClr>
                <a:srgbClr val="231F20"/>
              </a:buClr>
              <a:buSzPts val="1050"/>
              <a:tabLst>
                <a:tab pos="231775" algn="l"/>
              </a:tabLst>
            </a:pPr>
            <a:r>
              <a:rPr lang="fr-FR" sz="3600" b="1" spc="-30" dirty="0">
                <a:solidFill>
                  <a:srgbClr val="231F2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</a:p>
          <a:p>
            <a:pPr lvl="0">
              <a:spcBef>
                <a:spcPts val="445"/>
              </a:spcBef>
              <a:spcAft>
                <a:spcPts val="0"/>
              </a:spcAft>
              <a:buClr>
                <a:srgbClr val="231F20"/>
              </a:buClr>
              <a:buSzPts val="1050"/>
              <a:tabLst>
                <a:tab pos="231775" algn="l"/>
              </a:tabLst>
            </a:pPr>
            <a:r>
              <a:rPr kumimoji="0" lang="fr-FR" sz="2400" b="1" i="0" u="none" strike="noStrike" kern="1200" cap="none" spc="-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Exercices 5</a:t>
            </a:r>
            <a:endParaRPr lang="fr-FR" sz="2400" b="1" spc="-5" dirty="0">
              <a:solidFill>
                <a:srgbClr val="231F20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lvl="0">
              <a:spcBef>
                <a:spcPts val="445"/>
              </a:spcBef>
              <a:spcAft>
                <a:spcPts val="0"/>
              </a:spcAft>
              <a:buClr>
                <a:srgbClr val="231F20"/>
              </a:buClr>
              <a:buSzPts val="1050"/>
              <a:tabLst>
                <a:tab pos="231775" algn="l"/>
              </a:tabLst>
            </a:pP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1-Ecrire une demande d’autorisation d’absence manuscrite pour un motif de votre choix</a:t>
            </a: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fr-FR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Smatchin</a:t>
            </a:r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Dev-Hunt etc.)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0">
              <a:spcBef>
                <a:spcPts val="445"/>
              </a:spcBef>
              <a:spcAft>
                <a:spcPts val="0"/>
              </a:spcAft>
              <a:buClr>
                <a:srgbClr val="231F20"/>
              </a:buClr>
              <a:buSzPts val="1050"/>
              <a:tabLst>
                <a:tab pos="231775" algn="l"/>
              </a:tabLst>
            </a:pP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spcBef>
                <a:spcPts val="445"/>
              </a:spcBef>
              <a:spcAft>
                <a:spcPts val="0"/>
              </a:spcAft>
              <a:buClr>
                <a:srgbClr val="231F20"/>
              </a:buClr>
              <a:buSzPts val="1050"/>
              <a:tabLst>
                <a:tab pos="231775" algn="l"/>
              </a:tabLst>
            </a:pPr>
            <a:r>
              <a:rPr kumimoji="0" lang="fr-FR" sz="2400" b="1" i="0" u="none" strike="noStrike" kern="1200" cap="none" spc="-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Exercices 6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spcBef>
                <a:spcPts val="445"/>
              </a:spcBef>
              <a:spcAft>
                <a:spcPts val="0"/>
              </a:spcAft>
              <a:buClr>
                <a:srgbClr val="231F20"/>
              </a:buClr>
              <a:buSzPts val="1050"/>
              <a:tabLst>
                <a:tab pos="231775" algn="l"/>
              </a:tabLst>
            </a:pPr>
            <a:r>
              <a:rPr lang="fr-FR" sz="2400" dirty="0">
                <a:latin typeface="Times New Roman" panose="020206030504050203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2- Supposons que vous avez postulé à un stage étudiant en France. Ecrire une lettre adressée au Consulat Général de France Madagascar, pour soutenir votre demande de visa, au nom de Monsieur le Directeur.</a:t>
            </a:r>
          </a:p>
          <a:p>
            <a:pPr lvl="0">
              <a:spcBef>
                <a:spcPts val="445"/>
              </a:spcBef>
              <a:spcAft>
                <a:spcPts val="0"/>
              </a:spcAft>
              <a:buClr>
                <a:srgbClr val="231F20"/>
              </a:buClr>
              <a:buSzPts val="1050"/>
              <a:tabLst>
                <a:tab pos="231775" algn="l"/>
              </a:tabLst>
            </a:pPr>
            <a:r>
              <a:rPr lang="fr-FR" sz="2400" dirty="0"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(</a:t>
            </a:r>
            <a:r>
              <a:rPr lang="fr-FR" sz="2400" dirty="0">
                <a:latin typeface="Times New Roman" panose="02020603050405020304" pitchFamily="18" charset="0"/>
                <a:ea typeface="Trebuchet MS" panose="020B0603020202020204" pitchFamily="34" charset="0"/>
                <a:cs typeface="Trebuchet MS" panose="020B0603020202020204" pitchFamily="34" charset="0"/>
              </a:rPr>
              <a:t>Faire figurer le numéro de téléphone et adresse mail professionnelle du directeur dans la lettre)</a:t>
            </a:r>
            <a:endParaRPr lang="fr-FR" sz="24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6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D3839-C1CC-033A-6135-FE44647A8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F152EF2-AEB6-AE41-9FA2-3E029EC53768}"/>
              </a:ext>
            </a:extLst>
          </p:cNvPr>
          <p:cNvSpPr txBox="1"/>
          <p:nvPr/>
        </p:nvSpPr>
        <p:spPr>
          <a:xfrm>
            <a:off x="597867" y="635253"/>
            <a:ext cx="3024336" cy="1174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8280" marR="0" lvl="0" indent="0" algn="l" defTabSz="914400" rtl="0" eaLnBrk="1" fontAlgn="auto" latinLnBrk="0" hangingPunct="1">
              <a:lnSpc>
                <a:spcPts val="945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51430" algn="l"/>
              </a:tabLst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ÉMETTEUR	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950"/>
              <a:buFont typeface="Arial MT"/>
              <a:buChar char="–"/>
              <a:tabLst>
                <a:tab pos="305435" algn="l"/>
                <a:tab pos="2551430" algn="l"/>
                <a:tab pos="4383405" algn="r"/>
              </a:tabLst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Nom</a:t>
            </a:r>
            <a:r>
              <a:rPr kumimoji="0" lang="fr-FR" sz="1200" b="0" i="0" u="none" strike="noStrike" kern="1200" cap="none" spc="-4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latin typeface="Arial MT"/>
                <a:ea typeface="Arial MT"/>
                <a:cs typeface="Arial MT"/>
              </a:rPr>
              <a:t>et  prénom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	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Arial MT"/>
              </a:rPr>
              <a:t>	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231F20"/>
              </a:buClr>
              <a:buSzPts val="950"/>
              <a:buFont typeface="Arial MT"/>
              <a:buChar char="–"/>
              <a:tabLst>
                <a:tab pos="306070" algn="l"/>
              </a:tabLst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Adresse	</a:t>
            </a:r>
          </a:p>
          <a:p>
            <a:pPr marL="342900" marR="0" lvl="0" indent="-342900" algn="l" defTabSz="914400" rtl="0" eaLnBrk="1" fontAlgn="auto" latinLnBrk="0" hangingPunct="1">
              <a:lnSpc>
                <a:spcPts val="1525"/>
              </a:lnSpc>
              <a:spcBef>
                <a:spcPts val="325"/>
              </a:spcBef>
              <a:spcAft>
                <a:spcPts val="0"/>
              </a:spcAft>
              <a:buClr>
                <a:srgbClr val="231F20"/>
              </a:buClr>
              <a:buSzPts val="950"/>
              <a:buFont typeface="Arial MT"/>
              <a:buChar char="–"/>
              <a:tabLst>
                <a:tab pos="306070" algn="l"/>
                <a:tab pos="2551430" algn="l"/>
              </a:tabLst>
              <a:defRPr/>
            </a:pPr>
            <a:r>
              <a:rPr kumimoji="0" lang="fr-FR" sz="1200" b="0" i="0" u="none" strike="noStrike" kern="1200" cap="none" spc="-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Tél.</a:t>
            </a:r>
            <a:r>
              <a:rPr kumimoji="0" lang="fr-FR" sz="1200" b="0" i="0" u="none" strike="noStrike" kern="1200" cap="none" spc="-5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-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poste	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Arial MT"/>
              </a:rPr>
              <a:t>	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122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950"/>
              <a:buFont typeface="Arial MT"/>
              <a:buChar char="–"/>
              <a:tabLst>
                <a:tab pos="306070" algn="l"/>
                <a:tab pos="2551430" algn="l"/>
              </a:tabLst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E-mail</a:t>
            </a:r>
          </a:p>
          <a:p>
            <a:pPr marL="0" marR="0" lvl="0" indent="0" algn="l" defTabSz="914400" rtl="0" eaLnBrk="1" fontAlgn="auto" latinLnBrk="0" hangingPunct="1">
              <a:lnSpc>
                <a:spcPts val="122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6070" algn="l"/>
                <a:tab pos="2551430" algn="l"/>
              </a:tabLst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	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1E6DF5-EFD1-96B9-0297-0E16F8E0E726}"/>
              </a:ext>
            </a:extLst>
          </p:cNvPr>
          <p:cNvSpPr txBox="1"/>
          <p:nvPr/>
        </p:nvSpPr>
        <p:spPr>
          <a:xfrm>
            <a:off x="5497391" y="764704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VILLE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JOUR/MOIS/ANNÉE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DC178E5-C419-3059-8206-13A6C0E25DCD}"/>
              </a:ext>
            </a:extLst>
          </p:cNvPr>
          <p:cNvSpPr txBox="1"/>
          <p:nvPr/>
        </p:nvSpPr>
        <p:spPr>
          <a:xfrm>
            <a:off x="5521799" y="1484784"/>
            <a:ext cx="2664296" cy="536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90"/>
              </a:lnSpc>
              <a:spcBef>
                <a:spcPts val="225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2895" algn="l"/>
                <a:tab pos="3309620" algn="l"/>
              </a:tabLst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DESTINATAIRE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2895" algn="l"/>
                <a:tab pos="1684020" algn="l"/>
                <a:tab pos="3042920" algn="l"/>
                <a:tab pos="3309620" algn="l"/>
                <a:tab pos="4495165" algn="l"/>
              </a:tabLst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NOM</a:t>
            </a:r>
            <a:r>
              <a:rPr kumimoji="0" lang="fr-FR" sz="1200" b="1" i="0" u="none" strike="noStrike" kern="1200" cap="none" spc="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ET</a:t>
            </a:r>
            <a:r>
              <a:rPr kumimoji="0" lang="fr-FR" sz="1200" b="1" i="0" u="none" strike="noStrike" kern="1200" cap="none" spc="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PRÉNOM</a:t>
            </a: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2895" algn="l"/>
                <a:tab pos="1684020" algn="l"/>
                <a:tab pos="3042920" algn="l"/>
                <a:tab pos="3309620" algn="l"/>
                <a:tab pos="4495165" algn="l"/>
              </a:tabLst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ADRESSE</a:t>
            </a:r>
            <a:r>
              <a:rPr kumimoji="0" lang="fr-FR" sz="1200" b="1" i="0" u="none" strike="noStrike" kern="1200" cap="none" spc="-2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COMPLÈTE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3FA3503-B044-9DB0-E453-2C2B02F1D377}"/>
              </a:ext>
            </a:extLst>
          </p:cNvPr>
          <p:cNvSpPr txBox="1"/>
          <p:nvPr/>
        </p:nvSpPr>
        <p:spPr>
          <a:xfrm>
            <a:off x="1578546" y="3674892"/>
            <a:ext cx="5986908" cy="196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FORMULE</a:t>
            </a:r>
            <a:r>
              <a:rPr kumimoji="0" lang="fr-FR" sz="1200" b="1" i="0" u="none" strike="noStrike" kern="1200" cap="none" spc="-7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D'APPEL</a:t>
            </a:r>
            <a:r>
              <a:rPr kumimoji="0" lang="fr-FR" sz="1200" b="1" i="0" u="none" strike="noStrike" kern="1200" cap="none" spc="-6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(Monsieur,</a:t>
            </a:r>
            <a:r>
              <a:rPr kumimoji="0" lang="fr-FR" sz="1200" b="0" i="0" u="none" strike="noStrike" kern="1200" cap="none" spc="-4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Madame,</a:t>
            </a:r>
            <a:r>
              <a:rPr kumimoji="0" lang="fr-FR" sz="1200" b="0" i="0" u="none" strike="noStrike" kern="1200" cap="none" spc="-4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etc.)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ts val="1525"/>
              </a:lnSpc>
              <a:spcBef>
                <a:spcPts val="325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6070" algn="l"/>
                <a:tab pos="2551430" algn="l"/>
              </a:tabLst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Trebuchet MS" panose="020B0603020202020204" pitchFamily="34" charset="0"/>
              <a:ea typeface="Arial MT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ts val="1525"/>
              </a:lnSpc>
              <a:spcBef>
                <a:spcPts val="325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6070" algn="l"/>
                <a:tab pos="2551430" algn="l"/>
              </a:tabLst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CORPS DE LA LETTRE</a:t>
            </a:r>
          </a:p>
          <a:p>
            <a:pPr marL="0" marR="0" lvl="0" indent="0" algn="l" defTabSz="914400" rtl="0" eaLnBrk="1" fontAlgn="auto" latinLnBrk="0" hangingPunct="1">
              <a:lnSpc>
                <a:spcPts val="1525"/>
              </a:lnSpc>
              <a:spcBef>
                <a:spcPts val="325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6070" algn="l"/>
                <a:tab pos="2551430" algn="l"/>
              </a:tabLst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Trebuchet MS" panose="020B0603020202020204" pitchFamily="34" charset="0"/>
              <a:ea typeface="Arial MT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ts val="1525"/>
              </a:lnSpc>
              <a:spcBef>
                <a:spcPts val="325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6070" algn="l"/>
                <a:tab pos="2551430" algn="l"/>
              </a:tabLst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Arial MT"/>
              </a:rPr>
              <a:t>	</a:t>
            </a:r>
          </a:p>
          <a:p>
            <a:pPr marL="202565" marR="0" lvl="0" indent="0" algn="l" defTabSz="914400" rtl="0" eaLnBrk="1" fontAlgn="auto" latinLnBrk="0" hangingPunct="1">
              <a:lnSpc>
                <a:spcPct val="103000"/>
              </a:lnSpc>
              <a:spcBef>
                <a:spcPts val="8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FORMULE</a:t>
            </a:r>
            <a:r>
              <a:rPr kumimoji="0" lang="fr-FR" sz="1200" b="1" i="0" u="none" strike="noStrike" kern="1200" cap="none" spc="9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DE</a:t>
            </a:r>
            <a:r>
              <a:rPr kumimoji="0" lang="fr-FR" sz="1200" b="1" i="0" u="none" strike="noStrike" kern="1200" cap="none" spc="9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POLITESSE</a:t>
            </a:r>
            <a:r>
              <a:rPr kumimoji="0" lang="fr-FR" sz="1200" b="1" i="0" u="none" strike="noStrike" kern="1200" cap="none" spc="9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</a:p>
          <a:p>
            <a:pPr marL="202565" marR="0" lvl="0" indent="0" algn="l" defTabSz="914400" rtl="0" eaLnBrk="1" fontAlgn="auto" latinLnBrk="0" hangingPunct="1">
              <a:lnSpc>
                <a:spcPct val="103000"/>
              </a:lnSpc>
              <a:spcBef>
                <a:spcPts val="8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(la</a:t>
            </a:r>
            <a:r>
              <a:rPr kumimoji="0" lang="fr-FR" sz="1200" b="0" i="0" u="none" strike="noStrike" kern="1200" cap="none" spc="12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formule</a:t>
            </a:r>
            <a:r>
              <a:rPr kumimoji="0" lang="fr-FR" sz="1200" b="0" i="0" u="none" strike="noStrike" kern="1200" cap="none" spc="12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de</a:t>
            </a:r>
            <a:r>
              <a:rPr kumimoji="0" lang="fr-FR" sz="1200" b="0" i="0" u="none" strike="noStrike" kern="1200" cap="none" spc="12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politesse</a:t>
            </a:r>
            <a:r>
              <a:rPr kumimoji="0" lang="fr-FR" sz="1200" b="0" i="0" u="none" strike="noStrike" kern="1200" cap="none" spc="12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doit</a:t>
            </a:r>
            <a:r>
              <a:rPr kumimoji="0" lang="fr-FR" sz="1200" b="0" i="0" u="none" strike="noStrike" kern="1200" cap="none" spc="11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mentionner</a:t>
            </a:r>
            <a:r>
              <a:rPr kumimoji="0" lang="fr-FR" sz="1200" b="0" i="0" u="none" strike="noStrike" kern="1200" cap="none" spc="12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la</a:t>
            </a:r>
            <a:r>
              <a:rPr kumimoji="0" lang="fr-FR" sz="1200" b="0" i="0" u="none" strike="noStrike" kern="1200" cap="none" spc="12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même</a:t>
            </a:r>
            <a:r>
              <a:rPr kumimoji="0" lang="fr-FR" sz="1200" b="0" i="0" u="none" strike="noStrike" kern="1200" cap="none" spc="12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formule</a:t>
            </a:r>
            <a:r>
              <a:rPr kumimoji="0" lang="fr-FR" sz="1200" b="0" i="0" u="none" strike="noStrike" kern="1200" cap="none" spc="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d'appel</a:t>
            </a:r>
            <a:r>
              <a:rPr kumimoji="0" lang="fr-FR" sz="1200" b="0" i="0" u="none" strike="noStrike" kern="1200" cap="none" spc="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que</a:t>
            </a:r>
            <a:r>
              <a:rPr kumimoji="0" lang="fr-FR" sz="1200" b="0" i="0" u="none" strike="noStrike" kern="1200" cap="none" spc="1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celle</a:t>
            </a:r>
            <a:r>
              <a:rPr kumimoji="0" lang="fr-FR" sz="1200" b="0" i="0" u="none" strike="noStrike" kern="1200" cap="none" spc="1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utilisée</a:t>
            </a:r>
            <a:r>
              <a:rPr kumimoji="0" lang="fr-FR" sz="1200" b="0" i="0" u="none" strike="noStrike" kern="1200" cap="none" spc="1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en</a:t>
            </a:r>
            <a:r>
              <a:rPr kumimoji="0" lang="fr-FR" sz="1200" b="0" i="0" u="none" strike="noStrike" kern="1200" cap="none" spc="1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début</a:t>
            </a:r>
            <a:r>
              <a:rPr kumimoji="0" lang="fr-FR" sz="1200" b="0" i="0" u="none" strike="noStrike" kern="1200" cap="none" spc="1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de</a:t>
            </a:r>
            <a:r>
              <a:rPr kumimoji="0" lang="fr-FR" sz="1200" b="0" i="0" u="none" strike="noStrike" kern="1200" cap="none" spc="1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lettre)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BDA7A23-E2E4-8E93-A165-BC69D72C6AFD}"/>
              </a:ext>
            </a:extLst>
          </p:cNvPr>
          <p:cNvSpPr txBox="1"/>
          <p:nvPr/>
        </p:nvSpPr>
        <p:spPr>
          <a:xfrm>
            <a:off x="5612249" y="6093296"/>
            <a:ext cx="272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Signature</a:t>
            </a:r>
            <a:r>
              <a:rPr kumimoji="0" lang="fr-FR" sz="1200" b="1" i="0" u="none" strike="noStrike" kern="1200" cap="none" spc="-6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C9078AD-00FE-9D36-C552-27B8605676EB}"/>
              </a:ext>
            </a:extLst>
          </p:cNvPr>
          <p:cNvSpPr txBox="1"/>
          <p:nvPr/>
        </p:nvSpPr>
        <p:spPr>
          <a:xfrm>
            <a:off x="825724" y="2935644"/>
            <a:ext cx="173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OBJET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Réf (votre lettre du)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310CAA3-A244-F025-AF3E-6DDD33D77AC2}"/>
              </a:ext>
            </a:extLst>
          </p:cNvPr>
          <p:cNvSpPr txBox="1"/>
          <p:nvPr/>
        </p:nvSpPr>
        <p:spPr>
          <a:xfrm>
            <a:off x="1033364" y="563850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PJ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F1F7F4C-5084-6628-65B1-99C9D2E74DBD}"/>
              </a:ext>
            </a:extLst>
          </p:cNvPr>
          <p:cNvSpPr txBox="1"/>
          <p:nvPr/>
        </p:nvSpPr>
        <p:spPr>
          <a:xfrm>
            <a:off x="827584" y="69632"/>
            <a:ext cx="565212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528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Arial MT"/>
                <a:cs typeface="Arial MT"/>
              </a:rPr>
              <a:t>La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présentation</a:t>
            </a:r>
            <a:r>
              <a:rPr kumimoji="0" lang="fr-FR" sz="12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la</a:t>
            </a:r>
            <a:r>
              <a:rPr kumimoji="0" lang="fr-FR" sz="12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lettre en</a:t>
            </a:r>
            <a:r>
              <a:rPr kumimoji="0" lang="fr-FR" sz="12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forme personnelle</a:t>
            </a:r>
          </a:p>
          <a:p>
            <a:pPr marL="0" marR="45974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62233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266C9-884D-C6FE-05D3-827456C52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1036A65-3E3B-0087-2A5A-B1EC2216CE5D}"/>
              </a:ext>
            </a:extLst>
          </p:cNvPr>
          <p:cNvSpPr txBox="1"/>
          <p:nvPr/>
        </p:nvSpPr>
        <p:spPr>
          <a:xfrm>
            <a:off x="5512510" y="1269795"/>
            <a:ext cx="2937209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8280" marR="0" lvl="0" indent="0" algn="l" defTabSz="914400" rtl="0" eaLnBrk="1" fontAlgn="auto" latinLnBrk="0" hangingPunct="1">
              <a:lnSpc>
                <a:spcPts val="945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51430" algn="l"/>
              </a:tabLst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ÉMETTEUR	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950"/>
              <a:buFont typeface="Arial MT"/>
              <a:buChar char="–"/>
              <a:tabLst>
                <a:tab pos="305435" algn="l"/>
                <a:tab pos="2551430" algn="l"/>
                <a:tab pos="4383405" algn="r"/>
              </a:tabLst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Nom</a:t>
            </a:r>
            <a:r>
              <a:rPr kumimoji="0" lang="fr-FR" sz="1200" b="0" i="0" u="none" strike="noStrike" kern="1200" cap="none" spc="-4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lang="fr-FR" sz="1200" dirty="0">
                <a:solidFill>
                  <a:srgbClr val="231F20"/>
                </a:solidFill>
                <a:latin typeface="Arial MT"/>
                <a:ea typeface="Arial MT"/>
                <a:cs typeface="Arial MT"/>
              </a:rPr>
              <a:t>et  prénom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	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Arial MT"/>
              </a:rPr>
              <a:t>	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231F20"/>
              </a:buClr>
              <a:buSzPts val="950"/>
              <a:buFont typeface="Arial MT"/>
              <a:buChar char="–"/>
              <a:tabLst>
                <a:tab pos="306070" algn="l"/>
              </a:tabLst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Adresse	</a:t>
            </a:r>
          </a:p>
          <a:p>
            <a:pPr marL="342900" marR="0" lvl="0" indent="-342900" algn="l" defTabSz="914400" rtl="0" eaLnBrk="1" fontAlgn="auto" latinLnBrk="0" hangingPunct="1">
              <a:lnSpc>
                <a:spcPts val="1525"/>
              </a:lnSpc>
              <a:spcBef>
                <a:spcPts val="325"/>
              </a:spcBef>
              <a:spcAft>
                <a:spcPts val="0"/>
              </a:spcAft>
              <a:buClr>
                <a:srgbClr val="231F20"/>
              </a:buClr>
              <a:buSzPts val="950"/>
              <a:buFont typeface="Arial MT"/>
              <a:buChar char="–"/>
              <a:tabLst>
                <a:tab pos="306070" algn="l"/>
                <a:tab pos="2551430" algn="l"/>
              </a:tabLst>
              <a:defRPr/>
            </a:pPr>
            <a:r>
              <a:rPr kumimoji="0" lang="fr-FR" sz="1200" b="0" i="0" u="none" strike="noStrike" kern="1200" cap="none" spc="-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Tél.</a:t>
            </a:r>
            <a:r>
              <a:rPr kumimoji="0" lang="fr-FR" sz="1200" b="0" i="0" u="none" strike="noStrike" kern="1200" cap="none" spc="-5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-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poste	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Arial MT"/>
              </a:rPr>
              <a:t>	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122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950"/>
              <a:buFont typeface="Arial MT"/>
              <a:buChar char="–"/>
              <a:tabLst>
                <a:tab pos="306070" algn="l"/>
                <a:tab pos="2551430" algn="l"/>
              </a:tabLst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E-mail</a:t>
            </a:r>
          </a:p>
          <a:p>
            <a:pPr marL="342900" marR="0" lvl="0" indent="-342900" algn="l" defTabSz="914400" rtl="0" eaLnBrk="1" fontAlgn="auto" latinLnBrk="0" hangingPunct="1">
              <a:lnSpc>
                <a:spcPts val="122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950"/>
              <a:buFont typeface="Arial MT"/>
              <a:buChar char="–"/>
              <a:tabLst>
                <a:tab pos="306070" algn="l"/>
                <a:tab pos="2551430" algn="l"/>
              </a:tabLst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ts val="1225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6070" algn="l"/>
                <a:tab pos="2551430" algn="l"/>
              </a:tabLst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	à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36928E-4BEF-2FEF-6FE9-F118C62876FC}"/>
              </a:ext>
            </a:extLst>
          </p:cNvPr>
          <p:cNvSpPr txBox="1"/>
          <p:nvPr/>
        </p:nvSpPr>
        <p:spPr>
          <a:xfrm>
            <a:off x="5497391" y="764704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VILLE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JOUR/MOIS/ANNÉE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EBED646-0337-06FA-374E-83E69F298B7B}"/>
              </a:ext>
            </a:extLst>
          </p:cNvPr>
          <p:cNvSpPr txBox="1"/>
          <p:nvPr/>
        </p:nvSpPr>
        <p:spPr>
          <a:xfrm>
            <a:off x="5613241" y="2724103"/>
            <a:ext cx="2664296" cy="536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90"/>
              </a:lnSpc>
              <a:spcBef>
                <a:spcPts val="225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2895" algn="l"/>
                <a:tab pos="3309620" algn="l"/>
              </a:tabLst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DESTINATAIRE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2895" algn="l"/>
                <a:tab pos="1684020" algn="l"/>
                <a:tab pos="3042920" algn="l"/>
                <a:tab pos="3309620" algn="l"/>
                <a:tab pos="4495165" algn="l"/>
              </a:tabLst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NOM</a:t>
            </a:r>
            <a:r>
              <a:rPr kumimoji="0" lang="fr-FR" sz="1200" b="1" i="0" u="none" strike="noStrike" kern="1200" cap="none" spc="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ET</a:t>
            </a:r>
            <a:r>
              <a:rPr kumimoji="0" lang="fr-FR" sz="1200" b="1" i="0" u="none" strike="noStrike" kern="1200" cap="none" spc="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PRÉNOM</a:t>
            </a:r>
          </a:p>
          <a:p>
            <a:pPr marL="0" marR="0" lvl="0" indent="0" algn="l" defTabSz="91440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2895" algn="l"/>
                <a:tab pos="1684020" algn="l"/>
                <a:tab pos="3042920" algn="l"/>
                <a:tab pos="3309620" algn="l"/>
                <a:tab pos="4495165" algn="l"/>
              </a:tabLst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ADRESSE</a:t>
            </a:r>
            <a:r>
              <a:rPr kumimoji="0" lang="fr-FR" sz="1200" b="1" i="0" u="none" strike="noStrike" kern="1200" cap="none" spc="-2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COMPLÈTE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1F16635-EA08-C775-5949-060133AE3BE4}"/>
              </a:ext>
            </a:extLst>
          </p:cNvPr>
          <p:cNvSpPr txBox="1"/>
          <p:nvPr/>
        </p:nvSpPr>
        <p:spPr>
          <a:xfrm>
            <a:off x="1578546" y="3674892"/>
            <a:ext cx="5986908" cy="196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FORMULE</a:t>
            </a:r>
            <a:r>
              <a:rPr kumimoji="0" lang="fr-FR" sz="1200" b="1" i="0" u="none" strike="noStrike" kern="1200" cap="none" spc="-7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D'APPEL</a:t>
            </a:r>
            <a:r>
              <a:rPr kumimoji="0" lang="fr-FR" sz="1200" b="1" i="0" u="none" strike="noStrike" kern="1200" cap="none" spc="-6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(Monsieur,</a:t>
            </a:r>
            <a:r>
              <a:rPr kumimoji="0" lang="fr-FR" sz="1200" b="0" i="0" u="none" strike="noStrike" kern="1200" cap="none" spc="-4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Madame,</a:t>
            </a:r>
            <a:r>
              <a:rPr kumimoji="0" lang="fr-FR" sz="1200" b="0" i="0" u="none" strike="noStrike" kern="1200" cap="none" spc="-4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etc.)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ts val="1525"/>
              </a:lnSpc>
              <a:spcBef>
                <a:spcPts val="325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6070" algn="l"/>
                <a:tab pos="2551430" algn="l"/>
              </a:tabLst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Trebuchet MS" panose="020B0603020202020204" pitchFamily="34" charset="0"/>
              <a:ea typeface="Arial MT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ts val="1525"/>
              </a:lnSpc>
              <a:spcBef>
                <a:spcPts val="325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6070" algn="l"/>
                <a:tab pos="2551430" algn="l"/>
              </a:tabLst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CORPS DE LA LETTRE</a:t>
            </a:r>
          </a:p>
          <a:p>
            <a:pPr marL="0" marR="0" lvl="0" indent="0" algn="l" defTabSz="914400" rtl="0" eaLnBrk="1" fontAlgn="auto" latinLnBrk="0" hangingPunct="1">
              <a:lnSpc>
                <a:spcPts val="1525"/>
              </a:lnSpc>
              <a:spcBef>
                <a:spcPts val="325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6070" algn="l"/>
                <a:tab pos="2551430" algn="l"/>
              </a:tabLst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231F20"/>
              </a:solidFill>
              <a:effectLst/>
              <a:uLnTx/>
              <a:uFillTx/>
              <a:latin typeface="Trebuchet MS" panose="020B0603020202020204" pitchFamily="34" charset="0"/>
              <a:ea typeface="Arial MT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ts val="1525"/>
              </a:lnSpc>
              <a:spcBef>
                <a:spcPts val="325"/>
              </a:spcBef>
              <a:spcAft>
                <a:spcPts val="0"/>
              </a:spcAft>
              <a:buClr>
                <a:srgbClr val="231F20"/>
              </a:buClr>
              <a:buSzPts val="950"/>
              <a:buFontTx/>
              <a:buNone/>
              <a:tabLst>
                <a:tab pos="306070" algn="l"/>
                <a:tab pos="2551430" algn="l"/>
              </a:tabLst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imes New Roman" panose="02020603050405020304" pitchFamily="18" charset="0"/>
                <a:ea typeface="Arial MT"/>
                <a:cs typeface="Arial MT"/>
              </a:rPr>
              <a:t>	</a:t>
            </a:r>
          </a:p>
          <a:p>
            <a:pPr marL="202565" marR="0" lvl="0" indent="0" algn="l" defTabSz="914400" rtl="0" eaLnBrk="1" fontAlgn="auto" latinLnBrk="0" hangingPunct="1">
              <a:lnSpc>
                <a:spcPct val="103000"/>
              </a:lnSpc>
              <a:spcBef>
                <a:spcPts val="8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FORMULE</a:t>
            </a:r>
            <a:r>
              <a:rPr kumimoji="0" lang="fr-FR" sz="1200" b="1" i="0" u="none" strike="noStrike" kern="1200" cap="none" spc="9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DE</a:t>
            </a:r>
            <a:r>
              <a:rPr kumimoji="0" lang="fr-FR" sz="1200" b="1" i="0" u="none" strike="noStrike" kern="1200" cap="none" spc="9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POLITESSE</a:t>
            </a:r>
            <a:r>
              <a:rPr kumimoji="0" lang="fr-FR" sz="1200" b="1" i="0" u="none" strike="noStrike" kern="1200" cap="none" spc="9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</a:p>
          <a:p>
            <a:pPr marL="202565" marR="0" lvl="0" indent="0" algn="l" defTabSz="914400" rtl="0" eaLnBrk="1" fontAlgn="auto" latinLnBrk="0" hangingPunct="1">
              <a:lnSpc>
                <a:spcPct val="103000"/>
              </a:lnSpc>
              <a:spcBef>
                <a:spcPts val="8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(la</a:t>
            </a:r>
            <a:r>
              <a:rPr kumimoji="0" lang="fr-FR" sz="1200" b="0" i="0" u="none" strike="noStrike" kern="1200" cap="none" spc="12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formule</a:t>
            </a:r>
            <a:r>
              <a:rPr kumimoji="0" lang="fr-FR" sz="1200" b="0" i="0" u="none" strike="noStrike" kern="1200" cap="none" spc="12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de</a:t>
            </a:r>
            <a:r>
              <a:rPr kumimoji="0" lang="fr-FR" sz="1200" b="0" i="0" u="none" strike="noStrike" kern="1200" cap="none" spc="12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politesse</a:t>
            </a:r>
            <a:r>
              <a:rPr kumimoji="0" lang="fr-FR" sz="1200" b="0" i="0" u="none" strike="noStrike" kern="1200" cap="none" spc="12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doit</a:t>
            </a:r>
            <a:r>
              <a:rPr kumimoji="0" lang="fr-FR" sz="1200" b="0" i="0" u="none" strike="noStrike" kern="1200" cap="none" spc="11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mentionner</a:t>
            </a:r>
            <a:r>
              <a:rPr kumimoji="0" lang="fr-FR" sz="1200" b="0" i="0" u="none" strike="noStrike" kern="1200" cap="none" spc="12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la</a:t>
            </a:r>
            <a:r>
              <a:rPr kumimoji="0" lang="fr-FR" sz="1200" b="0" i="0" u="none" strike="noStrike" kern="1200" cap="none" spc="12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même</a:t>
            </a:r>
            <a:r>
              <a:rPr kumimoji="0" lang="fr-FR" sz="1200" b="0" i="0" u="none" strike="noStrike" kern="1200" cap="none" spc="12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formule</a:t>
            </a:r>
            <a:r>
              <a:rPr kumimoji="0" lang="fr-FR" sz="1200" b="0" i="0" u="none" strike="noStrike" kern="1200" cap="none" spc="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d'appel</a:t>
            </a:r>
            <a:r>
              <a:rPr kumimoji="0" lang="fr-FR" sz="1200" b="0" i="0" u="none" strike="noStrike" kern="1200" cap="none" spc="1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que</a:t>
            </a:r>
            <a:r>
              <a:rPr kumimoji="0" lang="fr-FR" sz="1200" b="0" i="0" u="none" strike="noStrike" kern="1200" cap="none" spc="1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celle</a:t>
            </a:r>
            <a:r>
              <a:rPr kumimoji="0" lang="fr-FR" sz="1200" b="0" i="0" u="none" strike="noStrike" kern="1200" cap="none" spc="1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utilisée</a:t>
            </a:r>
            <a:r>
              <a:rPr kumimoji="0" lang="fr-FR" sz="1200" b="0" i="0" u="none" strike="noStrike" kern="1200" cap="none" spc="1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en</a:t>
            </a:r>
            <a:r>
              <a:rPr kumimoji="0" lang="fr-FR" sz="1200" b="0" i="0" u="none" strike="noStrike" kern="1200" cap="none" spc="1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début</a:t>
            </a:r>
            <a:r>
              <a:rPr kumimoji="0" lang="fr-FR" sz="1200" b="0" i="0" u="none" strike="noStrike" kern="1200" cap="none" spc="1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de</a:t>
            </a:r>
            <a:r>
              <a:rPr kumimoji="0" lang="fr-FR" sz="1200" b="0" i="0" u="none" strike="noStrike" kern="1200" cap="none" spc="15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 MT"/>
                <a:ea typeface="Arial MT"/>
                <a:cs typeface="Arial MT"/>
              </a:rPr>
              <a:t>lettre)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F5D711F-23CF-2F6D-ADD4-4D9DD6E54F31}"/>
              </a:ext>
            </a:extLst>
          </p:cNvPr>
          <p:cNvSpPr txBox="1"/>
          <p:nvPr/>
        </p:nvSpPr>
        <p:spPr>
          <a:xfrm>
            <a:off x="5612249" y="6093296"/>
            <a:ext cx="2722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Signature</a:t>
            </a:r>
            <a:r>
              <a:rPr kumimoji="0" lang="fr-FR" sz="1200" b="1" i="0" u="none" strike="noStrike" kern="1200" cap="none" spc="-6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 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EEFC28C-594F-AFCB-11E6-61F1A150BA3E}"/>
              </a:ext>
            </a:extLst>
          </p:cNvPr>
          <p:cNvSpPr txBox="1"/>
          <p:nvPr/>
        </p:nvSpPr>
        <p:spPr>
          <a:xfrm>
            <a:off x="825724" y="2935644"/>
            <a:ext cx="173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OBJET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Réf (votre lettre du)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E48E536-6FB2-ED0D-A191-1E027AEB9F1A}"/>
              </a:ext>
            </a:extLst>
          </p:cNvPr>
          <p:cNvSpPr txBox="1"/>
          <p:nvPr/>
        </p:nvSpPr>
        <p:spPr>
          <a:xfrm>
            <a:off x="1033364" y="563850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Trebuchet MS" panose="020B0603020202020204" pitchFamily="34" charset="0"/>
                <a:ea typeface="Arial MT"/>
                <a:cs typeface="Arial MT"/>
              </a:rPr>
              <a:t>PJ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D1D0408-10B2-6BFD-8BC9-5C2475F7611D}"/>
              </a:ext>
            </a:extLst>
          </p:cNvPr>
          <p:cNvSpPr txBox="1"/>
          <p:nvPr/>
        </p:nvSpPr>
        <p:spPr>
          <a:xfrm>
            <a:off x="827584" y="69632"/>
            <a:ext cx="565212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528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Arial MT"/>
                <a:cs typeface="Arial MT"/>
              </a:rPr>
              <a:t>La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présentation</a:t>
            </a:r>
            <a:r>
              <a:rPr kumimoji="0" lang="fr-FR" sz="12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la</a:t>
            </a:r>
            <a:r>
              <a:rPr kumimoji="0" lang="fr-FR" sz="12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lettre en</a:t>
            </a:r>
            <a:r>
              <a:rPr kumimoji="0" lang="fr-FR" sz="12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forme personnelle</a:t>
            </a:r>
          </a:p>
          <a:p>
            <a:pPr marL="0" marR="45974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MT"/>
              <a:ea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27050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7053D-7FDF-802E-AD32-269E0B02D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438F0-DCE3-13DB-4129-95259774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Bef>
                <a:spcPts val="3000"/>
              </a:spcBef>
              <a:spcAft>
                <a:spcPts val="3000"/>
              </a:spcAft>
            </a:pPr>
            <a:r>
              <a:rPr lang="fr-FR" sz="4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différentes lettres </a:t>
            </a:r>
            <a:br>
              <a:rPr lang="fr-FR" sz="4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(étudiants) </a:t>
            </a:r>
            <a:endParaRPr lang="fr-FR" sz="2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E7FD70-72F5-8205-B209-BE6F1A069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96" y="2420888"/>
            <a:ext cx="8363272" cy="1659779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2400" b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Demande: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2400" b="1" dirty="0">
                <a:solidFill>
                  <a:srgbClr val="000000"/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Lettre de motivation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2400" b="1" dirty="0">
                <a:solidFill>
                  <a:srgbClr val="000000"/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Autorisation d’absence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2400" b="1" dirty="0">
                <a:solidFill>
                  <a:srgbClr val="000000"/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Dérogation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2400" b="1" dirty="0">
                <a:solidFill>
                  <a:srgbClr val="000000"/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Sponsoring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fr-FR" sz="2400" b="1" dirty="0">
                <a:solidFill>
                  <a:srgbClr val="000000"/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Etc.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fr-FR" sz="2400" b="1" dirty="0">
              <a:solidFill>
                <a:srgbClr val="000000"/>
              </a:solidFill>
              <a:latin typeface="Lato" panose="020F050202020403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fr-FR" sz="2400" b="1" dirty="0">
              <a:solidFill>
                <a:srgbClr val="000000"/>
              </a:solidFill>
              <a:latin typeface="Lato" panose="020F050202020403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4174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51D09-0B9A-DC5B-3886-2EE6DEFBD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C411C-5155-6635-A04F-7D66A6C7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92696"/>
            <a:ext cx="8229600" cy="1143000"/>
          </a:xfrm>
        </p:spPr>
        <p:txBody>
          <a:bodyPr/>
          <a:lstStyle/>
          <a:p>
            <a:pPr>
              <a:lnSpc>
                <a:spcPts val="4500"/>
              </a:lnSpc>
              <a:spcAft>
                <a:spcPts val="800"/>
              </a:spcAft>
            </a:pPr>
            <a:r>
              <a:rPr lang="fr-FR" sz="4400" b="1" kern="1800" dirty="0">
                <a:solidFill>
                  <a:srgbClr val="FF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Lettre professionnelle</a:t>
            </a:r>
            <a:endParaRPr lang="fr-FR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358212D-8804-98F0-B8BC-B84CC943C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443331"/>
              </p:ext>
            </p:extLst>
          </p:nvPr>
        </p:nvGraphicFramePr>
        <p:xfrm>
          <a:off x="390363" y="2852936"/>
          <a:ext cx="8363273" cy="193406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814454">
                  <a:extLst>
                    <a:ext uri="{9D8B030D-6E8A-4147-A177-3AD203B41FA5}">
                      <a16:colId xmlns:a16="http://schemas.microsoft.com/office/drawing/2014/main" val="4052906374"/>
                    </a:ext>
                  </a:extLst>
                </a:gridCol>
                <a:gridCol w="2814454">
                  <a:extLst>
                    <a:ext uri="{9D8B030D-6E8A-4147-A177-3AD203B41FA5}">
                      <a16:colId xmlns:a16="http://schemas.microsoft.com/office/drawing/2014/main" val="2292018387"/>
                    </a:ext>
                  </a:extLst>
                </a:gridCol>
                <a:gridCol w="2734365">
                  <a:extLst>
                    <a:ext uri="{9D8B030D-6E8A-4147-A177-3AD203B41FA5}">
                      <a16:colId xmlns:a16="http://schemas.microsoft.com/office/drawing/2014/main" val="1552976238"/>
                    </a:ext>
                  </a:extLst>
                </a:gridCol>
              </a:tblGrid>
              <a:tr h="637762">
                <a:tc>
                  <a:txBody>
                    <a:bodyPr/>
                    <a:lstStyle/>
                    <a:p>
                      <a:pPr marL="300355">
                        <a:spcBef>
                          <a:spcPts val="590"/>
                        </a:spcBef>
                      </a:pPr>
                      <a:r>
                        <a:rPr lang="fr-FR" sz="2400" b="1" spc="-1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Émetteur</a:t>
                      </a:r>
                      <a:endParaRPr lang="fr-F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spcBef>
                          <a:spcPts val="590"/>
                        </a:spcBef>
                      </a:pPr>
                      <a:r>
                        <a:rPr lang="fr-FR" sz="2400" b="1" spc="-1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Destinataire</a:t>
                      </a:r>
                      <a:endParaRPr lang="fr-F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15975">
                        <a:spcBef>
                          <a:spcPts val="590"/>
                        </a:spcBef>
                      </a:pPr>
                      <a:r>
                        <a:rPr lang="fr-FR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fr-FR" sz="2400" b="1" spc="-4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</a:t>
                      </a:r>
                      <a:r>
                        <a:rPr lang="fr-FR" sz="2400" b="1" spc="-4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400" b="1" spc="-1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lettre</a:t>
                      </a:r>
                      <a:endParaRPr lang="fr-F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738598"/>
                  </a:ext>
                </a:extLst>
              </a:tr>
              <a:tr h="1296306">
                <a:tc>
                  <a:txBody>
                    <a:bodyPr/>
                    <a:lstStyle/>
                    <a:p>
                      <a:pPr marL="67945">
                        <a:spcBef>
                          <a:spcPts val="565"/>
                        </a:spcBef>
                      </a:pPr>
                      <a:r>
                        <a:rPr lang="fr-FR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7945">
                        <a:spcBef>
                          <a:spcPts val="265"/>
                        </a:spcBef>
                      </a:pPr>
                      <a:r>
                        <a:rPr lang="fr-FR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Établissement</a:t>
                      </a:r>
                      <a:endParaRPr lang="fr-FR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265"/>
                        </a:spcBef>
                        <a:buSzPts val="1100"/>
                        <a:buFont typeface="Times New Roman" panose="02020603050405020304" pitchFamily="18" charset="0"/>
                        <a:buChar char="-"/>
                        <a:tabLst>
                          <a:tab pos="146685" algn="l"/>
                        </a:tabLst>
                      </a:pPr>
                      <a:r>
                        <a:rPr lang="fr-FR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Particulier</a:t>
                      </a:r>
                      <a:endParaRPr lang="fr-FR" sz="2400" spc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Bef>
                          <a:spcPts val="300"/>
                        </a:spcBef>
                        <a:buSzPts val="1100"/>
                        <a:buFont typeface="Times New Roman" panose="02020603050405020304" pitchFamily="18" charset="0"/>
                        <a:buChar char="-"/>
                        <a:tabLst>
                          <a:tab pos="146685" algn="l"/>
                        </a:tabLst>
                      </a:pPr>
                      <a:r>
                        <a:rPr lang="fr-FR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Établissement</a:t>
                      </a:r>
                      <a:endParaRPr lang="fr-FR" sz="2400" spc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Bef>
                          <a:spcPts val="305"/>
                        </a:spcBef>
                        <a:buSzPts val="1100"/>
                        <a:buFont typeface="Times New Roman" panose="02020603050405020304" pitchFamily="18" charset="0"/>
                        <a:buChar char="-"/>
                        <a:tabLst>
                          <a:tab pos="140335" algn="l"/>
                        </a:tabLst>
                      </a:pPr>
                      <a:r>
                        <a:rPr lang="fr-FR" sz="2400" spc="-1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Administration</a:t>
                      </a:r>
                      <a:endParaRPr lang="fr-FR" sz="2400" spc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565"/>
                        </a:spcBef>
                      </a:pPr>
                      <a:r>
                        <a:rPr lang="fr-FR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67945">
                        <a:spcBef>
                          <a:spcPts val="265"/>
                        </a:spcBef>
                      </a:pPr>
                      <a:r>
                        <a:rPr lang="fr-FR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Lettre</a:t>
                      </a:r>
                      <a:r>
                        <a:rPr lang="fr-FR" sz="240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professionnelle</a:t>
                      </a:r>
                      <a:endParaRPr lang="fr-F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500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8409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4244</TotalTime>
  <Words>3984</Words>
  <Application>Microsoft Office PowerPoint</Application>
  <PresentationFormat>Affichage à l'écran (4:3)</PresentationFormat>
  <Paragraphs>791</Paragraphs>
  <Slides>54</Slides>
  <Notes>31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67" baseType="lpstr">
      <vt:lpstr>MS UI Gothic</vt:lpstr>
      <vt:lpstr>Arial</vt:lpstr>
      <vt:lpstr>Arial MT</vt:lpstr>
      <vt:lpstr>Calibri</vt:lpstr>
      <vt:lpstr>Courier New</vt:lpstr>
      <vt:lpstr>Google Sans</vt:lpstr>
      <vt:lpstr>Lato</vt:lpstr>
      <vt:lpstr>Tahoma</vt:lpstr>
      <vt:lpstr>Times New Roman</vt:lpstr>
      <vt:lpstr>Trebuchet MS</vt:lpstr>
      <vt:lpstr>var(--piv-ff)</vt:lpstr>
      <vt:lpstr>Verdana</vt:lpstr>
      <vt:lpstr>Thème Office</vt:lpstr>
      <vt:lpstr>LE RÔLE DE L’ÉCRIT DANS NOTRE SOCIÉTÉ</vt:lpstr>
      <vt:lpstr>Lettre administrative</vt:lpstr>
      <vt:lpstr>Type de lettre</vt:lpstr>
      <vt:lpstr>Lettre personnelle</vt:lpstr>
      <vt:lpstr>Forme de la lettre personnelle</vt:lpstr>
      <vt:lpstr>Présentation PowerPoint</vt:lpstr>
      <vt:lpstr>Présentation PowerPoint</vt:lpstr>
      <vt:lpstr>Les différentes lettres  (étudiants) </vt:lpstr>
      <vt:lpstr>Lettre professionnelle</vt:lpstr>
      <vt:lpstr>A consulter:  Norme NFZ 11001</vt:lpstr>
      <vt:lpstr>Lettre administrative (officielle)</vt:lpstr>
      <vt:lpstr>Présentation PowerPoint</vt:lpstr>
      <vt:lpstr>Présentation PowerPoint</vt:lpstr>
      <vt:lpstr>Présentation PowerPoint</vt:lpstr>
      <vt:lpstr>Présentation PowerPoint</vt:lpstr>
      <vt:lpstr>4.1- 1er Type de présentation (utilisation d’un entête)</vt:lpstr>
      <vt:lpstr>4.2- 2er Type de présentation (entête remplacé par un logo)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L’obligation de réponse</vt:lpstr>
      <vt:lpstr>Le respect de la hiérarchie</vt:lpstr>
      <vt:lpstr>La responsabilité</vt:lpstr>
      <vt:lpstr>Présentation PowerPoint</vt:lpstr>
      <vt:lpstr>L’objectivité</vt:lpstr>
      <vt:lpstr>La précision</vt:lpstr>
      <vt:lpstr>L’obligation de réserve </vt:lpstr>
      <vt:lpstr>Présentation PowerPoint</vt:lpstr>
      <vt:lpstr>Présentation PowerPoint</vt:lpstr>
      <vt:lpstr>La politesse et la courtoisie </vt:lpstr>
      <vt:lpstr>Clarté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Exercices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TECHNIQUES DE COMMUNICATION</dc:title>
  <dc:creator>SECPAL</dc:creator>
  <cp:lastModifiedBy>Patrice</cp:lastModifiedBy>
  <cp:revision>525</cp:revision>
  <dcterms:created xsi:type="dcterms:W3CDTF">2023-02-15T11:44:04Z</dcterms:created>
  <dcterms:modified xsi:type="dcterms:W3CDTF">2025-03-13T05:59:22Z</dcterms:modified>
</cp:coreProperties>
</file>