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5" r:id="rId8"/>
    <p:sldId id="264" r:id="rId9"/>
    <p:sldId id="266" r:id="rId10"/>
    <p:sldId id="263" r:id="rId11"/>
    <p:sldId id="267" r:id="rId12"/>
    <p:sldId id="269" r:id="rId13"/>
    <p:sldId id="270" r:id="rId14"/>
    <p:sldId id="268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F2267-A57E-4CE2-9831-2AB4FD45DEF2}" v="116" dt="2021-08-18T07:10:29.172"/>
    <p1510:client id="{7A0F9C53-FE86-502C-C921-46AD0BDB52F5}" v="1240" dt="2021-08-18T13:28:11.597"/>
    <p1510:client id="{90366500-68E5-3E4F-9CE9-592F6924F2CF}" v="997" dt="2021-08-18T14:04:03.070"/>
    <p1510:client id="{AC8B768B-5F1C-CB44-6A44-18F02FD05234}" v="39" dt="2021-08-19T03:50:59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CFDBE-0142-408E-92A5-D71BA10111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DEB031-DDF9-44AD-BBA0-022BA992180D}">
      <dgm:prSet/>
      <dgm:spPr/>
      <dgm:t>
        <a:bodyPr/>
        <a:lstStyle/>
        <a:p>
          <a:r>
            <a:rPr lang="en-US"/>
            <a:t>Type of unsupervised learning used for unlabeled data </a:t>
          </a:r>
        </a:p>
      </dgm:t>
    </dgm:pt>
    <dgm:pt modelId="{A7ED6F9C-DAAC-46C3-999C-7F9E22D54EB5}" type="parTrans" cxnId="{99AC3C32-7731-4908-B120-58B5AA002ED8}">
      <dgm:prSet/>
      <dgm:spPr/>
      <dgm:t>
        <a:bodyPr/>
        <a:lstStyle/>
        <a:p>
          <a:endParaRPr lang="en-US"/>
        </a:p>
      </dgm:t>
    </dgm:pt>
    <dgm:pt modelId="{622D54E7-B871-4B28-A510-9FAA934D8AEC}" type="sibTrans" cxnId="{99AC3C32-7731-4908-B120-58B5AA002ED8}">
      <dgm:prSet/>
      <dgm:spPr/>
      <dgm:t>
        <a:bodyPr/>
        <a:lstStyle/>
        <a:p>
          <a:endParaRPr lang="en-US"/>
        </a:p>
      </dgm:t>
    </dgm:pt>
    <dgm:pt modelId="{A73AE20F-6855-45A0-BEFF-4908F4CAE74C}">
      <dgm:prSet/>
      <dgm:spPr/>
      <dgm:t>
        <a:bodyPr/>
        <a:lstStyle/>
        <a:p>
          <a:r>
            <a:rPr lang="en-US"/>
            <a:t>The goal of this algorithm is to find groups in the data, with the number of groups represented by the variable </a:t>
          </a:r>
          <a:r>
            <a:rPr lang="en-US" b="1" i="1"/>
            <a:t>K</a:t>
          </a:r>
          <a:r>
            <a:rPr lang="en-US"/>
            <a:t>. </a:t>
          </a:r>
        </a:p>
      </dgm:t>
    </dgm:pt>
    <dgm:pt modelId="{B8AFAB4D-4702-43A2-9B35-1945127ECC2E}" type="parTrans" cxnId="{89129755-4286-495D-9A34-811F9D895483}">
      <dgm:prSet/>
      <dgm:spPr/>
      <dgm:t>
        <a:bodyPr/>
        <a:lstStyle/>
        <a:p>
          <a:endParaRPr lang="en-US"/>
        </a:p>
      </dgm:t>
    </dgm:pt>
    <dgm:pt modelId="{DC1FB056-6E6C-47BC-ACC1-2F202150FC19}" type="sibTrans" cxnId="{89129755-4286-495D-9A34-811F9D895483}">
      <dgm:prSet/>
      <dgm:spPr/>
      <dgm:t>
        <a:bodyPr/>
        <a:lstStyle/>
        <a:p>
          <a:endParaRPr lang="en-US"/>
        </a:p>
      </dgm:t>
    </dgm:pt>
    <dgm:pt modelId="{4CCDA525-FEC4-40BA-A032-33DDA70B4E0E}">
      <dgm:prSet/>
      <dgm:spPr/>
      <dgm:t>
        <a:bodyPr/>
        <a:lstStyle/>
        <a:p>
          <a:pPr rtl="0"/>
          <a:r>
            <a:rPr lang="en-US"/>
            <a:t>The algorithm works iteratively to assign each data point to one of </a:t>
          </a:r>
          <a:r>
            <a:rPr lang="en-US" b="1" i="1"/>
            <a:t>K</a:t>
          </a:r>
          <a:r>
            <a:rPr lang="en-US"/>
            <a:t> groups based on feature similarity. </a:t>
          </a:r>
        </a:p>
      </dgm:t>
    </dgm:pt>
    <dgm:pt modelId="{6849E99F-214F-4EA9-B619-C7C87A46F619}" type="parTrans" cxnId="{95AE0567-A978-4E38-8538-6FB59154E945}">
      <dgm:prSet/>
      <dgm:spPr/>
      <dgm:t>
        <a:bodyPr/>
        <a:lstStyle/>
        <a:p>
          <a:endParaRPr lang="en-US"/>
        </a:p>
      </dgm:t>
    </dgm:pt>
    <dgm:pt modelId="{76354AEC-F692-4389-878F-013E8ABB0240}" type="sibTrans" cxnId="{95AE0567-A978-4E38-8538-6FB59154E945}">
      <dgm:prSet/>
      <dgm:spPr/>
      <dgm:t>
        <a:bodyPr/>
        <a:lstStyle/>
        <a:p>
          <a:endParaRPr lang="en-US"/>
        </a:p>
      </dgm:t>
    </dgm:pt>
    <dgm:pt modelId="{7AF98A32-38BD-4E56-AC48-F82818445585}" type="pres">
      <dgm:prSet presAssocID="{9EDCFDBE-0142-408E-92A5-D71BA10111DB}" presName="root" presStyleCnt="0">
        <dgm:presLayoutVars>
          <dgm:dir/>
          <dgm:resizeHandles val="exact"/>
        </dgm:presLayoutVars>
      </dgm:prSet>
      <dgm:spPr/>
    </dgm:pt>
    <dgm:pt modelId="{9264FF77-B4CA-4DAE-ACDA-A2F87E1DB56E}" type="pres">
      <dgm:prSet presAssocID="{49DEB031-DDF9-44AD-BBA0-022BA992180D}" presName="compNode" presStyleCnt="0"/>
      <dgm:spPr/>
    </dgm:pt>
    <dgm:pt modelId="{31AA2216-EEA1-48F5-8647-0AFFBA1BA7CE}" type="pres">
      <dgm:prSet presAssocID="{49DEB031-DDF9-44AD-BBA0-022BA992180D}" presName="bgRect" presStyleLbl="bgShp" presStyleIdx="0" presStyleCnt="3"/>
      <dgm:spPr/>
    </dgm:pt>
    <dgm:pt modelId="{C80CCA88-F50A-4BAB-B4FD-4D295E324ECD}" type="pres">
      <dgm:prSet presAssocID="{49DEB031-DDF9-44AD-BBA0-022BA99218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D0D9AB1-E0C3-47F3-A707-8B569872BAF4}" type="pres">
      <dgm:prSet presAssocID="{49DEB031-DDF9-44AD-BBA0-022BA992180D}" presName="spaceRect" presStyleCnt="0"/>
      <dgm:spPr/>
    </dgm:pt>
    <dgm:pt modelId="{99EBAF8B-35CE-4282-AB7F-92287BEF85E3}" type="pres">
      <dgm:prSet presAssocID="{49DEB031-DDF9-44AD-BBA0-022BA992180D}" presName="parTx" presStyleLbl="revTx" presStyleIdx="0" presStyleCnt="3">
        <dgm:presLayoutVars>
          <dgm:chMax val="0"/>
          <dgm:chPref val="0"/>
        </dgm:presLayoutVars>
      </dgm:prSet>
      <dgm:spPr/>
    </dgm:pt>
    <dgm:pt modelId="{62DF499E-ECEA-4B27-A4C2-688B2D40F9A1}" type="pres">
      <dgm:prSet presAssocID="{622D54E7-B871-4B28-A510-9FAA934D8AEC}" presName="sibTrans" presStyleCnt="0"/>
      <dgm:spPr/>
    </dgm:pt>
    <dgm:pt modelId="{0BF09783-8DDA-4AFE-952B-C0C0C60C0831}" type="pres">
      <dgm:prSet presAssocID="{A73AE20F-6855-45A0-BEFF-4908F4CAE74C}" presName="compNode" presStyleCnt="0"/>
      <dgm:spPr/>
    </dgm:pt>
    <dgm:pt modelId="{FF575DA5-9637-4132-8E3D-5D58925BD60A}" type="pres">
      <dgm:prSet presAssocID="{A73AE20F-6855-45A0-BEFF-4908F4CAE74C}" presName="bgRect" presStyleLbl="bgShp" presStyleIdx="1" presStyleCnt="3"/>
      <dgm:spPr/>
    </dgm:pt>
    <dgm:pt modelId="{EB49C26F-44BF-4B23-B34C-DD713058BF92}" type="pres">
      <dgm:prSet presAssocID="{A73AE20F-6855-45A0-BEFF-4908F4CAE7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69165A6-A057-4B82-BA1F-5EA47A328996}" type="pres">
      <dgm:prSet presAssocID="{A73AE20F-6855-45A0-BEFF-4908F4CAE74C}" presName="spaceRect" presStyleCnt="0"/>
      <dgm:spPr/>
    </dgm:pt>
    <dgm:pt modelId="{82810F14-92B2-4F96-91B1-649EDC9FA0EC}" type="pres">
      <dgm:prSet presAssocID="{A73AE20F-6855-45A0-BEFF-4908F4CAE74C}" presName="parTx" presStyleLbl="revTx" presStyleIdx="1" presStyleCnt="3">
        <dgm:presLayoutVars>
          <dgm:chMax val="0"/>
          <dgm:chPref val="0"/>
        </dgm:presLayoutVars>
      </dgm:prSet>
      <dgm:spPr/>
    </dgm:pt>
    <dgm:pt modelId="{8FACAD24-0984-46F5-9B5A-88D9A8EB33DA}" type="pres">
      <dgm:prSet presAssocID="{DC1FB056-6E6C-47BC-ACC1-2F202150FC19}" presName="sibTrans" presStyleCnt="0"/>
      <dgm:spPr/>
    </dgm:pt>
    <dgm:pt modelId="{55B5D908-C451-43B5-8DC2-390E16D257DA}" type="pres">
      <dgm:prSet presAssocID="{4CCDA525-FEC4-40BA-A032-33DDA70B4E0E}" presName="compNode" presStyleCnt="0"/>
      <dgm:spPr/>
    </dgm:pt>
    <dgm:pt modelId="{6482A0E2-B622-4BA8-A3C1-85419E3356F4}" type="pres">
      <dgm:prSet presAssocID="{4CCDA525-FEC4-40BA-A032-33DDA70B4E0E}" presName="bgRect" presStyleLbl="bgShp" presStyleIdx="2" presStyleCnt="3"/>
      <dgm:spPr/>
    </dgm:pt>
    <dgm:pt modelId="{D9C6D258-9F0E-4FB6-83F7-B85E25CF6C50}" type="pres">
      <dgm:prSet presAssocID="{4CCDA525-FEC4-40BA-A032-33DDA70B4E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4F9B0E-867B-46BD-A4EF-0A89CDC70DA3}" type="pres">
      <dgm:prSet presAssocID="{4CCDA525-FEC4-40BA-A032-33DDA70B4E0E}" presName="spaceRect" presStyleCnt="0"/>
      <dgm:spPr/>
    </dgm:pt>
    <dgm:pt modelId="{89866648-7C55-4592-870D-864292E50189}" type="pres">
      <dgm:prSet presAssocID="{4CCDA525-FEC4-40BA-A032-33DDA70B4E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5A8010-DF6E-4706-A3F0-86B5D0C7399D}" type="presOf" srcId="{49DEB031-DDF9-44AD-BBA0-022BA992180D}" destId="{99EBAF8B-35CE-4282-AB7F-92287BEF85E3}" srcOrd="0" destOrd="0" presId="urn:microsoft.com/office/officeart/2018/2/layout/IconVerticalSolidList"/>
    <dgm:cxn modelId="{8DAA3518-38E6-4F6A-9F6A-85B5B92E38F5}" type="presOf" srcId="{9EDCFDBE-0142-408E-92A5-D71BA10111DB}" destId="{7AF98A32-38BD-4E56-AC48-F82818445585}" srcOrd="0" destOrd="0" presId="urn:microsoft.com/office/officeart/2018/2/layout/IconVerticalSolidList"/>
    <dgm:cxn modelId="{99AC3C32-7731-4908-B120-58B5AA002ED8}" srcId="{9EDCFDBE-0142-408E-92A5-D71BA10111DB}" destId="{49DEB031-DDF9-44AD-BBA0-022BA992180D}" srcOrd="0" destOrd="0" parTransId="{A7ED6F9C-DAAC-46C3-999C-7F9E22D54EB5}" sibTransId="{622D54E7-B871-4B28-A510-9FAA934D8AEC}"/>
    <dgm:cxn modelId="{95AE0567-A978-4E38-8538-6FB59154E945}" srcId="{9EDCFDBE-0142-408E-92A5-D71BA10111DB}" destId="{4CCDA525-FEC4-40BA-A032-33DDA70B4E0E}" srcOrd="2" destOrd="0" parTransId="{6849E99F-214F-4EA9-B619-C7C87A46F619}" sibTransId="{76354AEC-F692-4389-878F-013E8ABB0240}"/>
    <dgm:cxn modelId="{1A081967-F19A-4D73-9247-CDBA2CA76C4C}" type="presOf" srcId="{A73AE20F-6855-45A0-BEFF-4908F4CAE74C}" destId="{82810F14-92B2-4F96-91B1-649EDC9FA0EC}" srcOrd="0" destOrd="0" presId="urn:microsoft.com/office/officeart/2018/2/layout/IconVerticalSolidList"/>
    <dgm:cxn modelId="{89129755-4286-495D-9A34-811F9D895483}" srcId="{9EDCFDBE-0142-408E-92A5-D71BA10111DB}" destId="{A73AE20F-6855-45A0-BEFF-4908F4CAE74C}" srcOrd="1" destOrd="0" parTransId="{B8AFAB4D-4702-43A2-9B35-1945127ECC2E}" sibTransId="{DC1FB056-6E6C-47BC-ACC1-2F202150FC19}"/>
    <dgm:cxn modelId="{59C6FCAA-8DCE-4FC7-989B-E5DAD6DE068B}" type="presOf" srcId="{4CCDA525-FEC4-40BA-A032-33DDA70B4E0E}" destId="{89866648-7C55-4592-870D-864292E50189}" srcOrd="0" destOrd="0" presId="urn:microsoft.com/office/officeart/2018/2/layout/IconVerticalSolidList"/>
    <dgm:cxn modelId="{59920B83-2353-495D-AE05-BF07026FDCB8}" type="presParOf" srcId="{7AF98A32-38BD-4E56-AC48-F82818445585}" destId="{9264FF77-B4CA-4DAE-ACDA-A2F87E1DB56E}" srcOrd="0" destOrd="0" presId="urn:microsoft.com/office/officeart/2018/2/layout/IconVerticalSolidList"/>
    <dgm:cxn modelId="{7ECEEC5E-9CF8-4062-99AB-2CA8D35B4BEE}" type="presParOf" srcId="{9264FF77-B4CA-4DAE-ACDA-A2F87E1DB56E}" destId="{31AA2216-EEA1-48F5-8647-0AFFBA1BA7CE}" srcOrd="0" destOrd="0" presId="urn:microsoft.com/office/officeart/2018/2/layout/IconVerticalSolidList"/>
    <dgm:cxn modelId="{D3473872-5BFA-45DA-8887-94D6379905A1}" type="presParOf" srcId="{9264FF77-B4CA-4DAE-ACDA-A2F87E1DB56E}" destId="{C80CCA88-F50A-4BAB-B4FD-4D295E324ECD}" srcOrd="1" destOrd="0" presId="urn:microsoft.com/office/officeart/2018/2/layout/IconVerticalSolidList"/>
    <dgm:cxn modelId="{B1D6068E-73E3-443E-A170-85387DD6ACB5}" type="presParOf" srcId="{9264FF77-B4CA-4DAE-ACDA-A2F87E1DB56E}" destId="{4D0D9AB1-E0C3-47F3-A707-8B569872BAF4}" srcOrd="2" destOrd="0" presId="urn:microsoft.com/office/officeart/2018/2/layout/IconVerticalSolidList"/>
    <dgm:cxn modelId="{43ACDD12-C4C5-41C7-9742-38D62988B528}" type="presParOf" srcId="{9264FF77-B4CA-4DAE-ACDA-A2F87E1DB56E}" destId="{99EBAF8B-35CE-4282-AB7F-92287BEF85E3}" srcOrd="3" destOrd="0" presId="urn:microsoft.com/office/officeart/2018/2/layout/IconVerticalSolidList"/>
    <dgm:cxn modelId="{63C72DC1-5281-4EB0-B81C-120FCB657E13}" type="presParOf" srcId="{7AF98A32-38BD-4E56-AC48-F82818445585}" destId="{62DF499E-ECEA-4B27-A4C2-688B2D40F9A1}" srcOrd="1" destOrd="0" presId="urn:microsoft.com/office/officeart/2018/2/layout/IconVerticalSolidList"/>
    <dgm:cxn modelId="{C6C81DA2-5C89-496B-A999-80D227A5BD37}" type="presParOf" srcId="{7AF98A32-38BD-4E56-AC48-F82818445585}" destId="{0BF09783-8DDA-4AFE-952B-C0C0C60C0831}" srcOrd="2" destOrd="0" presId="urn:microsoft.com/office/officeart/2018/2/layout/IconVerticalSolidList"/>
    <dgm:cxn modelId="{893F3BFA-5FBF-4F00-87E1-790C7E0B25E4}" type="presParOf" srcId="{0BF09783-8DDA-4AFE-952B-C0C0C60C0831}" destId="{FF575DA5-9637-4132-8E3D-5D58925BD60A}" srcOrd="0" destOrd="0" presId="urn:microsoft.com/office/officeart/2018/2/layout/IconVerticalSolidList"/>
    <dgm:cxn modelId="{7A7E112D-D7FD-4C8F-AD1C-4B3C02445190}" type="presParOf" srcId="{0BF09783-8DDA-4AFE-952B-C0C0C60C0831}" destId="{EB49C26F-44BF-4B23-B34C-DD713058BF92}" srcOrd="1" destOrd="0" presId="urn:microsoft.com/office/officeart/2018/2/layout/IconVerticalSolidList"/>
    <dgm:cxn modelId="{F48E6693-06FC-4490-B849-686E957B0EC8}" type="presParOf" srcId="{0BF09783-8DDA-4AFE-952B-C0C0C60C0831}" destId="{569165A6-A057-4B82-BA1F-5EA47A328996}" srcOrd="2" destOrd="0" presId="urn:microsoft.com/office/officeart/2018/2/layout/IconVerticalSolidList"/>
    <dgm:cxn modelId="{BC4455F2-8EF6-4BD6-9D90-165C9E0D4A4B}" type="presParOf" srcId="{0BF09783-8DDA-4AFE-952B-C0C0C60C0831}" destId="{82810F14-92B2-4F96-91B1-649EDC9FA0EC}" srcOrd="3" destOrd="0" presId="urn:microsoft.com/office/officeart/2018/2/layout/IconVerticalSolidList"/>
    <dgm:cxn modelId="{87F213B1-75F7-470D-9096-BEEA9A343E0B}" type="presParOf" srcId="{7AF98A32-38BD-4E56-AC48-F82818445585}" destId="{8FACAD24-0984-46F5-9B5A-88D9A8EB33DA}" srcOrd="3" destOrd="0" presId="urn:microsoft.com/office/officeart/2018/2/layout/IconVerticalSolidList"/>
    <dgm:cxn modelId="{3C0AF51A-5CA8-4E84-9D3A-B6A4C22CDE2C}" type="presParOf" srcId="{7AF98A32-38BD-4E56-AC48-F82818445585}" destId="{55B5D908-C451-43B5-8DC2-390E16D257DA}" srcOrd="4" destOrd="0" presId="urn:microsoft.com/office/officeart/2018/2/layout/IconVerticalSolidList"/>
    <dgm:cxn modelId="{585CED85-EF03-4ECE-872B-846B9224CF94}" type="presParOf" srcId="{55B5D908-C451-43B5-8DC2-390E16D257DA}" destId="{6482A0E2-B622-4BA8-A3C1-85419E3356F4}" srcOrd="0" destOrd="0" presId="urn:microsoft.com/office/officeart/2018/2/layout/IconVerticalSolidList"/>
    <dgm:cxn modelId="{705D9DB3-BFA4-426D-B453-C2B17B4EF6FB}" type="presParOf" srcId="{55B5D908-C451-43B5-8DC2-390E16D257DA}" destId="{D9C6D258-9F0E-4FB6-83F7-B85E25CF6C50}" srcOrd="1" destOrd="0" presId="urn:microsoft.com/office/officeart/2018/2/layout/IconVerticalSolidList"/>
    <dgm:cxn modelId="{74ECE9CE-F6F0-4CA8-99F6-465B1C2B4D3D}" type="presParOf" srcId="{55B5D908-C451-43B5-8DC2-390E16D257DA}" destId="{B34F9B0E-867B-46BD-A4EF-0A89CDC70DA3}" srcOrd="2" destOrd="0" presId="urn:microsoft.com/office/officeart/2018/2/layout/IconVerticalSolidList"/>
    <dgm:cxn modelId="{C145C1AB-9602-4ABE-9793-994862099F52}" type="presParOf" srcId="{55B5D908-C451-43B5-8DC2-390E16D257DA}" destId="{89866648-7C55-4592-870D-864292E501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DFF13-2E94-4CF8-8887-D3BCAEBE67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0AFEA7-6AF4-4FF9-B9D6-1B48611DCC11}">
      <dgm:prSet/>
      <dgm:spPr/>
      <dgm:t>
        <a:bodyPr/>
        <a:lstStyle/>
        <a:p>
          <a:r>
            <a:rPr lang="en-US"/>
            <a:t>One of the simplest clustering algorithms</a:t>
          </a:r>
        </a:p>
      </dgm:t>
    </dgm:pt>
    <dgm:pt modelId="{079C482D-5E80-4B01-8303-45AA60E3A51C}" type="parTrans" cxnId="{29D3AB95-A51A-4E2E-BE2A-CB3086945113}">
      <dgm:prSet/>
      <dgm:spPr/>
      <dgm:t>
        <a:bodyPr/>
        <a:lstStyle/>
        <a:p>
          <a:endParaRPr lang="en-US"/>
        </a:p>
      </dgm:t>
    </dgm:pt>
    <dgm:pt modelId="{C51BB92C-B29B-4EBE-A21C-B4160EC29BB0}" type="sibTrans" cxnId="{29D3AB95-A51A-4E2E-BE2A-CB3086945113}">
      <dgm:prSet/>
      <dgm:spPr/>
      <dgm:t>
        <a:bodyPr/>
        <a:lstStyle/>
        <a:p>
          <a:endParaRPr lang="en-US"/>
        </a:p>
      </dgm:t>
    </dgm:pt>
    <dgm:pt modelId="{229C914F-0CFC-4008-9CF7-3FDBFB1DD0C8}">
      <dgm:prSet/>
      <dgm:spPr/>
      <dgm:t>
        <a:bodyPr/>
        <a:lstStyle/>
        <a:p>
          <a:r>
            <a:rPr lang="en-US"/>
            <a:t>Easy to implement</a:t>
          </a:r>
        </a:p>
      </dgm:t>
    </dgm:pt>
    <dgm:pt modelId="{FD753277-23DD-47E0-A10B-653E280E4A94}" type="parTrans" cxnId="{6A8FD426-B2EC-4420-BCA2-7782901A210E}">
      <dgm:prSet/>
      <dgm:spPr/>
      <dgm:t>
        <a:bodyPr/>
        <a:lstStyle/>
        <a:p>
          <a:endParaRPr lang="en-US"/>
        </a:p>
      </dgm:t>
    </dgm:pt>
    <dgm:pt modelId="{04E9C0BA-9B4F-4C4A-AA11-DE86D8DB15A7}" type="sibTrans" cxnId="{6A8FD426-B2EC-4420-BCA2-7782901A210E}">
      <dgm:prSet/>
      <dgm:spPr/>
      <dgm:t>
        <a:bodyPr/>
        <a:lstStyle/>
        <a:p>
          <a:endParaRPr lang="en-US"/>
        </a:p>
      </dgm:t>
    </dgm:pt>
    <dgm:pt modelId="{9355261F-0C53-45A4-A2B4-E3BF140FCCCE}">
      <dgm:prSet/>
      <dgm:spPr/>
      <dgm:t>
        <a:bodyPr/>
        <a:lstStyle/>
        <a:p>
          <a:r>
            <a:rPr lang="en-US"/>
            <a:t>It does a very good job when the clusters have a kind of spherical shapes</a:t>
          </a:r>
        </a:p>
      </dgm:t>
    </dgm:pt>
    <dgm:pt modelId="{289D9766-BA1A-46E7-9169-E21F8972583F}" type="parTrans" cxnId="{3C5FA227-D6D0-4547-B234-1B47005D8D46}">
      <dgm:prSet/>
      <dgm:spPr/>
      <dgm:t>
        <a:bodyPr/>
        <a:lstStyle/>
        <a:p>
          <a:endParaRPr lang="en-US"/>
        </a:p>
      </dgm:t>
    </dgm:pt>
    <dgm:pt modelId="{AA64514D-ACA4-4192-B5E3-188BA568D428}" type="sibTrans" cxnId="{3C5FA227-D6D0-4547-B234-1B47005D8D46}">
      <dgm:prSet/>
      <dgm:spPr/>
      <dgm:t>
        <a:bodyPr/>
        <a:lstStyle/>
        <a:p>
          <a:endParaRPr lang="en-US"/>
        </a:p>
      </dgm:t>
    </dgm:pt>
    <dgm:pt modelId="{C3D21E40-6670-4B58-A8D3-58B38481589C}" type="pres">
      <dgm:prSet presAssocID="{B33DFF13-2E94-4CF8-8887-D3BCAEBE67D8}" presName="root" presStyleCnt="0">
        <dgm:presLayoutVars>
          <dgm:dir/>
          <dgm:resizeHandles val="exact"/>
        </dgm:presLayoutVars>
      </dgm:prSet>
      <dgm:spPr/>
    </dgm:pt>
    <dgm:pt modelId="{496E39B5-D3F8-4426-8E8F-F32F2151D947}" type="pres">
      <dgm:prSet presAssocID="{8B0AFEA7-6AF4-4FF9-B9D6-1B48611DCC11}" presName="compNode" presStyleCnt="0"/>
      <dgm:spPr/>
    </dgm:pt>
    <dgm:pt modelId="{0A62D19C-5088-4BE5-92D2-4FF91EA25D67}" type="pres">
      <dgm:prSet presAssocID="{8B0AFEA7-6AF4-4FF9-B9D6-1B48611DCC11}" presName="bgRect" presStyleLbl="bgShp" presStyleIdx="0" presStyleCnt="3"/>
      <dgm:spPr/>
    </dgm:pt>
    <dgm:pt modelId="{F892F554-721E-4524-898D-CF4D9F63AB4F}" type="pres">
      <dgm:prSet presAssocID="{8B0AFEA7-6AF4-4FF9-B9D6-1B48611DCC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FFF87F-F400-4ED4-B796-399BA659D66D}" type="pres">
      <dgm:prSet presAssocID="{8B0AFEA7-6AF4-4FF9-B9D6-1B48611DCC11}" presName="spaceRect" presStyleCnt="0"/>
      <dgm:spPr/>
    </dgm:pt>
    <dgm:pt modelId="{D1DE44E6-5177-4721-A05E-D0CBB0F46908}" type="pres">
      <dgm:prSet presAssocID="{8B0AFEA7-6AF4-4FF9-B9D6-1B48611DCC11}" presName="parTx" presStyleLbl="revTx" presStyleIdx="0" presStyleCnt="3">
        <dgm:presLayoutVars>
          <dgm:chMax val="0"/>
          <dgm:chPref val="0"/>
        </dgm:presLayoutVars>
      </dgm:prSet>
      <dgm:spPr/>
    </dgm:pt>
    <dgm:pt modelId="{46A7F5B9-A6B9-4ECC-BB09-31F21B58C5EE}" type="pres">
      <dgm:prSet presAssocID="{C51BB92C-B29B-4EBE-A21C-B4160EC29BB0}" presName="sibTrans" presStyleCnt="0"/>
      <dgm:spPr/>
    </dgm:pt>
    <dgm:pt modelId="{56546606-1283-4769-A486-F23BC86A8DDC}" type="pres">
      <dgm:prSet presAssocID="{229C914F-0CFC-4008-9CF7-3FDBFB1DD0C8}" presName="compNode" presStyleCnt="0"/>
      <dgm:spPr/>
    </dgm:pt>
    <dgm:pt modelId="{603D8FDC-0065-424E-8798-9D9CBA320983}" type="pres">
      <dgm:prSet presAssocID="{229C914F-0CFC-4008-9CF7-3FDBFB1DD0C8}" presName="bgRect" presStyleLbl="bgShp" presStyleIdx="1" presStyleCnt="3"/>
      <dgm:spPr/>
    </dgm:pt>
    <dgm:pt modelId="{1AC8E768-E59A-4A92-86D7-2683722A3B92}" type="pres">
      <dgm:prSet presAssocID="{229C914F-0CFC-4008-9CF7-3FDBFB1DD0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1C9AB4F-8E52-4A71-BCCF-71E05E8FD026}" type="pres">
      <dgm:prSet presAssocID="{229C914F-0CFC-4008-9CF7-3FDBFB1DD0C8}" presName="spaceRect" presStyleCnt="0"/>
      <dgm:spPr/>
    </dgm:pt>
    <dgm:pt modelId="{B17B8489-8C8C-4383-83C0-8F0FA2F459FD}" type="pres">
      <dgm:prSet presAssocID="{229C914F-0CFC-4008-9CF7-3FDBFB1DD0C8}" presName="parTx" presStyleLbl="revTx" presStyleIdx="1" presStyleCnt="3">
        <dgm:presLayoutVars>
          <dgm:chMax val="0"/>
          <dgm:chPref val="0"/>
        </dgm:presLayoutVars>
      </dgm:prSet>
      <dgm:spPr/>
    </dgm:pt>
    <dgm:pt modelId="{3FE8C1A0-B00B-4167-A308-9E67995D2D16}" type="pres">
      <dgm:prSet presAssocID="{04E9C0BA-9B4F-4C4A-AA11-DE86D8DB15A7}" presName="sibTrans" presStyleCnt="0"/>
      <dgm:spPr/>
    </dgm:pt>
    <dgm:pt modelId="{13B172CE-E20A-435C-A40F-83F96BB8D109}" type="pres">
      <dgm:prSet presAssocID="{9355261F-0C53-45A4-A2B4-E3BF140FCCCE}" presName="compNode" presStyleCnt="0"/>
      <dgm:spPr/>
    </dgm:pt>
    <dgm:pt modelId="{1DECF60C-5E8D-4AB8-84F8-6EB111375CFF}" type="pres">
      <dgm:prSet presAssocID="{9355261F-0C53-45A4-A2B4-E3BF140FCCCE}" presName="bgRect" presStyleLbl="bgShp" presStyleIdx="2" presStyleCnt="3"/>
      <dgm:spPr/>
    </dgm:pt>
    <dgm:pt modelId="{47DA28F3-C8D7-4144-BF64-917C7205DF72}" type="pres">
      <dgm:prSet presAssocID="{9355261F-0C53-45A4-A2B4-E3BF140FCC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7B8BAB77-0C24-43CD-A877-96236AFD2FEA}" type="pres">
      <dgm:prSet presAssocID="{9355261F-0C53-45A4-A2B4-E3BF140FCCCE}" presName="spaceRect" presStyleCnt="0"/>
      <dgm:spPr/>
    </dgm:pt>
    <dgm:pt modelId="{5C353175-A3E6-4992-805E-B53C00571364}" type="pres">
      <dgm:prSet presAssocID="{9355261F-0C53-45A4-A2B4-E3BF140FCC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104E01-F8FA-4301-B255-7583D936692D}" type="presOf" srcId="{229C914F-0CFC-4008-9CF7-3FDBFB1DD0C8}" destId="{B17B8489-8C8C-4383-83C0-8F0FA2F459FD}" srcOrd="0" destOrd="0" presId="urn:microsoft.com/office/officeart/2018/2/layout/IconVerticalSolidList"/>
    <dgm:cxn modelId="{6A8FD426-B2EC-4420-BCA2-7782901A210E}" srcId="{B33DFF13-2E94-4CF8-8887-D3BCAEBE67D8}" destId="{229C914F-0CFC-4008-9CF7-3FDBFB1DD0C8}" srcOrd="1" destOrd="0" parTransId="{FD753277-23DD-47E0-A10B-653E280E4A94}" sibTransId="{04E9C0BA-9B4F-4C4A-AA11-DE86D8DB15A7}"/>
    <dgm:cxn modelId="{3C5FA227-D6D0-4547-B234-1B47005D8D46}" srcId="{B33DFF13-2E94-4CF8-8887-D3BCAEBE67D8}" destId="{9355261F-0C53-45A4-A2B4-E3BF140FCCCE}" srcOrd="2" destOrd="0" parTransId="{289D9766-BA1A-46E7-9169-E21F8972583F}" sibTransId="{AA64514D-ACA4-4192-B5E3-188BA568D428}"/>
    <dgm:cxn modelId="{A359E639-678F-487E-8E50-3CDDA08A1246}" type="presOf" srcId="{8B0AFEA7-6AF4-4FF9-B9D6-1B48611DCC11}" destId="{D1DE44E6-5177-4721-A05E-D0CBB0F46908}" srcOrd="0" destOrd="0" presId="urn:microsoft.com/office/officeart/2018/2/layout/IconVerticalSolidList"/>
    <dgm:cxn modelId="{17E5D96F-9669-4B3A-94AB-58FAD904D3A0}" type="presOf" srcId="{B33DFF13-2E94-4CF8-8887-D3BCAEBE67D8}" destId="{C3D21E40-6670-4B58-A8D3-58B38481589C}" srcOrd="0" destOrd="0" presId="urn:microsoft.com/office/officeart/2018/2/layout/IconVerticalSolidList"/>
    <dgm:cxn modelId="{29D3AB95-A51A-4E2E-BE2A-CB3086945113}" srcId="{B33DFF13-2E94-4CF8-8887-D3BCAEBE67D8}" destId="{8B0AFEA7-6AF4-4FF9-B9D6-1B48611DCC11}" srcOrd="0" destOrd="0" parTransId="{079C482D-5E80-4B01-8303-45AA60E3A51C}" sibTransId="{C51BB92C-B29B-4EBE-A21C-B4160EC29BB0}"/>
    <dgm:cxn modelId="{A61943D0-06A8-440A-82FA-E42B3CC2B6D4}" type="presOf" srcId="{9355261F-0C53-45A4-A2B4-E3BF140FCCCE}" destId="{5C353175-A3E6-4992-805E-B53C00571364}" srcOrd="0" destOrd="0" presId="urn:microsoft.com/office/officeart/2018/2/layout/IconVerticalSolidList"/>
    <dgm:cxn modelId="{3BD6A3E2-34DB-4714-9B19-2FD94A7B6877}" type="presParOf" srcId="{C3D21E40-6670-4B58-A8D3-58B38481589C}" destId="{496E39B5-D3F8-4426-8E8F-F32F2151D947}" srcOrd="0" destOrd="0" presId="urn:microsoft.com/office/officeart/2018/2/layout/IconVerticalSolidList"/>
    <dgm:cxn modelId="{E801207B-EAD9-4AC1-9383-2FDF984DB357}" type="presParOf" srcId="{496E39B5-D3F8-4426-8E8F-F32F2151D947}" destId="{0A62D19C-5088-4BE5-92D2-4FF91EA25D67}" srcOrd="0" destOrd="0" presId="urn:microsoft.com/office/officeart/2018/2/layout/IconVerticalSolidList"/>
    <dgm:cxn modelId="{2E085955-6C50-443C-8A06-EEB6A85B462A}" type="presParOf" srcId="{496E39B5-D3F8-4426-8E8F-F32F2151D947}" destId="{F892F554-721E-4524-898D-CF4D9F63AB4F}" srcOrd="1" destOrd="0" presId="urn:microsoft.com/office/officeart/2018/2/layout/IconVerticalSolidList"/>
    <dgm:cxn modelId="{F09813E1-D012-41E3-99E6-E5E944E84026}" type="presParOf" srcId="{496E39B5-D3F8-4426-8E8F-F32F2151D947}" destId="{81FFF87F-F400-4ED4-B796-399BA659D66D}" srcOrd="2" destOrd="0" presId="urn:microsoft.com/office/officeart/2018/2/layout/IconVerticalSolidList"/>
    <dgm:cxn modelId="{DC358AD1-B19C-4716-B424-FF10EF93BD27}" type="presParOf" srcId="{496E39B5-D3F8-4426-8E8F-F32F2151D947}" destId="{D1DE44E6-5177-4721-A05E-D0CBB0F46908}" srcOrd="3" destOrd="0" presId="urn:microsoft.com/office/officeart/2018/2/layout/IconVerticalSolidList"/>
    <dgm:cxn modelId="{6E671540-980F-4625-8B85-795E2A1934B9}" type="presParOf" srcId="{C3D21E40-6670-4B58-A8D3-58B38481589C}" destId="{46A7F5B9-A6B9-4ECC-BB09-31F21B58C5EE}" srcOrd="1" destOrd="0" presId="urn:microsoft.com/office/officeart/2018/2/layout/IconVerticalSolidList"/>
    <dgm:cxn modelId="{7B58D65A-C64C-458E-AFD9-6CEF14C3B5BB}" type="presParOf" srcId="{C3D21E40-6670-4B58-A8D3-58B38481589C}" destId="{56546606-1283-4769-A486-F23BC86A8DDC}" srcOrd="2" destOrd="0" presId="urn:microsoft.com/office/officeart/2018/2/layout/IconVerticalSolidList"/>
    <dgm:cxn modelId="{AA389213-487C-471D-958A-87C3D11AC046}" type="presParOf" srcId="{56546606-1283-4769-A486-F23BC86A8DDC}" destId="{603D8FDC-0065-424E-8798-9D9CBA320983}" srcOrd="0" destOrd="0" presId="urn:microsoft.com/office/officeart/2018/2/layout/IconVerticalSolidList"/>
    <dgm:cxn modelId="{D43C5206-077F-4CE8-BC08-E7730415EEE5}" type="presParOf" srcId="{56546606-1283-4769-A486-F23BC86A8DDC}" destId="{1AC8E768-E59A-4A92-86D7-2683722A3B92}" srcOrd="1" destOrd="0" presId="urn:microsoft.com/office/officeart/2018/2/layout/IconVerticalSolidList"/>
    <dgm:cxn modelId="{DC260096-1F54-4233-B646-4CB93A6C874E}" type="presParOf" srcId="{56546606-1283-4769-A486-F23BC86A8DDC}" destId="{31C9AB4F-8E52-4A71-BCCF-71E05E8FD026}" srcOrd="2" destOrd="0" presId="urn:microsoft.com/office/officeart/2018/2/layout/IconVerticalSolidList"/>
    <dgm:cxn modelId="{62E4CA1B-4E87-44D8-B33D-F71CAD7F7A15}" type="presParOf" srcId="{56546606-1283-4769-A486-F23BC86A8DDC}" destId="{B17B8489-8C8C-4383-83C0-8F0FA2F459FD}" srcOrd="3" destOrd="0" presId="urn:microsoft.com/office/officeart/2018/2/layout/IconVerticalSolidList"/>
    <dgm:cxn modelId="{218B4D1A-E877-401B-8F07-C18A91AADE51}" type="presParOf" srcId="{C3D21E40-6670-4B58-A8D3-58B38481589C}" destId="{3FE8C1A0-B00B-4167-A308-9E67995D2D16}" srcOrd="3" destOrd="0" presId="urn:microsoft.com/office/officeart/2018/2/layout/IconVerticalSolidList"/>
    <dgm:cxn modelId="{82B503A5-BAE9-4C05-8A25-8CEBDB882A2F}" type="presParOf" srcId="{C3D21E40-6670-4B58-A8D3-58B38481589C}" destId="{13B172CE-E20A-435C-A40F-83F96BB8D109}" srcOrd="4" destOrd="0" presId="urn:microsoft.com/office/officeart/2018/2/layout/IconVerticalSolidList"/>
    <dgm:cxn modelId="{DE506021-C908-4375-8A1A-48784490B46B}" type="presParOf" srcId="{13B172CE-E20A-435C-A40F-83F96BB8D109}" destId="{1DECF60C-5E8D-4AB8-84F8-6EB111375CFF}" srcOrd="0" destOrd="0" presId="urn:microsoft.com/office/officeart/2018/2/layout/IconVerticalSolidList"/>
    <dgm:cxn modelId="{C3B3C458-E12F-4A62-A0C2-07F82A103927}" type="presParOf" srcId="{13B172CE-E20A-435C-A40F-83F96BB8D109}" destId="{47DA28F3-C8D7-4144-BF64-917C7205DF72}" srcOrd="1" destOrd="0" presId="urn:microsoft.com/office/officeart/2018/2/layout/IconVerticalSolidList"/>
    <dgm:cxn modelId="{006B5C75-90D9-45A0-88DE-718B532358D5}" type="presParOf" srcId="{13B172CE-E20A-435C-A40F-83F96BB8D109}" destId="{7B8BAB77-0C24-43CD-A877-96236AFD2FEA}" srcOrd="2" destOrd="0" presId="urn:microsoft.com/office/officeart/2018/2/layout/IconVerticalSolidList"/>
    <dgm:cxn modelId="{1AA00650-CB0D-4BFF-8746-E7DB65188EE2}" type="presParOf" srcId="{13B172CE-E20A-435C-A40F-83F96BB8D109}" destId="{5C353175-A3E6-4992-805E-B53C005713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A2216-EEA1-48F5-8647-0AFFBA1BA7CE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CCA88-F50A-4BAB-B4FD-4D295E324ECD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BAF8B-35CE-4282-AB7F-92287BEF85E3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Type of unsupervised learning used for unlabeled data </a:t>
          </a:r>
        </a:p>
      </dsp:txBody>
      <dsp:txXfrm>
        <a:off x="1927918" y="713"/>
        <a:ext cx="5075858" cy="1669193"/>
      </dsp:txXfrm>
    </dsp:sp>
    <dsp:sp modelId="{FF575DA5-9637-4132-8E3D-5D58925BD60A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9C26F-44BF-4B23-B34C-DD713058BF92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10F14-92B2-4F96-91B1-649EDC9FA0EC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goal of this algorithm is to find groups in the data, with the number of groups represented by the variable </a:t>
          </a:r>
          <a:r>
            <a:rPr lang="en-US" sz="2300" b="1" i="1" kern="1200"/>
            <a:t>K</a:t>
          </a:r>
          <a:r>
            <a:rPr lang="en-US" sz="2300" kern="1200"/>
            <a:t>. </a:t>
          </a:r>
        </a:p>
      </dsp:txBody>
      <dsp:txXfrm>
        <a:off x="1927918" y="2087205"/>
        <a:ext cx="5075858" cy="1669193"/>
      </dsp:txXfrm>
    </dsp:sp>
    <dsp:sp modelId="{6482A0E2-B622-4BA8-A3C1-85419E3356F4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6D258-9F0E-4FB6-83F7-B85E25CF6C50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66648-7C55-4592-870D-864292E50189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algorithm works iteratively to assign each data point to one of </a:t>
          </a:r>
          <a:r>
            <a:rPr lang="en-US" sz="2300" b="1" i="1" kern="1200"/>
            <a:t>K</a:t>
          </a:r>
          <a:r>
            <a:rPr lang="en-US" sz="2300" kern="1200"/>
            <a:t> groups based on feature similarity. </a:t>
          </a:r>
        </a:p>
      </dsp:txBody>
      <dsp:txXfrm>
        <a:off x="1927918" y="4173697"/>
        <a:ext cx="5075858" cy="1669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2D19C-5088-4BE5-92D2-4FF91EA25D67}">
      <dsp:nvSpPr>
        <dsp:cNvPr id="0" name=""/>
        <dsp:cNvSpPr/>
      </dsp:nvSpPr>
      <dsp:spPr>
        <a:xfrm>
          <a:off x="0" y="716"/>
          <a:ext cx="5715000" cy="16773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2F554-721E-4524-898D-CF4D9F63AB4F}">
      <dsp:nvSpPr>
        <dsp:cNvPr id="0" name=""/>
        <dsp:cNvSpPr/>
      </dsp:nvSpPr>
      <dsp:spPr>
        <a:xfrm>
          <a:off x="507398" y="378120"/>
          <a:ext cx="922543" cy="9225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E44E6-5177-4721-A05E-D0CBB0F46908}">
      <dsp:nvSpPr>
        <dsp:cNvPr id="0" name=""/>
        <dsp:cNvSpPr/>
      </dsp:nvSpPr>
      <dsp:spPr>
        <a:xfrm>
          <a:off x="1937340" y="716"/>
          <a:ext cx="3777659" cy="167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520" tIns="177520" rIns="177520" bIns="1775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One of the simplest clustering algorithms</a:t>
          </a:r>
        </a:p>
      </dsp:txBody>
      <dsp:txXfrm>
        <a:off x="1937340" y="716"/>
        <a:ext cx="3777659" cy="1677351"/>
      </dsp:txXfrm>
    </dsp:sp>
    <dsp:sp modelId="{603D8FDC-0065-424E-8798-9D9CBA320983}">
      <dsp:nvSpPr>
        <dsp:cNvPr id="0" name=""/>
        <dsp:cNvSpPr/>
      </dsp:nvSpPr>
      <dsp:spPr>
        <a:xfrm>
          <a:off x="0" y="2097405"/>
          <a:ext cx="5715000" cy="16773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8E768-E59A-4A92-86D7-2683722A3B92}">
      <dsp:nvSpPr>
        <dsp:cNvPr id="0" name=""/>
        <dsp:cNvSpPr/>
      </dsp:nvSpPr>
      <dsp:spPr>
        <a:xfrm>
          <a:off x="507398" y="2474809"/>
          <a:ext cx="922543" cy="9225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B8489-8C8C-4383-83C0-8F0FA2F459FD}">
      <dsp:nvSpPr>
        <dsp:cNvPr id="0" name=""/>
        <dsp:cNvSpPr/>
      </dsp:nvSpPr>
      <dsp:spPr>
        <a:xfrm>
          <a:off x="1937340" y="2097405"/>
          <a:ext cx="3777659" cy="167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520" tIns="177520" rIns="177520" bIns="1775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Easy to implement</a:t>
          </a:r>
        </a:p>
      </dsp:txBody>
      <dsp:txXfrm>
        <a:off x="1937340" y="2097405"/>
        <a:ext cx="3777659" cy="1677351"/>
      </dsp:txXfrm>
    </dsp:sp>
    <dsp:sp modelId="{1DECF60C-5E8D-4AB8-84F8-6EB111375CFF}">
      <dsp:nvSpPr>
        <dsp:cNvPr id="0" name=""/>
        <dsp:cNvSpPr/>
      </dsp:nvSpPr>
      <dsp:spPr>
        <a:xfrm>
          <a:off x="0" y="4194094"/>
          <a:ext cx="5715000" cy="16773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A28F3-C8D7-4144-BF64-917C7205DF72}">
      <dsp:nvSpPr>
        <dsp:cNvPr id="0" name=""/>
        <dsp:cNvSpPr/>
      </dsp:nvSpPr>
      <dsp:spPr>
        <a:xfrm>
          <a:off x="507398" y="4571498"/>
          <a:ext cx="922543" cy="9225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53175-A3E6-4992-805E-B53C00571364}">
      <dsp:nvSpPr>
        <dsp:cNvPr id="0" name=""/>
        <dsp:cNvSpPr/>
      </dsp:nvSpPr>
      <dsp:spPr>
        <a:xfrm>
          <a:off x="1937340" y="4194094"/>
          <a:ext cx="3777659" cy="167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520" tIns="177520" rIns="177520" bIns="1775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does a very good job when the clusters have a kind of spherical shapes</a:t>
          </a:r>
        </a:p>
      </dsp:txBody>
      <dsp:txXfrm>
        <a:off x="1937340" y="4194094"/>
        <a:ext cx="3777659" cy="1677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4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partitioning-cluster-analysis-quick-start-guide-unsupervised-machin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A245AC3-2A12-4EC5-90F0-635CC8C2C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E2F09B-BB20-4BE5-AB02-3EB3D1DC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A68E7-C9B1-4FEC-821D-FC8861DED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3748" r="-1" b="-1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30952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BA2F37-388F-4D5A-9ABF-F0ADA6CB8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4352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AD23D2-6BEF-470D-992C-8B2BC3BF4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61296" y="1546522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1" y="1828799"/>
            <a:ext cx="5105400" cy="2491199"/>
          </a:xfrm>
        </p:spPr>
        <p:txBody>
          <a:bodyPr anchor="b">
            <a:normAutofit/>
          </a:bodyPr>
          <a:lstStyle/>
          <a:p>
            <a:pPr algn="l"/>
            <a:r>
              <a:rPr lang="en-US" b="0">
                <a:solidFill>
                  <a:srgbClr val="FFFFFF"/>
                </a:solidFill>
                <a:latin typeface="Algerian"/>
                <a:cs typeface="Calibri Light"/>
              </a:rPr>
              <a:t>K-MEANS CLUSTERING ALGORITHM</a:t>
            </a:r>
            <a:endParaRPr lang="en-US" b="0">
              <a:solidFill>
                <a:srgbClr val="FFFFFF"/>
              </a:solidFill>
              <a:latin typeface="Algeri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1" y="4455151"/>
            <a:ext cx="5105400" cy="111116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parajita"/>
                <a:cs typeface="Calibri"/>
              </a:rPr>
              <a:t>BY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parajita"/>
                <a:cs typeface="Calibri"/>
              </a:rPr>
              <a:t>SWETA DAS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parajita"/>
                <a:cs typeface="Calibri"/>
              </a:rPr>
              <a:t>(40016932)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46417-446C-4A6C-8DF6-32DCD3CE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0">
                <a:solidFill>
                  <a:schemeClr val="tx2"/>
                </a:solidFill>
                <a:latin typeface="Algerian"/>
              </a:rPr>
              <a:t>HOW TO DETERMINE K-CLUSTERS?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787F-693E-40C1-816E-F1BF5E46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649" y="1534057"/>
            <a:ext cx="2780404" cy="606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2"/>
                </a:solidFill>
                <a:latin typeface="Aparajita"/>
                <a:cs typeface="Aparajita"/>
              </a:rPr>
              <a:t>ELBOW TEST</a:t>
            </a:r>
            <a:r>
              <a:rPr lang="en-US" sz="2200" b="1">
                <a:solidFill>
                  <a:schemeClr val="tx2"/>
                </a:solidFill>
                <a:latin typeface="Aparajita"/>
                <a:cs typeface="Aparajita"/>
              </a:rPr>
              <a:t>: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4B48561-FC5C-4968-AF23-AA3B88D5C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229" y="2410590"/>
            <a:ext cx="5727504" cy="2887423"/>
          </a:xfrm>
          <a:prstGeom prst="rect">
            <a:avLst/>
          </a:prstGeom>
        </p:spPr>
      </p:pic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DD97883-5B1B-421F-9822-79F2D2228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84" y="2407155"/>
            <a:ext cx="5829723" cy="289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46417-446C-4A6C-8DF6-32DCD3CE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HOW TO DETERMINE K-CLUSTERS?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A9AA4DF-8AAB-4F3C-97A2-79B9D4D2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243" y="2343615"/>
            <a:ext cx="10078835" cy="431698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>
                <a:solidFill>
                  <a:schemeClr val="tx1">
                    <a:alpha val="80000"/>
                  </a:schemeClr>
                </a:solidFill>
                <a:latin typeface="Aparajita"/>
                <a:cs typeface="Aparajita"/>
              </a:rPr>
              <a:t>Silhouette analysis</a:t>
            </a:r>
            <a:endParaRPr lang="en-US" sz="2200">
              <a:solidFill>
                <a:schemeClr val="tx1">
                  <a:alpha val="80000"/>
                </a:schemeClr>
              </a:solidFill>
              <a:latin typeface="Aparajita"/>
              <a:cs typeface="Aparajita"/>
            </a:endParaRP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Aparajita"/>
                <a:cs typeface="Aparajita"/>
              </a:rPr>
              <a:t> used to determine the degree of separation between clusters. For each sample: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Aparajita"/>
                <a:cs typeface="Aparajita"/>
              </a:rPr>
              <a:t>Compute the average distance from all data points in the same cluster (ai).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Aparajita"/>
                <a:cs typeface="Aparajita"/>
              </a:rPr>
              <a:t>Compute the average distance from all data points in the closest cluster (bi).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Aparajita"/>
                <a:cs typeface="Aparajita"/>
              </a:rPr>
              <a:t>Compute the coefficient:</a:t>
            </a:r>
          </a:p>
          <a:p>
            <a:pPr>
              <a:lnSpc>
                <a:spcPct val="100000"/>
              </a:lnSpc>
            </a:pPr>
            <a:endParaRPr lang="en-US" sz="1900">
              <a:solidFill>
                <a:schemeClr val="tx1">
                  <a:alpha val="80000"/>
                </a:schemeClr>
              </a:solidFill>
              <a:latin typeface="Aparajita"/>
              <a:cs typeface="Aparajita"/>
            </a:endParaRPr>
          </a:p>
          <a:p>
            <a:pPr>
              <a:lnSpc>
                <a:spcPct val="100000"/>
              </a:lnSpc>
            </a:pPr>
            <a:endParaRPr lang="en-US" sz="1900">
              <a:solidFill>
                <a:schemeClr val="tx1">
                  <a:alpha val="80000"/>
                </a:schemeClr>
              </a:solidFill>
              <a:latin typeface="Aparajita"/>
              <a:cs typeface="Aparajita"/>
            </a:endParaRP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Aparajita"/>
                <a:cs typeface="Aparajita"/>
              </a:rPr>
              <a:t>If it is 0 –&gt; the sample is very close to the neighboring clusters.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Aparajita"/>
                <a:cs typeface="Aparajita"/>
              </a:rPr>
              <a:t>It it is 1 –&gt; the sample is far away from the neighboring clusters.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Aparajita"/>
                <a:cs typeface="Aparajita"/>
              </a:rPr>
              <a:t>It it is -1 –&gt; the sample is assigned to the wrong clusters.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Aparajita"/>
                <a:cs typeface="Aparajita"/>
              </a:rPr>
              <a:t>Therefore, we want the coefficients to be as big as possible and close to 1 to have a good clusters. </a:t>
            </a:r>
          </a:p>
        </p:txBody>
      </p:sp>
      <p:pic>
        <p:nvPicPr>
          <p:cNvPr id="19" name="Picture 19" descr="A picture containing table&#10;&#10;Description automatically generated">
            <a:extLst>
              <a:ext uri="{FF2B5EF4-FFF2-40B4-BE49-F238E27FC236}">
                <a16:creationId xmlns:a16="http://schemas.microsoft.com/office/drawing/2014/main" id="{B6C7F562-1D5C-46BF-BEC1-EE8C0C11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806" y="4144304"/>
            <a:ext cx="26098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FAA02-B47D-474C-860A-781F6EDF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559813"/>
            <a:ext cx="6172199" cy="1664573"/>
          </a:xfrm>
        </p:spPr>
        <p:txBody>
          <a:bodyPr>
            <a:normAutofit/>
          </a:bodyPr>
          <a:lstStyle/>
          <a:p>
            <a:r>
              <a:rPr lang="en-US" b="0">
                <a:solidFill>
                  <a:schemeClr val="tx2"/>
                </a:solidFill>
                <a:latin typeface="Algerian"/>
              </a:rPr>
              <a:t>K- MEANS USE IN REAL LIFE APPLICATIONS: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3B756-88D3-4576-A217-6995584AB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24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F5392-ED6D-419D-A1F8-29650B91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244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8426-1F45-49B1-B758-0E5978EA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917" y="2384474"/>
            <a:ext cx="6171801" cy="3728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  <a:latin typeface="Aparajita"/>
                <a:cs typeface="Aparajita"/>
              </a:rPr>
              <a:t>Document Classification</a:t>
            </a:r>
            <a:endParaRPr lang="en-US" sz="1800">
              <a:solidFill>
                <a:schemeClr val="tx2"/>
              </a:solidFill>
              <a:latin typeface="Aparajita"/>
              <a:cs typeface="Aparajita"/>
            </a:endParaRPr>
          </a:p>
          <a:p>
            <a:pPr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  <a:latin typeface="Aparajita"/>
                <a:ea typeface="+mn-lt"/>
                <a:cs typeface="+mn-lt"/>
              </a:rPr>
              <a:t> Delivery Store Optimization</a:t>
            </a:r>
            <a:endParaRPr lang="en-US" sz="1800">
              <a:solidFill>
                <a:schemeClr val="tx2"/>
              </a:solidFill>
              <a:latin typeface="Aparajita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  <a:latin typeface="Aparajita"/>
                <a:cs typeface="Aparajita"/>
              </a:rPr>
              <a:t> Identifying Crime Localities</a:t>
            </a:r>
            <a:endParaRPr lang="en-US" sz="1800">
              <a:solidFill>
                <a:schemeClr val="tx2"/>
              </a:solidFill>
              <a:latin typeface="Aparajita"/>
              <a:cs typeface="Aparajita"/>
            </a:endParaRPr>
          </a:p>
          <a:p>
            <a:pPr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  <a:latin typeface="Aparajita"/>
                <a:cs typeface="Aparajita"/>
              </a:rPr>
              <a:t> Customer Segmentation</a:t>
            </a:r>
            <a:endParaRPr lang="en-US" sz="1800">
              <a:solidFill>
                <a:schemeClr val="tx2"/>
              </a:solidFill>
              <a:latin typeface="Aparajita"/>
              <a:cs typeface="Aparajita"/>
            </a:endParaRPr>
          </a:p>
          <a:p>
            <a:pPr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  <a:latin typeface="Aparajita"/>
                <a:cs typeface="Aparajita"/>
              </a:rPr>
              <a:t>Fantasy league stats analysis</a:t>
            </a:r>
          </a:p>
          <a:p>
            <a:pPr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  <a:latin typeface="Aparajita"/>
                <a:cs typeface="Aparajita"/>
              </a:rPr>
              <a:t> Insurance Fraud Detection</a:t>
            </a:r>
            <a:endParaRPr lang="en-US" sz="1800">
              <a:solidFill>
                <a:schemeClr val="tx2"/>
              </a:solidFill>
              <a:latin typeface="Aparajita"/>
              <a:cs typeface="Aparajita"/>
            </a:endParaRPr>
          </a:p>
          <a:p>
            <a:pPr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  <a:latin typeface="Aparajita"/>
                <a:cs typeface="Aparajita"/>
              </a:rPr>
              <a:t> Rideshare Data Analysis</a:t>
            </a:r>
            <a:endParaRPr lang="en-US" sz="1800">
              <a:solidFill>
                <a:schemeClr val="tx2"/>
              </a:solidFill>
              <a:latin typeface="Aparajita"/>
              <a:cs typeface="Aparajita"/>
            </a:endParaRPr>
          </a:p>
          <a:p>
            <a:pPr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  <a:latin typeface="Aparajita"/>
                <a:ea typeface="+mn-lt"/>
                <a:cs typeface="+mn-lt"/>
              </a:rPr>
              <a:t> Cyber-profiling Criminals</a:t>
            </a:r>
            <a:endParaRPr lang="en-US" sz="1800">
              <a:solidFill>
                <a:schemeClr val="tx2"/>
              </a:solidFill>
              <a:latin typeface="Aparajita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  <a:latin typeface="Aparajita"/>
                <a:cs typeface="Aparajita"/>
              </a:rPr>
              <a:t> Call Record Detail Analysis</a:t>
            </a:r>
            <a:endParaRPr lang="en-US" sz="1800">
              <a:solidFill>
                <a:schemeClr val="tx2"/>
              </a:solidFill>
              <a:latin typeface="Aparajita"/>
              <a:cs typeface="Aparajita"/>
            </a:endParaRPr>
          </a:p>
          <a:p>
            <a:pPr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  <a:latin typeface="Aparajita"/>
                <a:cs typeface="Aparajita"/>
              </a:rPr>
              <a:t> Automatic Clustering Of It Alerts</a:t>
            </a:r>
            <a:endParaRPr lang="en-US" sz="1800">
              <a:solidFill>
                <a:schemeClr val="tx2"/>
              </a:solidFill>
              <a:latin typeface="Aparajita"/>
              <a:cs typeface="Aparajita"/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chemeClr val="tx2"/>
              </a:solidFill>
              <a:latin typeface="Aparajita"/>
              <a:cs typeface="Aparajita"/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chemeClr val="tx2"/>
              </a:solidFill>
              <a:latin typeface="Aparajita"/>
              <a:cs typeface="Aparajita"/>
            </a:endParaRPr>
          </a:p>
        </p:txBody>
      </p:sp>
    </p:spTree>
    <p:extLst>
      <p:ext uri="{BB962C8B-B14F-4D97-AF65-F5344CB8AC3E}">
        <p14:creationId xmlns:p14="http://schemas.microsoft.com/office/powerpoint/2010/main" val="146620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EEBF-3C7A-462F-B96B-0FE35217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lgerian"/>
              </a:rPr>
              <a:t>FANTASY LEAGUE STAT ANALYSIS: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43E5126-B026-4ADF-9FAF-EDDD45555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874" y="2627816"/>
            <a:ext cx="4589545" cy="2866910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BB1F822-F18A-4CA7-A98E-BC4DEE42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630003"/>
            <a:ext cx="3746807" cy="1728091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FA08ED9-EF56-47BC-8D58-4DA057988C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103" b="226"/>
          <a:stretch/>
        </p:blipFill>
        <p:spPr>
          <a:xfrm>
            <a:off x="9372687" y="2207941"/>
            <a:ext cx="1689749" cy="4105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04D07-2086-43A7-BA5B-F4F1DD497906}"/>
              </a:ext>
            </a:extLst>
          </p:cNvPr>
          <p:cNvSpPr txBox="1"/>
          <p:nvPr/>
        </p:nvSpPr>
        <p:spPr>
          <a:xfrm>
            <a:off x="2168913" y="1420748"/>
            <a:ext cx="5298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parajita"/>
                <a:cs typeface="Aparajita"/>
              </a:rPr>
              <a:t>TO PREDICT HIGH RECIEVERS:</a:t>
            </a:r>
          </a:p>
        </p:txBody>
      </p:sp>
    </p:spTree>
    <p:extLst>
      <p:ext uri="{BB962C8B-B14F-4D97-AF65-F5344CB8AC3E}">
        <p14:creationId xmlns:p14="http://schemas.microsoft.com/office/powerpoint/2010/main" val="404953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CDF8E-0782-4678-9CC7-EF694AD8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b="0" dirty="0">
                <a:latin typeface="Algerian"/>
              </a:rPr>
              <a:t>DRAWBACKS: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7D0C-EFFD-4B8C-B38A-5874D520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542" y="1981200"/>
            <a:ext cx="9295372" cy="3935986"/>
          </a:xfrm>
        </p:spPr>
        <p:txBody>
          <a:bodyPr anchor="ctr">
            <a:normAutofit/>
          </a:bodyPr>
          <a:lstStyle/>
          <a:p>
            <a:r>
              <a:rPr lang="en-US" sz="1800" b="1">
                <a:solidFill>
                  <a:schemeClr val="accent3">
                    <a:lumMod val="50000"/>
                  </a:schemeClr>
                </a:solidFill>
                <a:latin typeface="Aparajita"/>
                <a:ea typeface="+mn-lt"/>
                <a:cs typeface="+mn-lt"/>
              </a:rPr>
              <a:t>Kmeans algorithm is good in capturing structure of the data if clusters have a spherical-like shape. It always try to construct a nice spherical shape around the centroid. That means, the minute the clusters have a complicated geometric shapes, kmeans does a poor job in clustering the data. </a:t>
            </a:r>
          </a:p>
          <a:p>
            <a:r>
              <a:rPr lang="en-US" sz="1800" b="1">
                <a:solidFill>
                  <a:schemeClr val="accent3">
                    <a:lumMod val="50000"/>
                  </a:schemeClr>
                </a:solidFill>
                <a:latin typeface="Aparajita"/>
                <a:ea typeface="+mn-lt"/>
                <a:cs typeface="+mn-lt"/>
              </a:rPr>
              <a:t>It requires to specify the number of clusters (k) in advance. It cannot handle noisy data and outliers. </a:t>
            </a:r>
          </a:p>
          <a:p>
            <a:r>
              <a:rPr lang="en-US" sz="1800" b="1">
                <a:solidFill>
                  <a:schemeClr val="accent3">
                    <a:lumMod val="50000"/>
                  </a:schemeClr>
                </a:solidFill>
                <a:latin typeface="Aparajita"/>
                <a:ea typeface="+mn-lt"/>
                <a:cs typeface="+mn-lt"/>
              </a:rPr>
              <a:t>It is not suitable to identify clusters with non-convex shapes.</a:t>
            </a:r>
            <a:endParaRPr lang="en-US" b="1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800" b="1">
                <a:solidFill>
                  <a:schemeClr val="accent3">
                    <a:lumMod val="50000"/>
                  </a:schemeClr>
                </a:solidFill>
                <a:latin typeface="Aparajita"/>
                <a:ea typeface="+mn-lt"/>
                <a:cs typeface="+mn-lt"/>
              </a:rPr>
              <a:t>It is sensitive to initial condition. Different initial condition may produce different result of cluster. The algorithm may be trapped in the local optimum.</a:t>
            </a:r>
            <a:endParaRPr lang="en-US" sz="1800" b="1">
              <a:solidFill>
                <a:schemeClr val="accent3">
                  <a:lumMod val="50000"/>
                </a:schemeClr>
              </a:solidFill>
              <a:latin typeface="Aparajita"/>
            </a:endParaRPr>
          </a:p>
        </p:txBody>
      </p:sp>
    </p:spTree>
    <p:extLst>
      <p:ext uri="{BB962C8B-B14F-4D97-AF65-F5344CB8AC3E}">
        <p14:creationId xmlns:p14="http://schemas.microsoft.com/office/powerpoint/2010/main" val="198430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CDF8E-0782-4678-9CC7-EF694AD8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b="0" dirty="0">
                <a:latin typeface="Algerian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7D0C-EFFD-4B8C-B38A-5874D520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542" y="1981200"/>
            <a:ext cx="9295372" cy="3935986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Aparajita"/>
                <a:ea typeface="+mn-lt"/>
                <a:cs typeface="+mn-lt"/>
              </a:rPr>
              <a:t>Kmeans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parajita"/>
                <a:ea typeface="+mn-lt"/>
                <a:cs typeface="+mn-lt"/>
              </a:rPr>
              <a:t> clustering is one of the most popular clustering algorithms and usually the first thing practitioners apply when solving clustering tasks to get an idea of the structure of the dataset. </a:t>
            </a:r>
            <a:endParaRPr lang="en-US" sz="1800" b="1">
              <a:solidFill>
                <a:schemeClr val="accent3">
                  <a:lumMod val="50000"/>
                </a:schemeClr>
              </a:solidFill>
              <a:latin typeface="Aparajita"/>
              <a:ea typeface="+mn-lt"/>
              <a:cs typeface="Aparajita"/>
            </a:endParaRP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parajita"/>
                <a:ea typeface="+mn-lt"/>
                <a:cs typeface="+mn-lt"/>
              </a:rPr>
              <a:t>The goal of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Aparajita"/>
                <a:ea typeface="+mn-lt"/>
                <a:cs typeface="+mn-lt"/>
              </a:rPr>
              <a:t>kmeans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parajita"/>
                <a:ea typeface="+mn-lt"/>
                <a:cs typeface="+mn-lt"/>
              </a:rPr>
              <a:t> is to group data points into distinct non-overlapping subgroups. </a:t>
            </a:r>
            <a:endParaRPr lang="en-US" sz="1800">
              <a:solidFill>
                <a:schemeClr val="accent3">
                  <a:lumMod val="50000"/>
                </a:schemeClr>
              </a:solidFill>
              <a:latin typeface="Aparajita"/>
              <a:cs typeface="Aparajita"/>
            </a:endParaRPr>
          </a:p>
        </p:txBody>
      </p:sp>
    </p:spTree>
    <p:extLst>
      <p:ext uri="{BB962C8B-B14F-4D97-AF65-F5344CB8AC3E}">
        <p14:creationId xmlns:p14="http://schemas.microsoft.com/office/powerpoint/2010/main" val="247382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565399F-4F28-4DD7-B97C-2B9519E16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97641"/>
            <a:ext cx="12188952" cy="266035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CCF79B-B65C-49A3-B634-68160730A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97641"/>
            <a:ext cx="12188952" cy="2660359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72FE-7BA8-4EA4-BBD1-01FE1749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712" y="883573"/>
            <a:ext cx="10335077" cy="3151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tx2"/>
                </a:solidFill>
                <a:latin typeface="Algeri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143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34444-7271-4F30-8739-8601D503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 b="0">
                <a:solidFill>
                  <a:schemeClr val="tx2"/>
                </a:solidFill>
                <a:latin typeface="Algerian"/>
              </a:rPr>
              <a:t>CLUSTERING: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5518-4988-4FE5-A8B1-637EBB4A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76" y="2411653"/>
            <a:ext cx="5556705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latin typeface="Aparajita"/>
                <a:ea typeface="+mn-lt"/>
                <a:cs typeface="+mn-lt"/>
              </a:rPr>
              <a:t> Clustering is the classification of objects into different groups, or more precisely, the partitioning of a data set into subsets (clusters), so that the data in each subset (ideally) share some common trait - often according to some defined distance measure.</a:t>
            </a:r>
            <a:endParaRPr lang="en-US" sz="2000">
              <a:solidFill>
                <a:schemeClr val="tx2"/>
              </a:solidFill>
              <a:latin typeface="Aparajita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A511ADC6-E6E2-457E-B6F7-AD36754BAE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464" t="10593" r="19488" b="8898"/>
          <a:stretch/>
        </p:blipFill>
        <p:spPr>
          <a:xfrm>
            <a:off x="6514173" y="677872"/>
            <a:ext cx="5476076" cy="5758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508CD-6083-4E3F-9FFB-7385DDCEE40E}"/>
              </a:ext>
            </a:extLst>
          </p:cNvPr>
          <p:cNvSpPr txBox="1"/>
          <p:nvPr/>
        </p:nvSpPr>
        <p:spPr>
          <a:xfrm>
            <a:off x="9612351" y="5428205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1FFC9-64AF-4286-9CE3-BB7FE95654B4}"/>
              </a:ext>
            </a:extLst>
          </p:cNvPr>
          <p:cNvSpPr txBox="1"/>
          <p:nvPr/>
        </p:nvSpPr>
        <p:spPr>
          <a:xfrm>
            <a:off x="8144329" y="5507945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A4B1F-764E-4EE5-80ED-C384817C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2800" b="0">
                <a:latin typeface="Algerian"/>
              </a:rPr>
              <a:t>INTRODUCTION: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28DF50-44EE-4FC8-90E9-7494E9DCA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494803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787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AA541-2A55-4316-865D-ACF25B21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1"/>
            <a:ext cx="4388405" cy="5580556"/>
          </a:xfrm>
        </p:spPr>
        <p:txBody>
          <a:bodyPr anchor="ctr">
            <a:normAutofit/>
          </a:bodyPr>
          <a:lstStyle/>
          <a:p>
            <a:r>
              <a:rPr lang="en-US" sz="3600" b="0">
                <a:solidFill>
                  <a:schemeClr val="tx2"/>
                </a:solidFill>
                <a:latin typeface="Algerian"/>
              </a:rPr>
              <a:t>WHY K-MEANS?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48897B96-3039-4268-8B57-3076C0ED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03"/>
          <a:stretch/>
        </p:blipFill>
        <p:spPr>
          <a:xfrm rot="10800000">
            <a:off x="-3049" y="2719660"/>
            <a:ext cx="650748" cy="2548349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DEEA387F-FE32-404D-B9E2-0DB5D1F50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C3007DC-E5FA-4C5C-A112-BDDCAEB77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77007"/>
              </p:ext>
            </p:extLst>
          </p:nvPr>
        </p:nvGraphicFramePr>
        <p:xfrm>
          <a:off x="5638800" y="304800"/>
          <a:ext cx="5715000" cy="58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8456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D84DB-B03F-427C-8A9A-725A40D1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635"/>
            <a:ext cx="2062226" cy="2862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latin typeface="Algerian"/>
              </a:rPr>
              <a:t>FLOWCHART OF THE ALGORITHM:</a:t>
            </a: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EFE05D8B-C193-41B1-BEC1-CC50C554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630" y="501672"/>
            <a:ext cx="7276170" cy="4783222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30CAE45-9CFE-488A-BF1F-6D240B07A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0029AD-C96C-470B-B25F-4333AA4C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E6C0DA-21F6-403D-A388-EEEC450D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657365" cy="2585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latin typeface="Algerian"/>
              </a:rPr>
              <a:t>VISUALISATION OF THE ALGORITHM:</a:t>
            </a:r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F43188FD-F61C-4D59-9459-319BFB2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9370" y="0"/>
            <a:ext cx="719262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AC3FF9-EB0C-48D0-BA7C-CE7C190E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96312" y="0"/>
            <a:ext cx="719263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EBA4287-29DE-4CCC-B6C4-9C5228BBA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83" t="11290" r="2244" b="6989"/>
          <a:stretch/>
        </p:blipFill>
        <p:spPr>
          <a:xfrm>
            <a:off x="5603488" y="433462"/>
            <a:ext cx="5930610" cy="2902069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AD41592-01E3-45AF-A399-DC5018B148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" t="2579" r="-127" b="11765"/>
          <a:stretch/>
        </p:blipFill>
        <p:spPr>
          <a:xfrm>
            <a:off x="5742878" y="3509340"/>
            <a:ext cx="5791207" cy="29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3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E6C0DA-21F6-403D-A388-EEEC450D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562243" cy="2585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>
                    <a:lumMod val="90000"/>
                    <a:lumOff val="10000"/>
                  </a:schemeClr>
                </a:solidFill>
                <a:latin typeface="Algerian"/>
              </a:rPr>
              <a:t>VISUALISATION OF THE ALGORITHM:</a:t>
            </a:r>
            <a:endParaRPr lang="en-US" sz="18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F43188FD-F61C-4D59-9459-319BFB2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6241" y="0"/>
            <a:ext cx="5005758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60AC3FF9-EB0C-48D0-BA7C-CE7C190E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86296" y="0"/>
            <a:ext cx="500264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5F53D62-0A43-46B8-8261-B79450E9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566" y="380998"/>
            <a:ext cx="3500757" cy="1925416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2759CF2-E19C-470F-91C3-3CD99AB66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224" y="4336441"/>
            <a:ext cx="3577839" cy="1925415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71F03EB-01ED-4C0C-905B-1DEEC9E7A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498" y="2337479"/>
            <a:ext cx="3523113" cy="19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5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E6C0DA-21F6-403D-A388-EEEC450D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657365" cy="2585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latin typeface="Algerian"/>
              </a:rPr>
              <a:t>VISUALISATION OF THE ALGORITHM:</a:t>
            </a:r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F43188FD-F61C-4D59-9459-319BFB2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9370" y="0"/>
            <a:ext cx="719262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AC3FF9-EB0C-48D0-BA7C-CE7C190E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96312" y="0"/>
            <a:ext cx="719263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0204348-A5DF-4FB0-BB16-A1579D47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369" y="489208"/>
            <a:ext cx="3839736" cy="1779297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FA4E373-DE02-4BFE-9298-C784D531A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52" y="2367776"/>
            <a:ext cx="3867614" cy="1676400"/>
          </a:xfrm>
          <a:prstGeom prst="rect">
            <a:avLst/>
          </a:prstGeom>
        </p:spPr>
      </p:pic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84BC9AF-57E6-421E-9BB8-6119D4C0B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352" y="4236593"/>
            <a:ext cx="3867614" cy="17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3D2E-8ABD-48C7-BBDF-52581488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>
                <a:latin typeface="Algerian"/>
              </a:rPr>
              <a:t>MATHEMATICAL EXPLANATION: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27B8-BF76-49AC-9D6D-658DED5C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lgerian"/>
              </a:rPr>
              <a:t>EXPECTATION MAXIMIZATION: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F9089-9587-4EDE-B8B1-D85777B84014}"/>
              </a:ext>
            </a:extLst>
          </p:cNvPr>
          <p:cNvSpPr txBox="1"/>
          <p:nvPr/>
        </p:nvSpPr>
        <p:spPr>
          <a:xfrm>
            <a:off x="970157" y="2596376"/>
            <a:ext cx="29197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parajita"/>
                <a:cs typeface="Aparajita"/>
              </a:rPr>
              <a:t>The E-step is assigning the data points to the closest cluster. The M-step is computing the centroid of each cluster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40E0727-58DF-4FEA-A292-7D5E38D4C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" t="28057" r="-1179" b="-28058"/>
          <a:stretch/>
        </p:blipFill>
        <p:spPr>
          <a:xfrm>
            <a:off x="4231889" y="2622244"/>
            <a:ext cx="3895492" cy="99090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BE3575-91B5-4ED0-99B0-BEBC928C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596" y="4265968"/>
            <a:ext cx="4062760" cy="667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42EA86-15FF-4AA1-B1E6-A8396D594666}"/>
              </a:ext>
            </a:extLst>
          </p:cNvPr>
          <p:cNvSpPr txBox="1"/>
          <p:nvPr/>
        </p:nvSpPr>
        <p:spPr>
          <a:xfrm>
            <a:off x="4867275" y="3501250"/>
            <a:ext cx="2733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OBJECTIVE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8DEBD-D912-49E2-9561-DAB63F251CCD}"/>
              </a:ext>
            </a:extLst>
          </p:cNvPr>
          <p:cNvSpPr txBox="1"/>
          <p:nvPr/>
        </p:nvSpPr>
        <p:spPr>
          <a:xfrm>
            <a:off x="2523197" y="5106353"/>
            <a:ext cx="2455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E-STEP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7C146875-73D5-48EE-80E0-49F1F0474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10" y="4152452"/>
            <a:ext cx="4648199" cy="8205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B9AAE3-8ADF-4295-AF11-2BB347298733}"/>
              </a:ext>
            </a:extLst>
          </p:cNvPr>
          <p:cNvSpPr txBox="1"/>
          <p:nvPr/>
        </p:nvSpPr>
        <p:spPr>
          <a:xfrm>
            <a:off x="7795632" y="5110046"/>
            <a:ext cx="26781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M-STEP</a:t>
            </a:r>
          </a:p>
        </p:txBody>
      </p:sp>
    </p:spTree>
    <p:extLst>
      <p:ext uri="{BB962C8B-B14F-4D97-AF65-F5344CB8AC3E}">
        <p14:creationId xmlns:p14="http://schemas.microsoft.com/office/powerpoint/2010/main" val="260428053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4"/>
      </a:lt2>
      <a:accent1>
        <a:srgbClr val="81AA9D"/>
      </a:accent1>
      <a:accent2>
        <a:srgbClr val="76A8AD"/>
      </a:accent2>
      <a:accent3>
        <a:srgbClr val="8AA4C0"/>
      </a:accent3>
      <a:accent4>
        <a:srgbClr val="7F83BA"/>
      </a:accent4>
      <a:accent5>
        <a:srgbClr val="A796C6"/>
      </a:accent5>
      <a:accent6>
        <a:srgbClr val="AC7FBA"/>
      </a:accent6>
      <a:hlink>
        <a:srgbClr val="AE697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BlockprintVTI</vt:lpstr>
      <vt:lpstr>K-MEANS CLUSTERING ALGORITHM</vt:lpstr>
      <vt:lpstr>CLUSTERING:</vt:lpstr>
      <vt:lpstr>INTRODUCTION:</vt:lpstr>
      <vt:lpstr>WHY K-MEANS?</vt:lpstr>
      <vt:lpstr>FLOWCHART OF THE ALGORITHM:</vt:lpstr>
      <vt:lpstr>PowerPoint Presentation</vt:lpstr>
      <vt:lpstr>PowerPoint Presentation</vt:lpstr>
      <vt:lpstr>PowerPoint Presentation</vt:lpstr>
      <vt:lpstr>MATHEMATICAL EXPLANATION: </vt:lpstr>
      <vt:lpstr>HOW TO DETERMINE K-CLUSTERS?</vt:lpstr>
      <vt:lpstr>HOW TO DETERMINE K-CLUSTERS?</vt:lpstr>
      <vt:lpstr>K- MEANS USE IN REAL LIFE APPLICATIONS:</vt:lpstr>
      <vt:lpstr>FANTASY LEAGUE STAT ANALYSIS:</vt:lpstr>
      <vt:lpstr>DRAWBACKS: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</cp:revision>
  <dcterms:created xsi:type="dcterms:W3CDTF">2021-08-18T03:57:14Z</dcterms:created>
  <dcterms:modified xsi:type="dcterms:W3CDTF">2021-08-19T04:12:50Z</dcterms:modified>
</cp:coreProperties>
</file>