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80" r:id="rId6"/>
    <p:sldId id="281" r:id="rId7"/>
    <p:sldId id="264" r:id="rId8"/>
    <p:sldId id="265" r:id="rId9"/>
    <p:sldId id="274" r:id="rId10"/>
    <p:sldId id="275" r:id="rId11"/>
    <p:sldId id="277" r:id="rId12"/>
    <p:sldId id="276" r:id="rId13"/>
    <p:sldId id="278" r:id="rId14"/>
    <p:sldId id="272" r:id="rId15"/>
    <p:sldId id="273" r:id="rId16"/>
    <p:sldId id="267" r:id="rId17"/>
    <p:sldId id="268" r:id="rId18"/>
    <p:sldId id="269" r:id="rId19"/>
    <p:sldId id="279"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6" r:id="rId34"/>
    <p:sldId id="305" r:id="rId35"/>
    <p:sldId id="307" r:id="rId36"/>
    <p:sldId id="308" r:id="rId37"/>
    <p:sldId id="26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p:cViewPr varScale="1">
        <p:scale>
          <a:sx n="82" d="100"/>
          <a:sy n="82" d="100"/>
        </p:scale>
        <p:origin x="1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eta Kumari" userId="f4bfa205ef681f64" providerId="LiveId" clId="{DE3E7EA1-BB4C-4175-B6CB-BAD54E2C8EA4}"/>
    <pc:docChg chg="undo custSel addSld delSld modSld">
      <pc:chgData name="Sweta Kumari" userId="f4bfa205ef681f64" providerId="LiveId" clId="{DE3E7EA1-BB4C-4175-B6CB-BAD54E2C8EA4}" dt="2025-03-10T01:49:16.020" v="461" actId="123"/>
      <pc:docMkLst>
        <pc:docMk/>
      </pc:docMkLst>
      <pc:sldChg chg="del">
        <pc:chgData name="Sweta Kumari" userId="f4bfa205ef681f64" providerId="LiveId" clId="{DE3E7EA1-BB4C-4175-B6CB-BAD54E2C8EA4}" dt="2025-03-10T01:33:24.812" v="317" actId="2696"/>
        <pc:sldMkLst>
          <pc:docMk/>
          <pc:sldMk cId="2061538747" sldId="259"/>
        </pc:sldMkLst>
      </pc:sldChg>
      <pc:sldChg chg="addSp delSp modSp mod">
        <pc:chgData name="Sweta Kumari" userId="f4bfa205ef681f64" providerId="LiveId" clId="{DE3E7EA1-BB4C-4175-B6CB-BAD54E2C8EA4}" dt="2025-03-10T01:49:16.020" v="461" actId="123"/>
        <pc:sldMkLst>
          <pc:docMk/>
          <pc:sldMk cId="3533294547" sldId="260"/>
        </pc:sldMkLst>
        <pc:spChg chg="mod">
          <ac:chgData name="Sweta Kumari" userId="f4bfa205ef681f64" providerId="LiveId" clId="{DE3E7EA1-BB4C-4175-B6CB-BAD54E2C8EA4}" dt="2025-03-10T01:46:58.007" v="435" actId="1076"/>
          <ac:spMkLst>
            <pc:docMk/>
            <pc:sldMk cId="3533294547" sldId="260"/>
            <ac:spMk id="2" creationId="{00000000-0000-0000-0000-000000000000}"/>
          </ac:spMkLst>
        </pc:spChg>
        <pc:spChg chg="mod">
          <ac:chgData name="Sweta Kumari" userId="f4bfa205ef681f64" providerId="LiveId" clId="{DE3E7EA1-BB4C-4175-B6CB-BAD54E2C8EA4}" dt="2025-03-10T01:49:16.020" v="461" actId="123"/>
          <ac:spMkLst>
            <pc:docMk/>
            <pc:sldMk cId="3533294547" sldId="260"/>
            <ac:spMk id="3" creationId="{00000000-0000-0000-0000-000000000000}"/>
          </ac:spMkLst>
        </pc:spChg>
      </pc:sldChg>
      <pc:sldChg chg="addSp modSp mod">
        <pc:chgData name="Sweta Kumari" userId="f4bfa205ef681f64" providerId="LiveId" clId="{DE3E7EA1-BB4C-4175-B6CB-BAD54E2C8EA4}" dt="2025-03-10T00:59:50.997" v="33" actId="20577"/>
        <pc:sldMkLst>
          <pc:docMk/>
          <pc:sldMk cId="2923148080" sldId="265"/>
        </pc:sldMkLst>
        <pc:spChg chg="mod">
          <ac:chgData name="Sweta Kumari" userId="f4bfa205ef681f64" providerId="LiveId" clId="{DE3E7EA1-BB4C-4175-B6CB-BAD54E2C8EA4}" dt="2025-03-10T00:59:50.997" v="33" actId="20577"/>
          <ac:spMkLst>
            <pc:docMk/>
            <pc:sldMk cId="2923148080" sldId="265"/>
            <ac:spMk id="9" creationId="{21C67183-B260-1933-9180-AE2F5161C0BB}"/>
          </ac:spMkLst>
        </pc:spChg>
      </pc:sldChg>
      <pc:sldChg chg="modSp mod">
        <pc:chgData name="Sweta Kumari" userId="f4bfa205ef681f64" providerId="LiveId" clId="{DE3E7EA1-BB4C-4175-B6CB-BAD54E2C8EA4}" dt="2025-03-10T01:00:04.769" v="39" actId="20577"/>
        <pc:sldMkLst>
          <pc:docMk/>
          <pc:sldMk cId="3831956926" sldId="291"/>
        </pc:sldMkLst>
        <pc:spChg chg="mod">
          <ac:chgData name="Sweta Kumari" userId="f4bfa205ef681f64" providerId="LiveId" clId="{DE3E7EA1-BB4C-4175-B6CB-BAD54E2C8EA4}" dt="2025-03-10T01:00:04.769" v="39" actId="20577"/>
          <ac:spMkLst>
            <pc:docMk/>
            <pc:sldMk cId="3831956926" sldId="291"/>
            <ac:spMk id="6" creationId="{F57DA536-0075-6CC3-961F-AF3C49B5186E}"/>
          </ac:spMkLst>
        </pc:spChg>
      </pc:sldChg>
      <pc:sldChg chg="addSp modSp mod">
        <pc:chgData name="Sweta Kumari" userId="f4bfa205ef681f64" providerId="LiveId" clId="{DE3E7EA1-BB4C-4175-B6CB-BAD54E2C8EA4}" dt="2025-03-10T01:00:31.819" v="43" actId="20577"/>
        <pc:sldMkLst>
          <pc:docMk/>
          <pc:sldMk cId="163916382" sldId="299"/>
        </pc:sldMkLst>
        <pc:spChg chg="add mod">
          <ac:chgData name="Sweta Kumari" userId="f4bfa205ef681f64" providerId="LiveId" clId="{DE3E7EA1-BB4C-4175-B6CB-BAD54E2C8EA4}" dt="2025-03-10T01:00:31.819" v="43" actId="20577"/>
          <ac:spMkLst>
            <pc:docMk/>
            <pc:sldMk cId="163916382" sldId="299"/>
            <ac:spMk id="3" creationId="{0D2A05D8-1673-0CB6-C215-9A7867AC67DB}"/>
          </ac:spMkLst>
        </pc:spChg>
      </pc:sldChg>
      <pc:sldChg chg="addSp delSp modSp new mod">
        <pc:chgData name="Sweta Kumari" userId="f4bfa205ef681f64" providerId="LiveId" clId="{DE3E7EA1-BB4C-4175-B6CB-BAD54E2C8EA4}" dt="2025-03-10T01:33:19.436" v="316" actId="14100"/>
        <pc:sldMkLst>
          <pc:docMk/>
          <pc:sldMk cId="116636458" sldId="308"/>
        </pc:sldMkLst>
        <pc:spChg chg="mod">
          <ac:chgData name="Sweta Kumari" userId="f4bfa205ef681f64" providerId="LiveId" clId="{DE3E7EA1-BB4C-4175-B6CB-BAD54E2C8EA4}" dt="2025-03-10T01:33:11.142" v="313" actId="14100"/>
          <ac:spMkLst>
            <pc:docMk/>
            <pc:sldMk cId="116636458" sldId="308"/>
            <ac:spMk id="2" creationId="{6F0DACB5-1543-D253-5DD0-B03ACCF5D51E}"/>
          </ac:spMkLst>
        </pc:spChg>
        <pc:graphicFrameChg chg="add mod ord modGraphic">
          <ac:chgData name="Sweta Kumari" userId="f4bfa205ef681f64" providerId="LiveId" clId="{DE3E7EA1-BB4C-4175-B6CB-BAD54E2C8EA4}" dt="2025-03-10T01:33:19.436" v="316" actId="14100"/>
          <ac:graphicFrameMkLst>
            <pc:docMk/>
            <pc:sldMk cId="116636458" sldId="308"/>
            <ac:graphicFrameMk id="4" creationId="{5DF8DB4A-2554-BC4B-C654-96D417E3D014}"/>
          </ac:graphicFrameMkLst>
        </pc:graphicFrameChg>
      </pc:sldChg>
    </pc:docChg>
  </pc:docChgLst>
  <pc:docChgLst>
    <pc:chgData name="Jitin Nambiar" userId="f4075b66b940e4d2" providerId="LiveId" clId="{C8F10230-0E80-4D86-83DD-414E2AC38891}"/>
    <pc:docChg chg="undo custSel addSld delSld modSld sldOrd">
      <pc:chgData name="Jitin Nambiar" userId="f4075b66b940e4d2" providerId="LiveId" clId="{C8F10230-0E80-4D86-83DD-414E2AC38891}" dt="2025-03-05T06:20:45.688" v="494" actId="1076"/>
      <pc:docMkLst>
        <pc:docMk/>
      </pc:docMkLst>
      <pc:sldChg chg="del">
        <pc:chgData name="Jitin Nambiar" userId="f4075b66b940e4d2" providerId="LiveId" clId="{C8F10230-0E80-4D86-83DD-414E2AC38891}" dt="2025-03-05T05:58:17.416" v="450" actId="47"/>
        <pc:sldMkLst>
          <pc:docMk/>
          <pc:sldMk cId="880288974" sldId="262"/>
        </pc:sldMkLst>
      </pc:sldChg>
      <pc:sldChg chg="del">
        <pc:chgData name="Jitin Nambiar" userId="f4075b66b940e4d2" providerId="LiveId" clId="{C8F10230-0E80-4D86-83DD-414E2AC38891}" dt="2025-03-05T05:58:18.981" v="451" actId="47"/>
        <pc:sldMkLst>
          <pc:docMk/>
          <pc:sldMk cId="1509257863" sldId="266"/>
        </pc:sldMkLst>
      </pc:sldChg>
      <pc:sldChg chg="addSp delSp modSp mod">
        <pc:chgData name="Jitin Nambiar" userId="f4075b66b940e4d2" providerId="LiveId" clId="{C8F10230-0E80-4D86-83DD-414E2AC38891}" dt="2025-03-05T03:53:22.662" v="132" actId="478"/>
        <pc:sldMkLst>
          <pc:docMk/>
          <pc:sldMk cId="3795337559" sldId="270"/>
        </pc:sldMkLst>
      </pc:sldChg>
      <pc:sldChg chg="del">
        <pc:chgData name="Jitin Nambiar" userId="f4075b66b940e4d2" providerId="LiveId" clId="{C8F10230-0E80-4D86-83DD-414E2AC38891}" dt="2025-03-05T05:58:20.824" v="452" actId="47"/>
        <pc:sldMkLst>
          <pc:docMk/>
          <pc:sldMk cId="1495459932" sldId="271"/>
        </pc:sldMkLst>
      </pc:sldChg>
      <pc:sldChg chg="addSp delSp modSp mod">
        <pc:chgData name="Jitin Nambiar" userId="f4075b66b940e4d2" providerId="LiveId" clId="{C8F10230-0E80-4D86-83DD-414E2AC38891}" dt="2025-03-05T03:51:45.203" v="122" actId="12"/>
        <pc:sldMkLst>
          <pc:docMk/>
          <pc:sldMk cId="3831956926" sldId="291"/>
        </pc:sldMkLst>
        <pc:spChg chg="mod">
          <ac:chgData name="Jitin Nambiar" userId="f4075b66b940e4d2" providerId="LiveId" clId="{C8F10230-0E80-4D86-83DD-414E2AC38891}" dt="2025-03-05T03:22:41.670" v="4" actId="115"/>
          <ac:spMkLst>
            <pc:docMk/>
            <pc:sldMk cId="3831956926" sldId="291"/>
            <ac:spMk id="2" creationId="{6DFB9680-138E-5FD1-B9E3-3B458DE78743}"/>
          </ac:spMkLst>
        </pc:spChg>
        <pc:spChg chg="add mod">
          <ac:chgData name="Jitin Nambiar" userId="f4075b66b940e4d2" providerId="LiveId" clId="{C8F10230-0E80-4D86-83DD-414E2AC38891}" dt="2025-03-05T03:50:21.515" v="115" actId="113"/>
          <ac:spMkLst>
            <pc:docMk/>
            <pc:sldMk cId="3831956926" sldId="291"/>
            <ac:spMk id="4" creationId="{606D6243-B866-C468-7197-3C1377FEB6F4}"/>
          </ac:spMkLst>
        </pc:spChg>
        <pc:spChg chg="add mod">
          <ac:chgData name="Jitin Nambiar" userId="f4075b66b940e4d2" providerId="LiveId" clId="{C8F10230-0E80-4D86-83DD-414E2AC38891}" dt="2025-03-05T03:51:45.203" v="122" actId="12"/>
          <ac:spMkLst>
            <pc:docMk/>
            <pc:sldMk cId="3831956926" sldId="291"/>
            <ac:spMk id="5" creationId="{1E530998-5F3F-7142-8D3F-23224A573BD0}"/>
          </ac:spMkLst>
        </pc:spChg>
        <pc:spChg chg="add mod">
          <ac:chgData name="Jitin Nambiar" userId="f4075b66b940e4d2" providerId="LiveId" clId="{C8F10230-0E80-4D86-83DD-414E2AC38891}" dt="2025-03-05T03:49:52.230" v="110" actId="1076"/>
          <ac:spMkLst>
            <pc:docMk/>
            <pc:sldMk cId="3831956926" sldId="291"/>
            <ac:spMk id="6" creationId="{F57DA536-0075-6CC3-961F-AF3C49B5186E}"/>
          </ac:spMkLst>
        </pc:spChg>
      </pc:sldChg>
      <pc:sldChg chg="addSp delSp modSp add mod">
        <pc:chgData name="Jitin Nambiar" userId="f4075b66b940e4d2" providerId="LiveId" clId="{C8F10230-0E80-4D86-83DD-414E2AC38891}" dt="2025-03-05T04:04:55.265" v="197" actId="1076"/>
        <pc:sldMkLst>
          <pc:docMk/>
          <pc:sldMk cId="2655387705" sldId="292"/>
        </pc:sldMkLst>
        <pc:spChg chg="mod">
          <ac:chgData name="Jitin Nambiar" userId="f4075b66b940e4d2" providerId="LiveId" clId="{C8F10230-0E80-4D86-83DD-414E2AC38891}" dt="2025-03-05T03:53:47.598" v="139"/>
          <ac:spMkLst>
            <pc:docMk/>
            <pc:sldMk cId="2655387705" sldId="292"/>
            <ac:spMk id="2" creationId="{19FD8FB3-3AE6-F53A-DF1C-FFBD3C36F633}"/>
          </ac:spMkLst>
        </pc:spChg>
        <pc:spChg chg="mod">
          <ac:chgData name="Jitin Nambiar" userId="f4075b66b940e4d2" providerId="LiveId" clId="{C8F10230-0E80-4D86-83DD-414E2AC38891}" dt="2025-03-05T04:04:55.265" v="197" actId="1076"/>
          <ac:spMkLst>
            <pc:docMk/>
            <pc:sldMk cId="2655387705" sldId="292"/>
            <ac:spMk id="4" creationId="{0FB5C62A-0D54-62D3-D468-4421404802A9}"/>
          </ac:spMkLst>
        </pc:spChg>
        <pc:spChg chg="add mod">
          <ac:chgData name="Jitin Nambiar" userId="f4075b66b940e4d2" providerId="LiveId" clId="{C8F10230-0E80-4D86-83DD-414E2AC38891}" dt="2025-03-05T04:04:15.629" v="193" actId="20577"/>
          <ac:spMkLst>
            <pc:docMk/>
            <pc:sldMk cId="2655387705" sldId="292"/>
            <ac:spMk id="7" creationId="{DBF9FE4B-6778-99D9-A6F2-A271CBAB6742}"/>
          </ac:spMkLst>
        </pc:spChg>
        <pc:picChg chg="add mod">
          <ac:chgData name="Jitin Nambiar" userId="f4075b66b940e4d2" providerId="LiveId" clId="{C8F10230-0E80-4D86-83DD-414E2AC38891}" dt="2025-03-05T04:04:49.469" v="196" actId="14100"/>
          <ac:picMkLst>
            <pc:docMk/>
            <pc:sldMk cId="2655387705" sldId="292"/>
            <ac:picMk id="3" creationId="{D15B2BAA-4926-F867-F174-CEEF0167977F}"/>
          </ac:picMkLst>
        </pc:picChg>
      </pc:sldChg>
      <pc:sldChg chg="addSp delSp modSp add mod ord">
        <pc:chgData name="Jitin Nambiar" userId="f4075b66b940e4d2" providerId="LiveId" clId="{C8F10230-0E80-4D86-83DD-414E2AC38891}" dt="2025-03-05T04:19:49.698" v="294" actId="1076"/>
        <pc:sldMkLst>
          <pc:docMk/>
          <pc:sldMk cId="4159368154" sldId="293"/>
        </pc:sldMkLst>
        <pc:spChg chg="mod">
          <ac:chgData name="Jitin Nambiar" userId="f4075b66b940e4d2" providerId="LiveId" clId="{C8F10230-0E80-4D86-83DD-414E2AC38891}" dt="2025-03-05T04:19:49.698" v="294" actId="1076"/>
          <ac:spMkLst>
            <pc:docMk/>
            <pc:sldMk cId="4159368154" sldId="293"/>
            <ac:spMk id="2" creationId="{9728F375-0FA0-F84C-02DC-A96824C86E4E}"/>
          </ac:spMkLst>
        </pc:spChg>
        <pc:spChg chg="mod">
          <ac:chgData name="Jitin Nambiar" userId="f4075b66b940e4d2" providerId="LiveId" clId="{C8F10230-0E80-4D86-83DD-414E2AC38891}" dt="2025-03-05T04:18:32.478" v="284" actId="1076"/>
          <ac:spMkLst>
            <pc:docMk/>
            <pc:sldMk cId="4159368154" sldId="293"/>
            <ac:spMk id="4" creationId="{37417CD8-072F-DFFA-F847-6DCA7ECC8D39}"/>
          </ac:spMkLst>
        </pc:spChg>
        <pc:spChg chg="mod">
          <ac:chgData name="Jitin Nambiar" userId="f4075b66b940e4d2" providerId="LiveId" clId="{C8F10230-0E80-4D86-83DD-414E2AC38891}" dt="2025-03-05T04:18:24.432" v="283" actId="255"/>
          <ac:spMkLst>
            <pc:docMk/>
            <pc:sldMk cId="4159368154" sldId="293"/>
            <ac:spMk id="5" creationId="{70C8CEB3-D87C-A383-767B-0586B0E8593A}"/>
          </ac:spMkLst>
        </pc:spChg>
        <pc:spChg chg="add mod">
          <ac:chgData name="Jitin Nambiar" userId="f4075b66b940e4d2" providerId="LiveId" clId="{C8F10230-0E80-4D86-83DD-414E2AC38891}" dt="2025-03-05T04:19:02.774" v="285" actId="1076"/>
          <ac:spMkLst>
            <pc:docMk/>
            <pc:sldMk cId="4159368154" sldId="293"/>
            <ac:spMk id="8" creationId="{4C20EAA4-1C45-6670-7396-4DFDA39CAFB8}"/>
          </ac:spMkLst>
        </pc:spChg>
        <pc:picChg chg="add mod">
          <ac:chgData name="Jitin Nambiar" userId="f4075b66b940e4d2" providerId="LiveId" clId="{C8F10230-0E80-4D86-83DD-414E2AC38891}" dt="2025-03-05T04:19:06.386" v="286" actId="1076"/>
          <ac:picMkLst>
            <pc:docMk/>
            <pc:sldMk cId="4159368154" sldId="293"/>
            <ac:picMk id="7" creationId="{C74F8036-14AA-6E2C-6171-8ACB18F13FF1}"/>
          </ac:picMkLst>
        </pc:picChg>
      </pc:sldChg>
      <pc:sldChg chg="delSp modSp add mod ord">
        <pc:chgData name="Jitin Nambiar" userId="f4075b66b940e4d2" providerId="LiveId" clId="{C8F10230-0E80-4D86-83DD-414E2AC38891}" dt="2025-03-05T05:25:54.034" v="337" actId="20577"/>
        <pc:sldMkLst>
          <pc:docMk/>
          <pc:sldMk cId="829545274" sldId="294"/>
        </pc:sldMkLst>
        <pc:spChg chg="mod">
          <ac:chgData name="Jitin Nambiar" userId="f4075b66b940e4d2" providerId="LiveId" clId="{C8F10230-0E80-4D86-83DD-414E2AC38891}" dt="2025-03-05T04:20:36.178" v="300" actId="27636"/>
          <ac:spMkLst>
            <pc:docMk/>
            <pc:sldMk cId="829545274" sldId="294"/>
            <ac:spMk id="2" creationId="{57BCB3E0-6B9F-2BD1-5938-FEE065D32D0B}"/>
          </ac:spMkLst>
        </pc:spChg>
        <pc:spChg chg="mod">
          <ac:chgData name="Jitin Nambiar" userId="f4075b66b940e4d2" providerId="LiveId" clId="{C8F10230-0E80-4D86-83DD-414E2AC38891}" dt="2025-03-05T04:21:52.629" v="321" actId="207"/>
          <ac:spMkLst>
            <pc:docMk/>
            <pc:sldMk cId="829545274" sldId="294"/>
            <ac:spMk id="4" creationId="{FF447462-3301-34E9-F67A-B5190849BFC2}"/>
          </ac:spMkLst>
        </pc:spChg>
        <pc:spChg chg="mod">
          <ac:chgData name="Jitin Nambiar" userId="f4075b66b940e4d2" providerId="LiveId" clId="{C8F10230-0E80-4D86-83DD-414E2AC38891}" dt="2025-03-05T05:25:54.034" v="337" actId="20577"/>
          <ac:spMkLst>
            <pc:docMk/>
            <pc:sldMk cId="829545274" sldId="294"/>
            <ac:spMk id="5" creationId="{59AA060B-34F2-7953-1C33-BBE3D925C1C5}"/>
          </ac:spMkLst>
        </pc:spChg>
      </pc:sldChg>
      <pc:sldChg chg="addSp delSp modSp add mod ord">
        <pc:chgData name="Jitin Nambiar" userId="f4075b66b940e4d2" providerId="LiveId" clId="{C8F10230-0E80-4D86-83DD-414E2AC38891}" dt="2025-03-05T05:43:32.793" v="399" actId="20577"/>
        <pc:sldMkLst>
          <pc:docMk/>
          <pc:sldMk cId="1206820798" sldId="295"/>
        </pc:sldMkLst>
        <pc:spChg chg="mod">
          <ac:chgData name="Jitin Nambiar" userId="f4075b66b940e4d2" providerId="LiveId" clId="{C8F10230-0E80-4D86-83DD-414E2AC38891}" dt="2025-03-05T05:29:25.558" v="341"/>
          <ac:spMkLst>
            <pc:docMk/>
            <pc:sldMk cId="1206820798" sldId="295"/>
            <ac:spMk id="2" creationId="{5F750B6D-1B3D-089B-F19B-9429DD9137ED}"/>
          </ac:spMkLst>
        </pc:spChg>
        <pc:spChg chg="mod">
          <ac:chgData name="Jitin Nambiar" userId="f4075b66b940e4d2" providerId="LiveId" clId="{C8F10230-0E80-4D86-83DD-414E2AC38891}" dt="2025-03-05T05:35:59.035" v="360" actId="20577"/>
          <ac:spMkLst>
            <pc:docMk/>
            <pc:sldMk cId="1206820798" sldId="295"/>
            <ac:spMk id="4" creationId="{BEF60548-BAC9-8315-FD76-BF9051B9CA9A}"/>
          </ac:spMkLst>
        </pc:spChg>
        <pc:spChg chg="mod">
          <ac:chgData name="Jitin Nambiar" userId="f4075b66b940e4d2" providerId="LiveId" clId="{C8F10230-0E80-4D86-83DD-414E2AC38891}" dt="2025-03-05T05:43:32.793" v="399" actId="20577"/>
          <ac:spMkLst>
            <pc:docMk/>
            <pc:sldMk cId="1206820798" sldId="295"/>
            <ac:spMk id="5" creationId="{1524C192-494E-5427-C88A-697900EF6902}"/>
          </ac:spMkLst>
        </pc:spChg>
        <pc:picChg chg="add mod">
          <ac:chgData name="Jitin Nambiar" userId="f4075b66b940e4d2" providerId="LiveId" clId="{C8F10230-0E80-4D86-83DD-414E2AC38891}" dt="2025-03-05T05:39:18.165" v="365" actId="14100"/>
          <ac:picMkLst>
            <pc:docMk/>
            <pc:sldMk cId="1206820798" sldId="295"/>
            <ac:picMk id="7" creationId="{6015BFEF-7C93-69ED-2F3E-09B28A097BA5}"/>
          </ac:picMkLst>
        </pc:picChg>
      </pc:sldChg>
      <pc:sldChg chg="addSp delSp modSp add mod">
        <pc:chgData name="Jitin Nambiar" userId="f4075b66b940e4d2" providerId="LiveId" clId="{C8F10230-0E80-4D86-83DD-414E2AC38891}" dt="2025-03-05T05:53:32.095" v="448" actId="113"/>
        <pc:sldMkLst>
          <pc:docMk/>
          <pc:sldMk cId="2060600524" sldId="296"/>
        </pc:sldMkLst>
        <pc:spChg chg="mod">
          <ac:chgData name="Jitin Nambiar" userId="f4075b66b940e4d2" providerId="LiveId" clId="{C8F10230-0E80-4D86-83DD-414E2AC38891}" dt="2025-03-05T05:45:33.363" v="418" actId="20577"/>
          <ac:spMkLst>
            <pc:docMk/>
            <pc:sldMk cId="2060600524" sldId="296"/>
            <ac:spMk id="4" creationId="{674BDDCE-26F8-5E8E-90CD-6177C41A05F2}"/>
          </ac:spMkLst>
        </pc:spChg>
        <pc:spChg chg="mod">
          <ac:chgData name="Jitin Nambiar" userId="f4075b66b940e4d2" providerId="LiveId" clId="{C8F10230-0E80-4D86-83DD-414E2AC38891}" dt="2025-03-05T05:53:32.095" v="448" actId="113"/>
          <ac:spMkLst>
            <pc:docMk/>
            <pc:sldMk cId="2060600524" sldId="296"/>
            <ac:spMk id="5" creationId="{CB61C89B-5350-BDB4-7083-B3FFCE4E172F}"/>
          </ac:spMkLst>
        </pc:spChg>
        <pc:picChg chg="add mod">
          <ac:chgData name="Jitin Nambiar" userId="f4075b66b940e4d2" providerId="LiveId" clId="{C8F10230-0E80-4D86-83DD-414E2AC38891}" dt="2025-03-05T05:46:25.031" v="423" actId="14100"/>
          <ac:picMkLst>
            <pc:docMk/>
            <pc:sldMk cId="2060600524" sldId="296"/>
            <ac:picMk id="3" creationId="{8AD6223A-EFD3-9AB1-06F1-3C4FD5080275}"/>
          </ac:picMkLst>
        </pc:picChg>
      </pc:sldChg>
      <pc:sldChg chg="addSp delSp modSp add mod">
        <pc:chgData name="Jitin Nambiar" userId="f4075b66b940e4d2" providerId="LiveId" clId="{C8F10230-0E80-4D86-83DD-414E2AC38891}" dt="2025-03-05T06:20:45.688" v="494" actId="1076"/>
        <pc:sldMkLst>
          <pc:docMk/>
          <pc:sldMk cId="2292155951" sldId="297"/>
        </pc:sldMkLst>
        <pc:spChg chg="mod">
          <ac:chgData name="Jitin Nambiar" userId="f4075b66b940e4d2" providerId="LiveId" clId="{C8F10230-0E80-4D86-83DD-414E2AC38891}" dt="2025-03-05T06:18:38.430" v="470" actId="1076"/>
          <ac:spMkLst>
            <pc:docMk/>
            <pc:sldMk cId="2292155951" sldId="297"/>
            <ac:spMk id="2" creationId="{A115AC39-4B05-0EDC-6DF3-33C37645AD86}"/>
          </ac:spMkLst>
        </pc:spChg>
        <pc:spChg chg="mod">
          <ac:chgData name="Jitin Nambiar" userId="f4075b66b940e4d2" providerId="LiveId" clId="{C8F10230-0E80-4D86-83DD-414E2AC38891}" dt="2025-03-05T06:20:28.435" v="490" actId="255"/>
          <ac:spMkLst>
            <pc:docMk/>
            <pc:sldMk cId="2292155951" sldId="297"/>
            <ac:spMk id="4" creationId="{35AC47DE-8DAA-240A-B542-CBED7CC2CDDA}"/>
          </ac:spMkLst>
        </pc:spChg>
        <pc:spChg chg="mod">
          <ac:chgData name="Jitin Nambiar" userId="f4075b66b940e4d2" providerId="LiveId" clId="{C8F10230-0E80-4D86-83DD-414E2AC38891}" dt="2025-03-05T06:18:42.482" v="471" actId="1076"/>
          <ac:spMkLst>
            <pc:docMk/>
            <pc:sldMk cId="2292155951" sldId="297"/>
            <ac:spMk id="5" creationId="{97BB1FC2-D8DA-501C-87E6-11D8B6CA8842}"/>
          </ac:spMkLst>
        </pc:spChg>
        <pc:spChg chg="add mod">
          <ac:chgData name="Jitin Nambiar" userId="f4075b66b940e4d2" providerId="LiveId" clId="{C8F10230-0E80-4D86-83DD-414E2AC38891}" dt="2025-03-05T06:20:45.688" v="494" actId="1076"/>
          <ac:spMkLst>
            <pc:docMk/>
            <pc:sldMk cId="2292155951" sldId="297"/>
            <ac:spMk id="6" creationId="{27893E9A-BEFC-9866-591C-725DA3B91D33}"/>
          </ac:spMkLst>
        </pc:spChg>
      </pc:sldChg>
    </pc:docChg>
  </pc:docChgLst>
  <pc:docChgLst>
    <pc:chgData name="Jitin Nambiar" userId="f4075b66b940e4d2" providerId="LiveId" clId="{BF52E726-7614-4A9F-9986-FC9C90B735F7}"/>
    <pc:docChg chg="custSel modSld">
      <pc:chgData name="Jitin Nambiar" userId="f4075b66b940e4d2" providerId="LiveId" clId="{BF52E726-7614-4A9F-9986-FC9C90B735F7}" dt="2025-03-16T04:26:57.384" v="8" actId="478"/>
      <pc:docMkLst>
        <pc:docMk/>
      </pc:docMkLst>
      <pc:sldChg chg="addSp delSp modSp mod">
        <pc:chgData name="Jitin Nambiar" userId="f4075b66b940e4d2" providerId="LiveId" clId="{BF52E726-7614-4A9F-9986-FC9C90B735F7}" dt="2025-03-16T04:26:57.384" v="8" actId="478"/>
        <pc:sldMkLst>
          <pc:docMk/>
          <pc:sldMk cId="788809819" sldId="256"/>
        </pc:sldMkLst>
        <pc:spChg chg="mod">
          <ac:chgData name="Jitin Nambiar" userId="f4075b66b940e4d2" providerId="LiveId" clId="{BF52E726-7614-4A9F-9986-FC9C90B735F7}" dt="2025-03-16T04:26:43.994" v="7" actId="20577"/>
          <ac:spMkLst>
            <pc:docMk/>
            <pc:sldMk cId="788809819" sldId="256"/>
            <ac:spMk id="2" creationId="{00000000-0000-0000-0000-000000000000}"/>
          </ac:spMkLst>
        </pc:spChg>
        <pc:spChg chg="del mod">
          <ac:chgData name="Jitin Nambiar" userId="f4075b66b940e4d2" providerId="LiveId" clId="{BF52E726-7614-4A9F-9986-FC9C90B735F7}" dt="2025-03-16T04:26:30.359" v="1" actId="478"/>
          <ac:spMkLst>
            <pc:docMk/>
            <pc:sldMk cId="788809819" sldId="256"/>
            <ac:spMk id="3" creationId="{00000000-0000-0000-0000-000000000000}"/>
          </ac:spMkLst>
        </pc:spChg>
        <pc:spChg chg="add del mod">
          <ac:chgData name="Jitin Nambiar" userId="f4075b66b940e4d2" providerId="LiveId" clId="{BF52E726-7614-4A9F-9986-FC9C90B735F7}" dt="2025-03-16T04:26:57.384" v="8" actId="478"/>
          <ac:spMkLst>
            <pc:docMk/>
            <pc:sldMk cId="788809819" sldId="256"/>
            <ac:spMk id="6" creationId="{A1F876AF-997C-2583-B62E-3B5E210C3ED2}"/>
          </ac:spMkLst>
        </pc:spChg>
      </pc:sldChg>
    </pc:docChg>
  </pc:docChgLst>
  <pc:docChgLst>
    <pc:chgData name="Jitin Nambiar" userId="f4075b66b940e4d2" providerId="LiveId" clId="{5E0BF9E0-DBFB-4268-94D7-2840A112B450}"/>
    <pc:docChg chg="undo custSel addSld delSld modSld sldOrd">
      <pc:chgData name="Jitin Nambiar" userId="f4075b66b940e4d2" providerId="LiveId" clId="{5E0BF9E0-DBFB-4268-94D7-2840A112B450}" dt="2025-03-10T00:29:12.554" v="607"/>
      <pc:docMkLst>
        <pc:docMk/>
      </pc:docMkLst>
      <pc:sldChg chg="del">
        <pc:chgData name="Jitin Nambiar" userId="f4075b66b940e4d2" providerId="LiveId" clId="{5E0BF9E0-DBFB-4268-94D7-2840A112B450}" dt="2025-03-09T21:50:07.957" v="314" actId="47"/>
        <pc:sldMkLst>
          <pc:docMk/>
          <pc:sldMk cId="3795337559" sldId="270"/>
        </pc:sldMkLst>
      </pc:sldChg>
      <pc:sldChg chg="addSp delSp modSp add mod">
        <pc:chgData name="Jitin Nambiar" userId="f4075b66b940e4d2" providerId="LiveId" clId="{5E0BF9E0-DBFB-4268-94D7-2840A112B450}" dt="2025-03-09T20:02:34.184" v="64" actId="1076"/>
        <pc:sldMkLst>
          <pc:docMk/>
          <pc:sldMk cId="1669968651" sldId="298"/>
        </pc:sldMkLst>
        <pc:spChg chg="mod">
          <ac:chgData name="Jitin Nambiar" userId="f4075b66b940e4d2" providerId="LiveId" clId="{5E0BF9E0-DBFB-4268-94D7-2840A112B450}" dt="2025-03-09T19:56:15.620" v="5" actId="27636"/>
          <ac:spMkLst>
            <pc:docMk/>
            <pc:sldMk cId="1669968651" sldId="298"/>
            <ac:spMk id="2" creationId="{27E38EF0-69CE-7E38-0302-5E253737B9D1}"/>
          </ac:spMkLst>
        </pc:spChg>
        <pc:spChg chg="mod">
          <ac:chgData name="Jitin Nambiar" userId="f4075b66b940e4d2" providerId="LiveId" clId="{5E0BF9E0-DBFB-4268-94D7-2840A112B450}" dt="2025-03-09T19:58:55.868" v="28" actId="20577"/>
          <ac:spMkLst>
            <pc:docMk/>
            <pc:sldMk cId="1669968651" sldId="298"/>
            <ac:spMk id="5" creationId="{2AC6B730-D290-C067-87DA-3130E0437A94}"/>
          </ac:spMkLst>
        </pc:spChg>
        <pc:spChg chg="add mod">
          <ac:chgData name="Jitin Nambiar" userId="f4075b66b940e4d2" providerId="LiveId" clId="{5E0BF9E0-DBFB-4268-94D7-2840A112B450}" dt="2025-03-09T20:02:34.184" v="64" actId="1076"/>
          <ac:spMkLst>
            <pc:docMk/>
            <pc:sldMk cId="1669968651" sldId="298"/>
            <ac:spMk id="10" creationId="{A673786E-CCAF-574F-B038-EA4F3070F61E}"/>
          </ac:spMkLst>
        </pc:spChg>
        <pc:picChg chg="add mod">
          <ac:chgData name="Jitin Nambiar" userId="f4075b66b940e4d2" providerId="LiveId" clId="{5E0BF9E0-DBFB-4268-94D7-2840A112B450}" dt="2025-03-09T20:00:23.862" v="32" actId="14100"/>
          <ac:picMkLst>
            <pc:docMk/>
            <pc:sldMk cId="1669968651" sldId="298"/>
            <ac:picMk id="7" creationId="{76704242-13E5-E445-09B7-C85AD502F213}"/>
          </ac:picMkLst>
        </pc:picChg>
        <pc:picChg chg="add mod">
          <ac:chgData name="Jitin Nambiar" userId="f4075b66b940e4d2" providerId="LiveId" clId="{5E0BF9E0-DBFB-4268-94D7-2840A112B450}" dt="2025-03-09T20:02:01.237" v="38" actId="1076"/>
          <ac:picMkLst>
            <pc:docMk/>
            <pc:sldMk cId="1669968651" sldId="298"/>
            <ac:picMk id="9" creationId="{510BC0F4-056E-8593-8D6E-8DA2647A6CDA}"/>
          </ac:picMkLst>
        </pc:picChg>
      </pc:sldChg>
      <pc:sldChg chg="addSp modSp add mod ord">
        <pc:chgData name="Jitin Nambiar" userId="f4075b66b940e4d2" providerId="LiveId" clId="{5E0BF9E0-DBFB-4268-94D7-2840A112B450}" dt="2025-03-09T20:27:16.313" v="112" actId="12"/>
        <pc:sldMkLst>
          <pc:docMk/>
          <pc:sldMk cId="163916382" sldId="299"/>
        </pc:sldMkLst>
        <pc:spChg chg="mod">
          <ac:chgData name="Jitin Nambiar" userId="f4075b66b940e4d2" providerId="LiveId" clId="{5E0BF9E0-DBFB-4268-94D7-2840A112B450}" dt="2025-03-09T20:15:55.297" v="87" actId="27636"/>
          <ac:spMkLst>
            <pc:docMk/>
            <pc:sldMk cId="163916382" sldId="299"/>
            <ac:spMk id="2" creationId="{B5B61A36-43AD-1428-E803-29E355E447F9}"/>
          </ac:spMkLst>
        </pc:spChg>
        <pc:spChg chg="mod">
          <ac:chgData name="Jitin Nambiar" userId="f4075b66b940e4d2" providerId="LiveId" clId="{5E0BF9E0-DBFB-4268-94D7-2840A112B450}" dt="2025-03-09T20:16:13.604" v="90" actId="1076"/>
          <ac:spMkLst>
            <pc:docMk/>
            <pc:sldMk cId="163916382" sldId="299"/>
            <ac:spMk id="4" creationId="{D9125DBD-5887-538D-8DC9-E421E6CC66F4}"/>
          </ac:spMkLst>
        </pc:spChg>
        <pc:spChg chg="mod">
          <ac:chgData name="Jitin Nambiar" userId="f4075b66b940e4d2" providerId="LiveId" clId="{5E0BF9E0-DBFB-4268-94D7-2840A112B450}" dt="2025-03-09T20:27:16.313" v="112" actId="12"/>
          <ac:spMkLst>
            <pc:docMk/>
            <pc:sldMk cId="163916382" sldId="299"/>
            <ac:spMk id="5" creationId="{5ED4A6AF-5B34-41EF-7D90-93C11A5F3670}"/>
          </ac:spMkLst>
        </pc:spChg>
        <pc:spChg chg="mod">
          <ac:chgData name="Jitin Nambiar" userId="f4075b66b940e4d2" providerId="LiveId" clId="{5E0BF9E0-DBFB-4268-94D7-2840A112B450}" dt="2025-03-09T20:16:06.876" v="89" actId="1076"/>
          <ac:spMkLst>
            <pc:docMk/>
            <pc:sldMk cId="163916382" sldId="299"/>
            <ac:spMk id="6" creationId="{10D5CFD2-D611-E947-88FA-4EF5139026FC}"/>
          </ac:spMkLst>
        </pc:spChg>
      </pc:sldChg>
      <pc:sldChg chg="addSp delSp modSp add mod">
        <pc:chgData name="Jitin Nambiar" userId="f4075b66b940e4d2" providerId="LiveId" clId="{5E0BF9E0-DBFB-4268-94D7-2840A112B450}" dt="2025-03-09T20:37:48.510" v="174" actId="20577"/>
        <pc:sldMkLst>
          <pc:docMk/>
          <pc:sldMk cId="4055524503" sldId="300"/>
        </pc:sldMkLst>
        <pc:spChg chg="mod">
          <ac:chgData name="Jitin Nambiar" userId="f4075b66b940e4d2" providerId="LiveId" clId="{5E0BF9E0-DBFB-4268-94D7-2840A112B450}" dt="2025-03-09T20:37:48.510" v="174" actId="20577"/>
          <ac:spMkLst>
            <pc:docMk/>
            <pc:sldMk cId="4055524503" sldId="300"/>
            <ac:spMk id="2" creationId="{979FCF5A-BD61-E21B-52A5-A48DED816634}"/>
          </ac:spMkLst>
        </pc:spChg>
        <pc:spChg chg="mod">
          <ac:chgData name="Jitin Nambiar" userId="f4075b66b940e4d2" providerId="LiveId" clId="{5E0BF9E0-DBFB-4268-94D7-2840A112B450}" dt="2025-03-09T20:30:30.081" v="125" actId="1076"/>
          <ac:spMkLst>
            <pc:docMk/>
            <pc:sldMk cId="4055524503" sldId="300"/>
            <ac:spMk id="4" creationId="{D84E6796-3543-CC9C-0C8D-D459100462A3}"/>
          </ac:spMkLst>
        </pc:spChg>
        <pc:spChg chg="mod">
          <ac:chgData name="Jitin Nambiar" userId="f4075b66b940e4d2" providerId="LiveId" clId="{5E0BF9E0-DBFB-4268-94D7-2840A112B450}" dt="2025-03-09T20:37:03.584" v="172" actId="6549"/>
          <ac:spMkLst>
            <pc:docMk/>
            <pc:sldMk cId="4055524503" sldId="300"/>
            <ac:spMk id="5" creationId="{BD7AD4E6-CBB4-C45A-BBB2-69F92D073604}"/>
          </ac:spMkLst>
        </pc:spChg>
        <pc:picChg chg="add mod">
          <ac:chgData name="Jitin Nambiar" userId="f4075b66b940e4d2" providerId="LiveId" clId="{5E0BF9E0-DBFB-4268-94D7-2840A112B450}" dt="2025-03-09T20:30:18.361" v="124" actId="1076"/>
          <ac:picMkLst>
            <pc:docMk/>
            <pc:sldMk cId="4055524503" sldId="300"/>
            <ac:picMk id="7" creationId="{7D87BDA3-3D8A-C4B0-2C21-FD6DC51E9799}"/>
          </ac:picMkLst>
        </pc:picChg>
      </pc:sldChg>
      <pc:sldChg chg="addSp modSp add mod ord">
        <pc:chgData name="Jitin Nambiar" userId="f4075b66b940e4d2" providerId="LiveId" clId="{5E0BF9E0-DBFB-4268-94D7-2840A112B450}" dt="2025-03-09T21:29:17.939" v="288" actId="1076"/>
        <pc:sldMkLst>
          <pc:docMk/>
          <pc:sldMk cId="453908141" sldId="301"/>
        </pc:sldMkLst>
        <pc:spChg chg="mod">
          <ac:chgData name="Jitin Nambiar" userId="f4075b66b940e4d2" providerId="LiveId" clId="{5E0BF9E0-DBFB-4268-94D7-2840A112B450}" dt="2025-03-09T20:39:25.249" v="214" actId="20577"/>
          <ac:spMkLst>
            <pc:docMk/>
            <pc:sldMk cId="453908141" sldId="301"/>
            <ac:spMk id="2" creationId="{46C5ED1F-7A2E-B19F-F64D-17F366E01571}"/>
          </ac:spMkLst>
        </pc:spChg>
        <pc:spChg chg="mod">
          <ac:chgData name="Jitin Nambiar" userId="f4075b66b940e4d2" providerId="LiveId" clId="{5E0BF9E0-DBFB-4268-94D7-2840A112B450}" dt="2025-03-09T21:29:17.939" v="288" actId="1076"/>
          <ac:spMkLst>
            <pc:docMk/>
            <pc:sldMk cId="453908141" sldId="301"/>
            <ac:spMk id="4" creationId="{DB038E80-62D7-0B58-7F49-8D863A8959C0}"/>
          </ac:spMkLst>
        </pc:spChg>
        <pc:spChg chg="mod">
          <ac:chgData name="Jitin Nambiar" userId="f4075b66b940e4d2" providerId="LiveId" clId="{5E0BF9E0-DBFB-4268-94D7-2840A112B450}" dt="2025-03-09T21:27:13.027" v="285" actId="20577"/>
          <ac:spMkLst>
            <pc:docMk/>
            <pc:sldMk cId="453908141" sldId="301"/>
            <ac:spMk id="5" creationId="{6CE23427-84C7-3FD7-C288-9BE24F771246}"/>
          </ac:spMkLst>
        </pc:spChg>
        <pc:spChg chg="mod">
          <ac:chgData name="Jitin Nambiar" userId="f4075b66b940e4d2" providerId="LiveId" clId="{5E0BF9E0-DBFB-4268-94D7-2840A112B450}" dt="2025-03-09T21:27:16.727" v="287" actId="20577"/>
          <ac:spMkLst>
            <pc:docMk/>
            <pc:sldMk cId="453908141" sldId="301"/>
            <ac:spMk id="6" creationId="{512EBAE4-05C4-04F3-8B81-B2391B11EBD1}"/>
          </ac:spMkLst>
        </pc:spChg>
        <pc:picChg chg="add mod">
          <ac:chgData name="Jitin Nambiar" userId="f4075b66b940e4d2" providerId="LiveId" clId="{5E0BF9E0-DBFB-4268-94D7-2840A112B450}" dt="2025-03-09T21:25:01.379" v="260" actId="14100"/>
          <ac:picMkLst>
            <pc:docMk/>
            <pc:sldMk cId="453908141" sldId="301"/>
            <ac:picMk id="7" creationId="{E58CD799-AB15-1795-F89A-D2D6459124EB}"/>
          </ac:picMkLst>
        </pc:picChg>
      </pc:sldChg>
      <pc:sldChg chg="delSp modSp add mod">
        <pc:chgData name="Jitin Nambiar" userId="f4075b66b940e4d2" providerId="LiveId" clId="{5E0BF9E0-DBFB-4268-94D7-2840A112B450}" dt="2025-03-10T00:28:19.070" v="582" actId="20577"/>
        <pc:sldMkLst>
          <pc:docMk/>
          <pc:sldMk cId="2097009731" sldId="302"/>
        </pc:sldMkLst>
        <pc:spChg chg="mod">
          <ac:chgData name="Jitin Nambiar" userId="f4075b66b940e4d2" providerId="LiveId" clId="{5E0BF9E0-DBFB-4268-94D7-2840A112B450}" dt="2025-03-10T00:28:19.070" v="582" actId="20577"/>
          <ac:spMkLst>
            <pc:docMk/>
            <pc:sldMk cId="2097009731" sldId="302"/>
            <ac:spMk id="2" creationId="{C9DEB541-43E4-9E9A-C01A-23B7EC5F6D19}"/>
          </ac:spMkLst>
        </pc:spChg>
        <pc:spChg chg="mod">
          <ac:chgData name="Jitin Nambiar" userId="f4075b66b940e4d2" providerId="LiveId" clId="{5E0BF9E0-DBFB-4268-94D7-2840A112B450}" dt="2025-03-09T21:37:14.519" v="310" actId="1076"/>
          <ac:spMkLst>
            <pc:docMk/>
            <pc:sldMk cId="2097009731" sldId="302"/>
            <ac:spMk id="4" creationId="{518E56C2-B15C-5D14-9BD3-32CBA5A3A261}"/>
          </ac:spMkLst>
        </pc:spChg>
        <pc:spChg chg="mod">
          <ac:chgData name="Jitin Nambiar" userId="f4075b66b940e4d2" providerId="LiveId" clId="{5E0BF9E0-DBFB-4268-94D7-2840A112B450}" dt="2025-03-09T21:37:03.049" v="307" actId="403"/>
          <ac:spMkLst>
            <pc:docMk/>
            <pc:sldMk cId="2097009731" sldId="302"/>
            <ac:spMk id="5" creationId="{500B0905-240D-E71D-72CD-7BB6C004DA43}"/>
          </ac:spMkLst>
        </pc:spChg>
        <pc:spChg chg="mod">
          <ac:chgData name="Jitin Nambiar" userId="f4075b66b940e4d2" providerId="LiveId" clId="{5E0BF9E0-DBFB-4268-94D7-2840A112B450}" dt="2025-03-09T21:46:14.788" v="311" actId="1076"/>
          <ac:spMkLst>
            <pc:docMk/>
            <pc:sldMk cId="2097009731" sldId="302"/>
            <ac:spMk id="6" creationId="{9410F659-3D58-77AE-09D7-42BEB96FBAA8}"/>
          </ac:spMkLst>
        </pc:spChg>
      </pc:sldChg>
      <pc:sldChg chg="addSp delSp modSp add mod">
        <pc:chgData name="Jitin Nambiar" userId="f4075b66b940e4d2" providerId="LiveId" clId="{5E0BF9E0-DBFB-4268-94D7-2840A112B450}" dt="2025-03-10T00:28:53.659" v="605" actId="20577"/>
        <pc:sldMkLst>
          <pc:docMk/>
          <pc:sldMk cId="2303459738" sldId="303"/>
        </pc:sldMkLst>
        <pc:spChg chg="mod">
          <ac:chgData name="Jitin Nambiar" userId="f4075b66b940e4d2" providerId="LiveId" clId="{5E0BF9E0-DBFB-4268-94D7-2840A112B450}" dt="2025-03-10T00:28:53.659" v="605" actId="20577"/>
          <ac:spMkLst>
            <pc:docMk/>
            <pc:sldMk cId="2303459738" sldId="303"/>
            <ac:spMk id="2" creationId="{2EB6B82B-92A2-4194-4817-0DA10A2CDE00}"/>
          </ac:spMkLst>
        </pc:spChg>
        <pc:spChg chg="mod">
          <ac:chgData name="Jitin Nambiar" userId="f4075b66b940e4d2" providerId="LiveId" clId="{5E0BF9E0-DBFB-4268-94D7-2840A112B450}" dt="2025-03-10T00:14:14.980" v="474" actId="1076"/>
          <ac:spMkLst>
            <pc:docMk/>
            <pc:sldMk cId="2303459738" sldId="303"/>
            <ac:spMk id="4" creationId="{167C3F88-FE21-5C90-8509-2739F7872009}"/>
          </ac:spMkLst>
        </pc:spChg>
        <pc:spChg chg="mod">
          <ac:chgData name="Jitin Nambiar" userId="f4075b66b940e4d2" providerId="LiveId" clId="{5E0BF9E0-DBFB-4268-94D7-2840A112B450}" dt="2025-03-10T00:14:04.371" v="470" actId="1076"/>
          <ac:spMkLst>
            <pc:docMk/>
            <pc:sldMk cId="2303459738" sldId="303"/>
            <ac:spMk id="5" creationId="{1B025245-7C63-CC45-8D91-ACBAB34E0EFA}"/>
          </ac:spMkLst>
        </pc:spChg>
        <pc:picChg chg="add mod">
          <ac:chgData name="Jitin Nambiar" userId="f4075b66b940e4d2" providerId="LiveId" clId="{5E0BF9E0-DBFB-4268-94D7-2840A112B450}" dt="2025-03-10T00:13:26.686" v="464" actId="1036"/>
          <ac:picMkLst>
            <pc:docMk/>
            <pc:sldMk cId="2303459738" sldId="303"/>
            <ac:picMk id="9" creationId="{A9817E2C-442E-2586-214E-38E48AE8E3AB}"/>
          </ac:picMkLst>
        </pc:picChg>
      </pc:sldChg>
      <pc:sldChg chg="delSp modSp add del mod">
        <pc:chgData name="Jitin Nambiar" userId="f4075b66b940e4d2" providerId="LiveId" clId="{5E0BF9E0-DBFB-4268-94D7-2840A112B450}" dt="2025-03-10T00:15:29.462" v="495" actId="47"/>
        <pc:sldMkLst>
          <pc:docMk/>
          <pc:sldMk cId="690321055" sldId="304"/>
        </pc:sldMkLst>
      </pc:sldChg>
      <pc:sldChg chg="modSp add mod">
        <pc:chgData name="Jitin Nambiar" userId="f4075b66b940e4d2" providerId="LiveId" clId="{5E0BF9E0-DBFB-4268-94D7-2840A112B450}" dt="2025-03-10T00:29:12.554" v="607"/>
        <pc:sldMkLst>
          <pc:docMk/>
          <pc:sldMk cId="2392076451" sldId="305"/>
        </pc:sldMkLst>
        <pc:spChg chg="mod">
          <ac:chgData name="Jitin Nambiar" userId="f4075b66b940e4d2" providerId="LiveId" clId="{5E0BF9E0-DBFB-4268-94D7-2840A112B450}" dt="2025-03-10T00:29:12.554" v="607"/>
          <ac:spMkLst>
            <pc:docMk/>
            <pc:sldMk cId="2392076451" sldId="305"/>
            <ac:spMk id="2" creationId="{B1042245-BA10-1DD2-7705-60D895726A0F}"/>
          </ac:spMkLst>
        </pc:spChg>
        <pc:spChg chg="mod">
          <ac:chgData name="Jitin Nambiar" userId="f4075b66b940e4d2" providerId="LiveId" clId="{5E0BF9E0-DBFB-4268-94D7-2840A112B450}" dt="2025-03-09T23:58:15.845" v="373" actId="6549"/>
          <ac:spMkLst>
            <pc:docMk/>
            <pc:sldMk cId="2392076451" sldId="305"/>
            <ac:spMk id="4" creationId="{99A28034-9B42-5877-A934-4B742A74002D}"/>
          </ac:spMkLst>
        </pc:spChg>
        <pc:spChg chg="mod">
          <ac:chgData name="Jitin Nambiar" userId="f4075b66b940e4d2" providerId="LiveId" clId="{5E0BF9E0-DBFB-4268-94D7-2840A112B450}" dt="2025-03-09T23:56:20.331" v="350" actId="20577"/>
          <ac:spMkLst>
            <pc:docMk/>
            <pc:sldMk cId="2392076451" sldId="305"/>
            <ac:spMk id="5" creationId="{FB589ED4-3059-1FBE-4D2B-914E0EDAAD47}"/>
          </ac:spMkLst>
        </pc:spChg>
        <pc:picChg chg="mod">
          <ac:chgData name="Jitin Nambiar" userId="f4075b66b940e4d2" providerId="LiveId" clId="{5E0BF9E0-DBFB-4268-94D7-2840A112B450}" dt="2025-03-09T23:58:22.220" v="374" actId="14100"/>
          <ac:picMkLst>
            <pc:docMk/>
            <pc:sldMk cId="2392076451" sldId="305"/>
            <ac:picMk id="7" creationId="{88E8CC76-E0B0-0CD4-D47A-533807488529}"/>
          </ac:picMkLst>
        </pc:picChg>
      </pc:sldChg>
      <pc:sldChg chg="addSp delSp modSp add mod">
        <pc:chgData name="Jitin Nambiar" userId="f4075b66b940e4d2" providerId="LiveId" clId="{5E0BF9E0-DBFB-4268-94D7-2840A112B450}" dt="2025-03-10T00:29:08.160" v="606"/>
        <pc:sldMkLst>
          <pc:docMk/>
          <pc:sldMk cId="1078938070" sldId="306"/>
        </pc:sldMkLst>
        <pc:spChg chg="mod">
          <ac:chgData name="Jitin Nambiar" userId="f4075b66b940e4d2" providerId="LiveId" clId="{5E0BF9E0-DBFB-4268-94D7-2840A112B450}" dt="2025-03-10T00:29:08.160" v="606"/>
          <ac:spMkLst>
            <pc:docMk/>
            <pc:sldMk cId="1078938070" sldId="306"/>
            <ac:spMk id="2" creationId="{843E9DC6-332A-30A2-8124-402D85C1FE4C}"/>
          </ac:spMkLst>
        </pc:spChg>
        <pc:spChg chg="mod">
          <ac:chgData name="Jitin Nambiar" userId="f4075b66b940e4d2" providerId="LiveId" clId="{5E0BF9E0-DBFB-4268-94D7-2840A112B450}" dt="2025-03-10T00:15:27.133" v="494" actId="20577"/>
          <ac:spMkLst>
            <pc:docMk/>
            <pc:sldMk cId="1078938070" sldId="306"/>
            <ac:spMk id="4" creationId="{F125364B-C541-CD8B-9643-7CAD2D247915}"/>
          </ac:spMkLst>
        </pc:spChg>
        <pc:spChg chg="mod">
          <ac:chgData name="Jitin Nambiar" userId="f4075b66b940e4d2" providerId="LiveId" clId="{5E0BF9E0-DBFB-4268-94D7-2840A112B450}" dt="2025-03-10T00:18:11.979" v="511" actId="1076"/>
          <ac:spMkLst>
            <pc:docMk/>
            <pc:sldMk cId="1078938070" sldId="306"/>
            <ac:spMk id="5" creationId="{5D63BA11-5D56-23B9-4A0B-14492CE457A9}"/>
          </ac:spMkLst>
        </pc:spChg>
        <pc:picChg chg="add mod">
          <ac:chgData name="Jitin Nambiar" userId="f4075b66b940e4d2" providerId="LiveId" clId="{5E0BF9E0-DBFB-4268-94D7-2840A112B450}" dt="2025-03-10T00:15:15.923" v="487" actId="1076"/>
          <ac:picMkLst>
            <pc:docMk/>
            <pc:sldMk cId="1078938070" sldId="306"/>
            <ac:picMk id="6" creationId="{82B8075B-44CA-3045-70A9-CD990F2502FD}"/>
          </ac:picMkLst>
        </pc:picChg>
      </pc:sldChg>
      <pc:sldChg chg="addSp delSp modSp add mod">
        <pc:chgData name="Jitin Nambiar" userId="f4075b66b940e4d2" providerId="LiveId" clId="{5E0BF9E0-DBFB-4268-94D7-2840A112B450}" dt="2025-03-10T00:27:31.235" v="551" actId="20577"/>
        <pc:sldMkLst>
          <pc:docMk/>
          <pc:sldMk cId="1152657497" sldId="307"/>
        </pc:sldMkLst>
        <pc:spChg chg="mod">
          <ac:chgData name="Jitin Nambiar" userId="f4075b66b940e4d2" providerId="LiveId" clId="{5E0BF9E0-DBFB-4268-94D7-2840A112B450}" dt="2025-03-10T00:27:31.235" v="551" actId="20577"/>
          <ac:spMkLst>
            <pc:docMk/>
            <pc:sldMk cId="1152657497" sldId="307"/>
            <ac:spMk id="2" creationId="{29593A62-3888-A438-5AD8-DAC7A41FF1CB}"/>
          </ac:spMkLst>
        </pc:spChg>
        <pc:spChg chg="add mod">
          <ac:chgData name="Jitin Nambiar" userId="f4075b66b940e4d2" providerId="LiveId" clId="{5E0BF9E0-DBFB-4268-94D7-2840A112B450}" dt="2025-03-10T00:26:13.167" v="539" actId="403"/>
          <ac:spMkLst>
            <pc:docMk/>
            <pc:sldMk cId="1152657497" sldId="307"/>
            <ac:spMk id="3" creationId="{0FC55B5C-CE9C-A2BD-74A4-48D832435595}"/>
          </ac:spMkLst>
        </pc:spChg>
        <pc:spChg chg="mod">
          <ac:chgData name="Jitin Nambiar" userId="f4075b66b940e4d2" providerId="LiveId" clId="{5E0BF9E0-DBFB-4268-94D7-2840A112B450}" dt="2025-03-10T00:26:36.915" v="544" actId="1076"/>
          <ac:spMkLst>
            <pc:docMk/>
            <pc:sldMk cId="1152657497" sldId="307"/>
            <ac:spMk id="4" creationId="{71E8AD3A-2E18-316A-674A-1F662C8B5818}"/>
          </ac:spMkLst>
        </pc:spChg>
        <pc:spChg chg="mod">
          <ac:chgData name="Jitin Nambiar" userId="f4075b66b940e4d2" providerId="LiveId" clId="{5E0BF9E0-DBFB-4268-94D7-2840A112B450}" dt="2025-03-10T00:23:20.744" v="528" actId="115"/>
          <ac:spMkLst>
            <pc:docMk/>
            <pc:sldMk cId="1152657497" sldId="307"/>
            <ac:spMk id="5" creationId="{F47FF425-09D6-D7ED-C127-A6FAB7DB2AB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384D27-007B-48E3-98FD-D1618B55544F}" type="datetimeFigureOut">
              <a:rPr lang="en-US" smtClean="0"/>
              <a:t>3/16/2025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279043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84D27-007B-48E3-98FD-D1618B55544F}" type="datetimeFigureOut">
              <a:rPr lang="en-US" smtClean="0"/>
              <a:t>3/16/2025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103743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84D27-007B-48E3-98FD-D1618B55544F}" type="datetimeFigureOut">
              <a:rPr lang="en-US" smtClean="0"/>
              <a:t>3/16/2025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247230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84D27-007B-48E3-98FD-D1618B55544F}" type="datetimeFigureOut">
              <a:rPr lang="en-US" smtClean="0"/>
              <a:t>3/16/2025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4050111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384D27-007B-48E3-98FD-D1618B55544F}" type="datetimeFigureOut">
              <a:rPr lang="en-US" smtClean="0"/>
              <a:t>3/16/2025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3471821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384D27-007B-48E3-98FD-D1618B55544F}" type="datetimeFigureOut">
              <a:rPr lang="en-US" smtClean="0"/>
              <a:t>3/16/2025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3687924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384D27-007B-48E3-98FD-D1618B55544F}" type="datetimeFigureOut">
              <a:rPr lang="en-US" smtClean="0"/>
              <a:t>3/16/2025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339738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384D27-007B-48E3-98FD-D1618B55544F}" type="datetimeFigureOut">
              <a:rPr lang="en-US" smtClean="0"/>
              <a:t>3/16/2025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4181261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384D27-007B-48E3-98FD-D1618B55544F}" type="datetimeFigureOut">
              <a:rPr lang="en-US" smtClean="0"/>
              <a:t>3/16/2025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3466002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384D27-007B-48E3-98FD-D1618B55544F}" type="datetimeFigureOut">
              <a:rPr lang="en-US" smtClean="0"/>
              <a:t>3/16/2025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2707759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384D27-007B-48E3-98FD-D1618B55544F}" type="datetimeFigureOut">
              <a:rPr lang="en-US" smtClean="0"/>
              <a:t>3/16/2025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3172938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84D27-007B-48E3-98FD-D1618B55544F}" type="datetimeFigureOut">
              <a:rPr lang="en-US" smtClean="0"/>
              <a:t>3/16/2025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FF94E-CDC5-4A0B-9DA7-FE6F739747DA}" type="slidenum">
              <a:rPr lang="en-US" smtClean="0"/>
              <a:t>‹#›</a:t>
            </a:fld>
            <a:endParaRPr lang="en-US" dirty="0"/>
          </a:p>
        </p:txBody>
      </p:sp>
    </p:spTree>
    <p:extLst>
      <p:ext uri="{BB962C8B-B14F-4D97-AF65-F5344CB8AC3E}">
        <p14:creationId xmlns:p14="http://schemas.microsoft.com/office/powerpoint/2010/main" val="7069564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ridge and cityscape">
            <a:extLst>
              <a:ext uri="{FF2B5EF4-FFF2-40B4-BE49-F238E27FC236}">
                <a16:creationId xmlns:a16="http://schemas.microsoft.com/office/drawing/2014/main" id="{8A92C479-EDDB-1999-566C-A72EBD16A625}"/>
              </a:ext>
            </a:extLst>
          </p:cNvPr>
          <p:cNvPicPr>
            <a:picLocks noChangeAspect="1"/>
          </p:cNvPicPr>
          <p:nvPr/>
        </p:nvPicPr>
        <p:blipFill>
          <a:blip r:embed="rId2"/>
          <a:srcRect l="4046" r="33221" b="863"/>
          <a:stretch/>
        </p:blipFill>
        <p:spPr>
          <a:xfrm>
            <a:off x="2642616" y="10"/>
            <a:ext cx="6501384" cy="6857990"/>
          </a:xfrm>
          <a:prstGeom prst="rect">
            <a:avLst/>
          </a:prstGeom>
        </p:spPr>
      </p:pic>
      <p:sp>
        <p:nvSpPr>
          <p:cNvPr id="37" name="Rectangle 3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58484" y="1122363"/>
            <a:ext cx="4753563" cy="3204134"/>
          </a:xfrm>
        </p:spPr>
        <p:txBody>
          <a:bodyPr anchor="b">
            <a:normAutofit/>
          </a:bodyPr>
          <a:lstStyle/>
          <a:p>
            <a:pPr algn="l"/>
            <a:r>
              <a:rPr lang="en-US" sz="3600" dirty="0">
                <a:solidFill>
                  <a:schemeClr val="bg1"/>
                </a:solidFill>
                <a:latin typeface="Times New Roman" panose="02020603050405020304" pitchFamily="18" charset="0"/>
                <a:cs typeface="Times New Roman" panose="02020603050405020304" pitchFamily="18" charset="0"/>
              </a:rPr>
              <a:t>Boston Housing Case : Modeling Methods Under the Data-Adaptive Research Paradigm</a:t>
            </a:r>
          </a:p>
        </p:txBody>
      </p:sp>
      <p:sp>
        <p:nvSpPr>
          <p:cNvPr id="38" name="Rectangle 3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880981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80CD0-DF0F-5381-DE2E-1B8A053FE7E6}"/>
              </a:ext>
            </a:extLst>
          </p:cNvPr>
          <p:cNvSpPr>
            <a:spLocks noGrp="1"/>
          </p:cNvSpPr>
          <p:nvPr>
            <p:ph type="title"/>
          </p:nvPr>
        </p:nvSpPr>
        <p:spPr>
          <a:xfrm>
            <a:off x="628650" y="365127"/>
            <a:ext cx="7886700" cy="771696"/>
          </a:xfrm>
        </p:spPr>
        <p:txBody>
          <a:bodyPr>
            <a:normAutofit/>
          </a:bodyPr>
          <a:lstStyle/>
          <a:p>
            <a:pPr algn="ctr"/>
            <a:r>
              <a:rPr lang="en-US" sz="3600" u="sng" dirty="0">
                <a:latin typeface="Times New Roman" panose="02020603050405020304" pitchFamily="18" charset="0"/>
                <a:cs typeface="Times New Roman" panose="02020603050405020304" pitchFamily="18" charset="0"/>
              </a:rPr>
              <a:t>Cross-Validation Steps &amp; Performance</a:t>
            </a:r>
          </a:p>
        </p:txBody>
      </p:sp>
      <p:sp>
        <p:nvSpPr>
          <p:cNvPr id="3" name="Content Placeholder 2">
            <a:extLst>
              <a:ext uri="{FF2B5EF4-FFF2-40B4-BE49-F238E27FC236}">
                <a16:creationId xmlns:a16="http://schemas.microsoft.com/office/drawing/2014/main" id="{CBB35CDC-3FB3-2776-B790-E394EEF58ED5}"/>
              </a:ext>
            </a:extLst>
          </p:cNvPr>
          <p:cNvSpPr>
            <a:spLocks noGrp="1"/>
          </p:cNvSpPr>
          <p:nvPr>
            <p:ph idx="1"/>
          </p:nvPr>
        </p:nvSpPr>
        <p:spPr>
          <a:xfrm>
            <a:off x="628650" y="1334530"/>
            <a:ext cx="3547934" cy="4280201"/>
          </a:xfrm>
        </p:spPr>
        <p:txBody>
          <a:bodyPr>
            <a:normAutofit/>
          </a:bodyPr>
          <a:lstStyle/>
          <a:p>
            <a:pPr marL="0" indent="0">
              <a:buNone/>
            </a:pPr>
            <a:r>
              <a:rPr lang="en-US" sz="1000" b="1" dirty="0">
                <a:solidFill>
                  <a:srgbClr val="FF0000"/>
                </a:solidFill>
                <a:latin typeface="Courier New" panose="02070309020205020404" pitchFamily="49" charset="0"/>
                <a:cs typeface="Courier New" panose="02070309020205020404" pitchFamily="49" charset="0"/>
              </a:rPr>
              <a:t>print("Cross-Validation Steps Summary:")</a:t>
            </a:r>
          </a:p>
          <a:p>
            <a:pPr marL="0" indent="0">
              <a:buNone/>
            </a:pPr>
            <a:r>
              <a:rPr lang="en-US" sz="1000" b="1" dirty="0">
                <a:solidFill>
                  <a:srgbClr val="FF0000"/>
                </a:solidFill>
                <a:latin typeface="Courier New" panose="02070309020205020404" pitchFamily="49" charset="0"/>
                <a:cs typeface="Courier New" panose="02070309020205020404" pitchFamily="49" charset="0"/>
              </a:rPr>
              <a:t>print(</a:t>
            </a:r>
            <a:r>
              <a:rPr lang="en-US" sz="1000" b="1" dirty="0" err="1">
                <a:solidFill>
                  <a:srgbClr val="FF0000"/>
                </a:solidFill>
                <a:latin typeface="Courier New" panose="02070309020205020404" pitchFamily="49" charset="0"/>
                <a:cs typeface="Courier New" panose="02070309020205020404" pitchFamily="49" charset="0"/>
              </a:rPr>
              <a:t>CVregModel_lm$resample</a:t>
            </a:r>
            <a:r>
              <a:rPr lang="en-US" sz="1000" b="1" dirty="0">
                <a:solidFill>
                  <a:srgbClr val="FF0000"/>
                </a:solidFill>
                <a:latin typeface="Courier New" panose="02070309020205020404" pitchFamily="49" charset="0"/>
                <a:cs typeface="Courier New" panose="02070309020205020404" pitchFamily="49" charset="0"/>
              </a:rPr>
              <a:t>)</a:t>
            </a:r>
          </a:p>
          <a:p>
            <a:r>
              <a:rPr lang="en-US" sz="1400" dirty="0">
                <a:latin typeface="Times New Roman" panose="02020603050405020304" pitchFamily="18" charset="0"/>
                <a:cs typeface="Times New Roman" panose="02020603050405020304" pitchFamily="18" charset="0"/>
              </a:rPr>
              <a:t>Variation in RMSE across folds (~1.86 to ~2.94), but mostly within expected range.</a:t>
            </a:r>
          </a:p>
          <a:p>
            <a:r>
              <a:rPr lang="en-US" sz="1400" dirty="0">
                <a:latin typeface="Times New Roman" panose="02020603050405020304" pitchFamily="18" charset="0"/>
                <a:cs typeface="Times New Roman" panose="02020603050405020304" pitchFamily="18" charset="0"/>
              </a:rPr>
              <a:t>Fold 10 had the weakest performance (lowest R² = 0.5307).</a:t>
            </a:r>
          </a:p>
          <a:p>
            <a:r>
              <a:rPr lang="en-US" sz="1400" dirty="0">
                <a:latin typeface="Times New Roman" panose="02020603050405020304" pitchFamily="18" charset="0"/>
                <a:cs typeface="Times New Roman" panose="02020603050405020304" pitchFamily="18" charset="0"/>
              </a:rPr>
              <a:t>Majority of folds show strong R² &gt; 0.7, meaning the model is robust.</a:t>
            </a:r>
            <a:endParaRPr lang="en-US" sz="1600"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80515FA-D6F4-E324-CA77-030BD84041AC}"/>
              </a:ext>
            </a:extLst>
          </p:cNvPr>
          <p:cNvSpPr txBox="1"/>
          <p:nvPr/>
        </p:nvSpPr>
        <p:spPr>
          <a:xfrm>
            <a:off x="4967418" y="1334530"/>
            <a:ext cx="3626708" cy="1954381"/>
          </a:xfrm>
          <a:prstGeom prst="rect">
            <a:avLst/>
          </a:prstGeom>
          <a:noFill/>
        </p:spPr>
        <p:txBody>
          <a:bodyPr wrap="square" rtlCol="0">
            <a:spAutoFit/>
          </a:bodyPr>
          <a:lstStyle/>
          <a:p>
            <a:r>
              <a:rPr lang="en-US" sz="1100" b="1" dirty="0">
                <a:solidFill>
                  <a:srgbClr val="00B050"/>
                </a:solidFill>
                <a:latin typeface="Courier New" panose="02070309020205020404" pitchFamily="49" charset="0"/>
                <a:cs typeface="Courier New" panose="02070309020205020404" pitchFamily="49" charset="0"/>
              </a:rPr>
              <a:t>       RMSE  </a:t>
            </a:r>
            <a:r>
              <a:rPr lang="en-US" sz="1100" b="1" dirty="0" err="1">
                <a:solidFill>
                  <a:srgbClr val="00B050"/>
                </a:solidFill>
                <a:latin typeface="Courier New" panose="02070309020205020404" pitchFamily="49" charset="0"/>
                <a:cs typeface="Courier New" panose="02070309020205020404" pitchFamily="49" charset="0"/>
              </a:rPr>
              <a:t>Rsquared</a:t>
            </a:r>
            <a:r>
              <a:rPr lang="en-US" sz="1100" b="1" dirty="0">
                <a:solidFill>
                  <a:srgbClr val="00B050"/>
                </a:solidFill>
                <a:latin typeface="Courier New" panose="02070309020205020404" pitchFamily="49" charset="0"/>
                <a:cs typeface="Courier New" panose="02070309020205020404" pitchFamily="49" charset="0"/>
              </a:rPr>
              <a:t>      MAE Resample</a:t>
            </a:r>
          </a:p>
          <a:p>
            <a:r>
              <a:rPr lang="en-US" sz="1100" b="1" dirty="0">
                <a:solidFill>
                  <a:srgbClr val="00B050"/>
                </a:solidFill>
                <a:latin typeface="Courier New" panose="02070309020205020404" pitchFamily="49" charset="0"/>
                <a:cs typeface="Courier New" panose="02070309020205020404" pitchFamily="49" charset="0"/>
              </a:rPr>
              <a:t>1  2.063094 0.7551660 1.625182   Fold01</a:t>
            </a:r>
          </a:p>
          <a:p>
            <a:r>
              <a:rPr lang="en-US" sz="1100" b="1" dirty="0">
                <a:solidFill>
                  <a:srgbClr val="00B050"/>
                </a:solidFill>
                <a:latin typeface="Courier New" panose="02070309020205020404" pitchFamily="49" charset="0"/>
                <a:cs typeface="Courier New" panose="02070309020205020404" pitchFamily="49" charset="0"/>
              </a:rPr>
              <a:t>2  1.950335 0.7557187 1.711373   Fold02</a:t>
            </a:r>
          </a:p>
          <a:p>
            <a:r>
              <a:rPr lang="en-US" sz="1100" b="1" dirty="0">
                <a:solidFill>
                  <a:srgbClr val="00B050"/>
                </a:solidFill>
                <a:latin typeface="Courier New" panose="02070309020205020404" pitchFamily="49" charset="0"/>
                <a:cs typeface="Courier New" panose="02070309020205020404" pitchFamily="49" charset="0"/>
              </a:rPr>
              <a:t>3  2.442941 0.7114775 1.871158   Fold03</a:t>
            </a:r>
          </a:p>
          <a:p>
            <a:r>
              <a:rPr lang="en-US" sz="1100" b="1" dirty="0">
                <a:solidFill>
                  <a:srgbClr val="00B050"/>
                </a:solidFill>
                <a:latin typeface="Courier New" panose="02070309020205020404" pitchFamily="49" charset="0"/>
                <a:cs typeface="Courier New" panose="02070309020205020404" pitchFamily="49" charset="0"/>
              </a:rPr>
              <a:t>4  1.861751 0.8200391 1.279992   Fold04</a:t>
            </a:r>
          </a:p>
          <a:p>
            <a:r>
              <a:rPr lang="en-US" sz="1100" b="1" dirty="0">
                <a:solidFill>
                  <a:srgbClr val="00B050"/>
                </a:solidFill>
                <a:latin typeface="Courier New" panose="02070309020205020404" pitchFamily="49" charset="0"/>
                <a:cs typeface="Courier New" panose="02070309020205020404" pitchFamily="49" charset="0"/>
              </a:rPr>
              <a:t>5  2.800269 0.6120354 1.563895   Fold05</a:t>
            </a:r>
          </a:p>
          <a:p>
            <a:r>
              <a:rPr lang="en-US" sz="1100" b="1" dirty="0">
                <a:solidFill>
                  <a:srgbClr val="00B050"/>
                </a:solidFill>
                <a:latin typeface="Courier New" panose="02070309020205020404" pitchFamily="49" charset="0"/>
                <a:cs typeface="Courier New" panose="02070309020205020404" pitchFamily="49" charset="0"/>
              </a:rPr>
              <a:t>6  1.868237 0.8250844 1.616616   Fold06</a:t>
            </a:r>
          </a:p>
          <a:p>
            <a:r>
              <a:rPr lang="en-US" sz="1100" b="1" dirty="0">
                <a:solidFill>
                  <a:srgbClr val="00B050"/>
                </a:solidFill>
                <a:latin typeface="Courier New" panose="02070309020205020404" pitchFamily="49" charset="0"/>
                <a:cs typeface="Courier New" panose="02070309020205020404" pitchFamily="49" charset="0"/>
              </a:rPr>
              <a:t>7  2.225917 0.6778886 1.734234   Fold07</a:t>
            </a:r>
          </a:p>
          <a:p>
            <a:r>
              <a:rPr lang="en-US" sz="1100" b="1" dirty="0">
                <a:solidFill>
                  <a:srgbClr val="00B050"/>
                </a:solidFill>
                <a:latin typeface="Courier New" panose="02070309020205020404" pitchFamily="49" charset="0"/>
                <a:cs typeface="Courier New" panose="02070309020205020404" pitchFamily="49" charset="0"/>
              </a:rPr>
              <a:t>8  2.022827 0.7111681 1.512303   Fold08</a:t>
            </a:r>
          </a:p>
          <a:p>
            <a:r>
              <a:rPr lang="en-US" sz="1100" b="1" dirty="0">
                <a:solidFill>
                  <a:srgbClr val="00B050"/>
                </a:solidFill>
                <a:latin typeface="Courier New" panose="02070309020205020404" pitchFamily="49" charset="0"/>
                <a:cs typeface="Courier New" panose="02070309020205020404" pitchFamily="49" charset="0"/>
              </a:rPr>
              <a:t>9  1.798816 0.8224167 1.419428   Fold09</a:t>
            </a:r>
          </a:p>
          <a:p>
            <a:r>
              <a:rPr lang="en-US" sz="1100" b="1" dirty="0">
                <a:solidFill>
                  <a:srgbClr val="00B050"/>
                </a:solidFill>
                <a:latin typeface="Courier New" panose="02070309020205020404" pitchFamily="49" charset="0"/>
                <a:cs typeface="Courier New" panose="02070309020205020404" pitchFamily="49" charset="0"/>
              </a:rPr>
              <a:t>10 2.935114 0.5307181 2.271685   Fold10</a:t>
            </a:r>
          </a:p>
        </p:txBody>
      </p:sp>
      <p:graphicFrame>
        <p:nvGraphicFramePr>
          <p:cNvPr id="5" name="Table 4">
            <a:extLst>
              <a:ext uri="{FF2B5EF4-FFF2-40B4-BE49-F238E27FC236}">
                <a16:creationId xmlns:a16="http://schemas.microsoft.com/office/drawing/2014/main" id="{8C91D29A-58EB-D372-C091-EC92D1B19C7B}"/>
              </a:ext>
            </a:extLst>
          </p:cNvPr>
          <p:cNvGraphicFramePr>
            <a:graphicFrameLocks noGrp="1"/>
          </p:cNvGraphicFramePr>
          <p:nvPr>
            <p:extLst>
              <p:ext uri="{D42A27DB-BD31-4B8C-83A1-F6EECF244321}">
                <p14:modId xmlns:p14="http://schemas.microsoft.com/office/powerpoint/2010/main" val="2877307755"/>
              </p:ext>
            </p:extLst>
          </p:nvPr>
        </p:nvGraphicFramePr>
        <p:xfrm>
          <a:off x="1118286" y="3562121"/>
          <a:ext cx="7241060" cy="2930752"/>
        </p:xfrm>
        <a:graphic>
          <a:graphicData uri="http://schemas.openxmlformats.org/drawingml/2006/table">
            <a:tbl>
              <a:tblPr firstRow="1" bandRow="1">
                <a:tableStyleId>{073A0DAA-6AF3-43AB-8588-CEC1D06C72B9}</a:tableStyleId>
              </a:tblPr>
              <a:tblGrid>
                <a:gridCol w="1810265">
                  <a:extLst>
                    <a:ext uri="{9D8B030D-6E8A-4147-A177-3AD203B41FA5}">
                      <a16:colId xmlns:a16="http://schemas.microsoft.com/office/drawing/2014/main" val="3230929095"/>
                    </a:ext>
                  </a:extLst>
                </a:gridCol>
                <a:gridCol w="1810265">
                  <a:extLst>
                    <a:ext uri="{9D8B030D-6E8A-4147-A177-3AD203B41FA5}">
                      <a16:colId xmlns:a16="http://schemas.microsoft.com/office/drawing/2014/main" val="83867773"/>
                    </a:ext>
                  </a:extLst>
                </a:gridCol>
                <a:gridCol w="1810265">
                  <a:extLst>
                    <a:ext uri="{9D8B030D-6E8A-4147-A177-3AD203B41FA5}">
                      <a16:colId xmlns:a16="http://schemas.microsoft.com/office/drawing/2014/main" val="2501267198"/>
                    </a:ext>
                  </a:extLst>
                </a:gridCol>
                <a:gridCol w="1810265">
                  <a:extLst>
                    <a:ext uri="{9D8B030D-6E8A-4147-A177-3AD203B41FA5}">
                      <a16:colId xmlns:a16="http://schemas.microsoft.com/office/drawing/2014/main" val="1672775555"/>
                    </a:ext>
                  </a:extLst>
                </a:gridCol>
              </a:tblGrid>
              <a:tr h="266432">
                <a:tc>
                  <a:txBody>
                    <a:bodyPr/>
                    <a:lstStyle/>
                    <a:p>
                      <a:pPr algn="l"/>
                      <a:r>
                        <a:rPr lang="en-US" sz="1050" dirty="0">
                          <a:latin typeface="Times New Roman" panose="02020603050405020304" pitchFamily="18" charset="0"/>
                          <a:cs typeface="Times New Roman" panose="02020603050405020304" pitchFamily="18" charset="0"/>
                        </a:rPr>
                        <a:t>Fold</a:t>
                      </a:r>
                    </a:p>
                  </a:txBody>
                  <a:tcPr anchor="ctr"/>
                </a:tc>
                <a:tc>
                  <a:txBody>
                    <a:bodyPr/>
                    <a:lstStyle/>
                    <a:p>
                      <a:pPr algn="l"/>
                      <a:r>
                        <a:rPr lang="en-US" sz="1050" dirty="0">
                          <a:latin typeface="Times New Roman" panose="02020603050405020304" pitchFamily="18" charset="0"/>
                          <a:cs typeface="Times New Roman" panose="02020603050405020304" pitchFamily="18" charset="0"/>
                        </a:rPr>
                        <a:t>RMSE</a:t>
                      </a:r>
                    </a:p>
                  </a:txBody>
                  <a:tcPr anchor="ctr"/>
                </a:tc>
                <a:tc>
                  <a:txBody>
                    <a:bodyPr/>
                    <a:lstStyle/>
                    <a:p>
                      <a:pPr algn="l"/>
                      <a:r>
                        <a:rPr lang="en-US" sz="1050">
                          <a:latin typeface="Times New Roman" panose="02020603050405020304" pitchFamily="18" charset="0"/>
                          <a:cs typeface="Times New Roman" panose="02020603050405020304" pitchFamily="18" charset="0"/>
                        </a:rPr>
                        <a:t>R²</a:t>
                      </a:r>
                    </a:p>
                  </a:txBody>
                  <a:tcPr anchor="ctr"/>
                </a:tc>
                <a:tc>
                  <a:txBody>
                    <a:bodyPr/>
                    <a:lstStyle/>
                    <a:p>
                      <a:pPr algn="l"/>
                      <a:r>
                        <a:rPr lang="en-US" sz="1050" dirty="0">
                          <a:latin typeface="Times New Roman" panose="02020603050405020304" pitchFamily="18" charset="0"/>
                          <a:cs typeface="Times New Roman" panose="02020603050405020304" pitchFamily="18" charset="0"/>
                        </a:rPr>
                        <a:t>MAE</a:t>
                      </a:r>
                    </a:p>
                  </a:txBody>
                  <a:tcPr anchor="ctr"/>
                </a:tc>
                <a:extLst>
                  <a:ext uri="{0D108BD9-81ED-4DB2-BD59-A6C34878D82A}">
                    <a16:rowId xmlns:a16="http://schemas.microsoft.com/office/drawing/2014/main" val="1528340286"/>
                  </a:ext>
                </a:extLst>
              </a:tr>
              <a:tr h="266432">
                <a:tc>
                  <a:txBody>
                    <a:bodyPr/>
                    <a:lstStyle/>
                    <a:p>
                      <a:pPr algn="l"/>
                      <a:r>
                        <a:rPr lang="en-US" sz="1050" b="1" dirty="0">
                          <a:latin typeface="Times New Roman" panose="02020603050405020304" pitchFamily="18" charset="0"/>
                          <a:cs typeface="Times New Roman" panose="02020603050405020304" pitchFamily="18" charset="0"/>
                        </a:rPr>
                        <a:t>Fold 1</a:t>
                      </a:r>
                      <a:endParaRPr lang="en-US" sz="1050" dirty="0">
                        <a:latin typeface="Times New Roman" panose="02020603050405020304" pitchFamily="18" charset="0"/>
                        <a:cs typeface="Times New Roman" panose="02020603050405020304" pitchFamily="18" charset="0"/>
                      </a:endParaRPr>
                    </a:p>
                  </a:txBody>
                  <a:tcPr anchor="ctr"/>
                </a:tc>
                <a:tc>
                  <a:txBody>
                    <a:bodyPr/>
                    <a:lstStyle/>
                    <a:p>
                      <a:pPr algn="l"/>
                      <a:r>
                        <a:rPr lang="en-US" sz="1050">
                          <a:latin typeface="Times New Roman" panose="02020603050405020304" pitchFamily="18" charset="0"/>
                          <a:cs typeface="Times New Roman" panose="02020603050405020304" pitchFamily="18" charset="0"/>
                        </a:rPr>
                        <a:t>2.0631</a:t>
                      </a:r>
                    </a:p>
                  </a:txBody>
                  <a:tcPr anchor="ctr"/>
                </a:tc>
                <a:tc>
                  <a:txBody>
                    <a:bodyPr/>
                    <a:lstStyle/>
                    <a:p>
                      <a:pPr algn="l"/>
                      <a:r>
                        <a:rPr lang="en-US" sz="1050">
                          <a:latin typeface="Times New Roman" panose="02020603050405020304" pitchFamily="18" charset="0"/>
                          <a:cs typeface="Times New Roman" panose="02020603050405020304" pitchFamily="18" charset="0"/>
                        </a:rPr>
                        <a:t>0.7552</a:t>
                      </a:r>
                    </a:p>
                  </a:txBody>
                  <a:tcPr anchor="ctr"/>
                </a:tc>
                <a:tc>
                  <a:txBody>
                    <a:bodyPr/>
                    <a:lstStyle/>
                    <a:p>
                      <a:pPr algn="l"/>
                      <a:r>
                        <a:rPr lang="en-US" sz="1050" dirty="0">
                          <a:latin typeface="Times New Roman" panose="02020603050405020304" pitchFamily="18" charset="0"/>
                          <a:cs typeface="Times New Roman" panose="02020603050405020304" pitchFamily="18" charset="0"/>
                        </a:rPr>
                        <a:t>1.6252</a:t>
                      </a:r>
                    </a:p>
                  </a:txBody>
                  <a:tcPr anchor="ctr"/>
                </a:tc>
                <a:extLst>
                  <a:ext uri="{0D108BD9-81ED-4DB2-BD59-A6C34878D82A}">
                    <a16:rowId xmlns:a16="http://schemas.microsoft.com/office/drawing/2014/main" val="3178513232"/>
                  </a:ext>
                </a:extLst>
              </a:tr>
              <a:tr h="266432">
                <a:tc>
                  <a:txBody>
                    <a:bodyPr/>
                    <a:lstStyle/>
                    <a:p>
                      <a:pPr algn="l"/>
                      <a:r>
                        <a:rPr lang="en-US" sz="1050" b="1" dirty="0">
                          <a:latin typeface="Times New Roman" panose="02020603050405020304" pitchFamily="18" charset="0"/>
                          <a:cs typeface="Times New Roman" panose="02020603050405020304" pitchFamily="18" charset="0"/>
                        </a:rPr>
                        <a:t>Fold 2</a:t>
                      </a:r>
                      <a:endParaRPr lang="en-US" sz="1050" dirty="0">
                        <a:latin typeface="Times New Roman" panose="02020603050405020304" pitchFamily="18" charset="0"/>
                        <a:cs typeface="Times New Roman" panose="02020603050405020304" pitchFamily="18" charset="0"/>
                      </a:endParaRPr>
                    </a:p>
                  </a:txBody>
                  <a:tcPr anchor="ctr"/>
                </a:tc>
                <a:tc>
                  <a:txBody>
                    <a:bodyPr/>
                    <a:lstStyle/>
                    <a:p>
                      <a:pPr algn="l"/>
                      <a:r>
                        <a:rPr lang="en-US" sz="1050" dirty="0">
                          <a:latin typeface="Times New Roman" panose="02020603050405020304" pitchFamily="18" charset="0"/>
                          <a:cs typeface="Times New Roman" panose="02020603050405020304" pitchFamily="18" charset="0"/>
                        </a:rPr>
                        <a:t>1.9503</a:t>
                      </a:r>
                    </a:p>
                  </a:txBody>
                  <a:tcPr anchor="ctr"/>
                </a:tc>
                <a:tc>
                  <a:txBody>
                    <a:bodyPr/>
                    <a:lstStyle/>
                    <a:p>
                      <a:pPr algn="l"/>
                      <a:r>
                        <a:rPr lang="en-US" sz="1050" dirty="0">
                          <a:latin typeface="Times New Roman" panose="02020603050405020304" pitchFamily="18" charset="0"/>
                          <a:cs typeface="Times New Roman" panose="02020603050405020304" pitchFamily="18" charset="0"/>
                        </a:rPr>
                        <a:t>0.7557</a:t>
                      </a:r>
                    </a:p>
                  </a:txBody>
                  <a:tcPr/>
                </a:tc>
                <a:tc>
                  <a:txBody>
                    <a:bodyPr/>
                    <a:lstStyle/>
                    <a:p>
                      <a:pPr algn="l"/>
                      <a:r>
                        <a:rPr lang="en-US" sz="1050" dirty="0">
                          <a:latin typeface="Times New Roman" panose="02020603050405020304" pitchFamily="18" charset="0"/>
                          <a:cs typeface="Times New Roman" panose="02020603050405020304" pitchFamily="18" charset="0"/>
                        </a:rPr>
                        <a:t>1.7114</a:t>
                      </a:r>
                    </a:p>
                  </a:txBody>
                  <a:tcPr/>
                </a:tc>
                <a:extLst>
                  <a:ext uri="{0D108BD9-81ED-4DB2-BD59-A6C34878D82A}">
                    <a16:rowId xmlns:a16="http://schemas.microsoft.com/office/drawing/2014/main" val="3398015286"/>
                  </a:ext>
                </a:extLst>
              </a:tr>
              <a:tr h="266432">
                <a:tc>
                  <a:txBody>
                    <a:bodyPr/>
                    <a:lstStyle/>
                    <a:p>
                      <a:pPr algn="l"/>
                      <a:r>
                        <a:rPr lang="en-US" sz="1050" b="1" dirty="0">
                          <a:latin typeface="Times New Roman" panose="02020603050405020304" pitchFamily="18" charset="0"/>
                          <a:cs typeface="Times New Roman" panose="02020603050405020304" pitchFamily="18" charset="0"/>
                        </a:rPr>
                        <a:t>Fold 3</a:t>
                      </a:r>
                      <a:endParaRPr lang="en-US" sz="1050" dirty="0">
                        <a:latin typeface="Times New Roman" panose="02020603050405020304" pitchFamily="18" charset="0"/>
                        <a:cs typeface="Times New Roman" panose="02020603050405020304" pitchFamily="18" charset="0"/>
                      </a:endParaRPr>
                    </a:p>
                  </a:txBody>
                  <a:tcPr anchor="ctr"/>
                </a:tc>
                <a:tc>
                  <a:txBody>
                    <a:bodyPr/>
                    <a:lstStyle/>
                    <a:p>
                      <a:pPr algn="l"/>
                      <a:r>
                        <a:rPr lang="en-US" sz="1050">
                          <a:latin typeface="Times New Roman" panose="02020603050405020304" pitchFamily="18" charset="0"/>
                          <a:cs typeface="Times New Roman" panose="02020603050405020304" pitchFamily="18" charset="0"/>
                        </a:rPr>
                        <a:t>2.4429</a:t>
                      </a:r>
                    </a:p>
                  </a:txBody>
                  <a:tcPr anchor="ctr"/>
                </a:tc>
                <a:tc>
                  <a:txBody>
                    <a:bodyPr/>
                    <a:lstStyle/>
                    <a:p>
                      <a:pPr algn="l"/>
                      <a:r>
                        <a:rPr lang="en-US" sz="1050" dirty="0">
                          <a:latin typeface="Times New Roman" panose="02020603050405020304" pitchFamily="18" charset="0"/>
                          <a:cs typeface="Times New Roman" panose="02020603050405020304" pitchFamily="18" charset="0"/>
                        </a:rPr>
                        <a:t>0.7115</a:t>
                      </a:r>
                    </a:p>
                  </a:txBody>
                  <a:tcPr anchor="ctr"/>
                </a:tc>
                <a:tc>
                  <a:txBody>
                    <a:bodyPr/>
                    <a:lstStyle/>
                    <a:p>
                      <a:pPr algn="l"/>
                      <a:r>
                        <a:rPr lang="en-US" sz="1050" dirty="0">
                          <a:latin typeface="Times New Roman" panose="02020603050405020304" pitchFamily="18" charset="0"/>
                          <a:cs typeface="Times New Roman" panose="02020603050405020304" pitchFamily="18" charset="0"/>
                        </a:rPr>
                        <a:t>1.8712</a:t>
                      </a:r>
                    </a:p>
                  </a:txBody>
                  <a:tcPr anchor="ctr"/>
                </a:tc>
                <a:extLst>
                  <a:ext uri="{0D108BD9-81ED-4DB2-BD59-A6C34878D82A}">
                    <a16:rowId xmlns:a16="http://schemas.microsoft.com/office/drawing/2014/main" val="3287594870"/>
                  </a:ext>
                </a:extLst>
              </a:tr>
              <a:tr h="266432">
                <a:tc>
                  <a:txBody>
                    <a:bodyPr/>
                    <a:lstStyle/>
                    <a:p>
                      <a:pPr algn="l"/>
                      <a:r>
                        <a:rPr lang="en-US" sz="1050" b="1" dirty="0">
                          <a:latin typeface="Times New Roman" panose="02020603050405020304" pitchFamily="18" charset="0"/>
                          <a:cs typeface="Times New Roman" panose="02020603050405020304" pitchFamily="18" charset="0"/>
                        </a:rPr>
                        <a:t>Fold 4</a:t>
                      </a:r>
                      <a:endParaRPr lang="en-US" sz="1050" dirty="0">
                        <a:latin typeface="Times New Roman" panose="02020603050405020304" pitchFamily="18" charset="0"/>
                        <a:cs typeface="Times New Roman" panose="02020603050405020304" pitchFamily="18" charset="0"/>
                      </a:endParaRPr>
                    </a:p>
                  </a:txBody>
                  <a:tcPr anchor="ctr"/>
                </a:tc>
                <a:tc>
                  <a:txBody>
                    <a:bodyPr/>
                    <a:lstStyle/>
                    <a:p>
                      <a:pPr algn="l"/>
                      <a:r>
                        <a:rPr lang="en-US" sz="1050" dirty="0">
                          <a:latin typeface="Times New Roman" panose="02020603050405020304" pitchFamily="18" charset="0"/>
                          <a:cs typeface="Times New Roman" panose="02020603050405020304" pitchFamily="18" charset="0"/>
                        </a:rPr>
                        <a:t>1.8618</a:t>
                      </a:r>
                    </a:p>
                  </a:txBody>
                  <a:tcPr anchor="ctr"/>
                </a:tc>
                <a:tc>
                  <a:txBody>
                    <a:bodyPr/>
                    <a:lstStyle/>
                    <a:p>
                      <a:pPr algn="l"/>
                      <a:r>
                        <a:rPr lang="en-US" sz="1050">
                          <a:latin typeface="Times New Roman" panose="02020603050405020304" pitchFamily="18" charset="0"/>
                          <a:cs typeface="Times New Roman" panose="02020603050405020304" pitchFamily="18" charset="0"/>
                        </a:rPr>
                        <a:t>0.8200</a:t>
                      </a:r>
                    </a:p>
                  </a:txBody>
                  <a:tcPr anchor="ctr"/>
                </a:tc>
                <a:tc>
                  <a:txBody>
                    <a:bodyPr/>
                    <a:lstStyle/>
                    <a:p>
                      <a:pPr algn="l"/>
                      <a:r>
                        <a:rPr lang="en-US" sz="1050" dirty="0">
                          <a:latin typeface="Times New Roman" panose="02020603050405020304" pitchFamily="18" charset="0"/>
                          <a:cs typeface="Times New Roman" panose="02020603050405020304" pitchFamily="18" charset="0"/>
                        </a:rPr>
                        <a:t>1.2800</a:t>
                      </a:r>
                    </a:p>
                  </a:txBody>
                  <a:tcPr anchor="ctr"/>
                </a:tc>
                <a:extLst>
                  <a:ext uri="{0D108BD9-81ED-4DB2-BD59-A6C34878D82A}">
                    <a16:rowId xmlns:a16="http://schemas.microsoft.com/office/drawing/2014/main" val="1098551804"/>
                  </a:ext>
                </a:extLst>
              </a:tr>
              <a:tr h="266432">
                <a:tc>
                  <a:txBody>
                    <a:bodyPr/>
                    <a:lstStyle/>
                    <a:p>
                      <a:pPr algn="l"/>
                      <a:r>
                        <a:rPr lang="en-US" sz="1050" b="1" dirty="0">
                          <a:latin typeface="Times New Roman" panose="02020603050405020304" pitchFamily="18" charset="0"/>
                          <a:cs typeface="Times New Roman" panose="02020603050405020304" pitchFamily="18" charset="0"/>
                        </a:rPr>
                        <a:t>Fold 5</a:t>
                      </a:r>
                      <a:endParaRPr lang="en-US" sz="1050" dirty="0">
                        <a:latin typeface="Times New Roman" panose="02020603050405020304" pitchFamily="18" charset="0"/>
                        <a:cs typeface="Times New Roman" panose="02020603050405020304" pitchFamily="18" charset="0"/>
                      </a:endParaRPr>
                    </a:p>
                  </a:txBody>
                  <a:tcPr anchor="ctr"/>
                </a:tc>
                <a:tc>
                  <a:txBody>
                    <a:bodyPr/>
                    <a:lstStyle/>
                    <a:p>
                      <a:pPr algn="l"/>
                      <a:r>
                        <a:rPr lang="en-US" sz="1050">
                          <a:latin typeface="Times New Roman" panose="02020603050405020304" pitchFamily="18" charset="0"/>
                          <a:cs typeface="Times New Roman" panose="02020603050405020304" pitchFamily="18" charset="0"/>
                        </a:rPr>
                        <a:t>2.8003</a:t>
                      </a:r>
                    </a:p>
                  </a:txBody>
                  <a:tcPr anchor="ctr"/>
                </a:tc>
                <a:tc>
                  <a:txBody>
                    <a:bodyPr/>
                    <a:lstStyle/>
                    <a:p>
                      <a:pPr algn="l"/>
                      <a:r>
                        <a:rPr lang="en-US" sz="1050">
                          <a:latin typeface="Times New Roman" panose="02020603050405020304" pitchFamily="18" charset="0"/>
                          <a:cs typeface="Times New Roman" panose="02020603050405020304" pitchFamily="18" charset="0"/>
                        </a:rPr>
                        <a:t>0.6120</a:t>
                      </a:r>
                    </a:p>
                  </a:txBody>
                  <a:tcPr anchor="ctr"/>
                </a:tc>
                <a:tc>
                  <a:txBody>
                    <a:bodyPr/>
                    <a:lstStyle/>
                    <a:p>
                      <a:pPr algn="l"/>
                      <a:r>
                        <a:rPr lang="en-US" sz="1050" dirty="0">
                          <a:latin typeface="Times New Roman" panose="02020603050405020304" pitchFamily="18" charset="0"/>
                          <a:cs typeface="Times New Roman" panose="02020603050405020304" pitchFamily="18" charset="0"/>
                        </a:rPr>
                        <a:t>1.5639</a:t>
                      </a:r>
                    </a:p>
                  </a:txBody>
                  <a:tcPr anchor="ctr"/>
                </a:tc>
                <a:extLst>
                  <a:ext uri="{0D108BD9-81ED-4DB2-BD59-A6C34878D82A}">
                    <a16:rowId xmlns:a16="http://schemas.microsoft.com/office/drawing/2014/main" val="942030020"/>
                  </a:ext>
                </a:extLst>
              </a:tr>
              <a:tr h="266432">
                <a:tc>
                  <a:txBody>
                    <a:bodyPr/>
                    <a:lstStyle/>
                    <a:p>
                      <a:pPr algn="l"/>
                      <a:r>
                        <a:rPr lang="en-US" sz="1050" b="1" dirty="0">
                          <a:latin typeface="Times New Roman" panose="02020603050405020304" pitchFamily="18" charset="0"/>
                          <a:cs typeface="Times New Roman" panose="02020603050405020304" pitchFamily="18" charset="0"/>
                        </a:rPr>
                        <a:t>Fold 6</a:t>
                      </a:r>
                      <a:endParaRPr lang="en-US" sz="1050" dirty="0">
                        <a:latin typeface="Times New Roman" panose="02020603050405020304" pitchFamily="18" charset="0"/>
                        <a:cs typeface="Times New Roman" panose="02020603050405020304" pitchFamily="18" charset="0"/>
                      </a:endParaRPr>
                    </a:p>
                  </a:txBody>
                  <a:tcPr anchor="ctr"/>
                </a:tc>
                <a:tc>
                  <a:txBody>
                    <a:bodyPr/>
                    <a:lstStyle/>
                    <a:p>
                      <a:pPr algn="l"/>
                      <a:r>
                        <a:rPr lang="en-US" sz="1050">
                          <a:latin typeface="Times New Roman" panose="02020603050405020304" pitchFamily="18" charset="0"/>
                          <a:cs typeface="Times New Roman" panose="02020603050405020304" pitchFamily="18" charset="0"/>
                        </a:rPr>
                        <a:t>1.8682</a:t>
                      </a:r>
                    </a:p>
                  </a:txBody>
                  <a:tcPr anchor="ctr"/>
                </a:tc>
                <a:tc>
                  <a:txBody>
                    <a:bodyPr/>
                    <a:lstStyle/>
                    <a:p>
                      <a:pPr algn="l"/>
                      <a:r>
                        <a:rPr lang="en-US" sz="1050">
                          <a:latin typeface="Times New Roman" panose="02020603050405020304" pitchFamily="18" charset="0"/>
                          <a:cs typeface="Times New Roman" panose="02020603050405020304" pitchFamily="18" charset="0"/>
                        </a:rPr>
                        <a:t>0.8251</a:t>
                      </a:r>
                    </a:p>
                  </a:txBody>
                  <a:tcPr anchor="ctr"/>
                </a:tc>
                <a:tc>
                  <a:txBody>
                    <a:bodyPr/>
                    <a:lstStyle/>
                    <a:p>
                      <a:pPr algn="l"/>
                      <a:r>
                        <a:rPr lang="en-US" sz="1050" dirty="0">
                          <a:latin typeface="Times New Roman" panose="02020603050405020304" pitchFamily="18" charset="0"/>
                          <a:cs typeface="Times New Roman" panose="02020603050405020304" pitchFamily="18" charset="0"/>
                        </a:rPr>
                        <a:t>1.6166</a:t>
                      </a:r>
                    </a:p>
                  </a:txBody>
                  <a:tcPr anchor="ctr"/>
                </a:tc>
                <a:extLst>
                  <a:ext uri="{0D108BD9-81ED-4DB2-BD59-A6C34878D82A}">
                    <a16:rowId xmlns:a16="http://schemas.microsoft.com/office/drawing/2014/main" val="2798420663"/>
                  </a:ext>
                </a:extLst>
              </a:tr>
              <a:tr h="266432">
                <a:tc>
                  <a:txBody>
                    <a:bodyPr/>
                    <a:lstStyle/>
                    <a:p>
                      <a:pPr algn="l"/>
                      <a:r>
                        <a:rPr lang="en-US" sz="1050" b="1" dirty="0">
                          <a:latin typeface="Times New Roman" panose="02020603050405020304" pitchFamily="18" charset="0"/>
                          <a:cs typeface="Times New Roman" panose="02020603050405020304" pitchFamily="18" charset="0"/>
                        </a:rPr>
                        <a:t>Fold 7</a:t>
                      </a:r>
                      <a:endParaRPr lang="en-US" sz="1050" dirty="0">
                        <a:latin typeface="Times New Roman" panose="02020603050405020304" pitchFamily="18" charset="0"/>
                        <a:cs typeface="Times New Roman" panose="02020603050405020304" pitchFamily="18" charset="0"/>
                      </a:endParaRPr>
                    </a:p>
                  </a:txBody>
                  <a:tcPr anchor="ctr"/>
                </a:tc>
                <a:tc>
                  <a:txBody>
                    <a:bodyPr/>
                    <a:lstStyle/>
                    <a:p>
                      <a:pPr algn="l"/>
                      <a:r>
                        <a:rPr lang="en-US" sz="1050" dirty="0">
                          <a:latin typeface="Times New Roman" panose="02020603050405020304" pitchFamily="18" charset="0"/>
                          <a:cs typeface="Times New Roman" panose="02020603050405020304" pitchFamily="18" charset="0"/>
                        </a:rPr>
                        <a:t>2.2259</a:t>
                      </a:r>
                    </a:p>
                  </a:txBody>
                  <a:tcPr anchor="ctr"/>
                </a:tc>
                <a:tc>
                  <a:txBody>
                    <a:bodyPr/>
                    <a:lstStyle/>
                    <a:p>
                      <a:pPr algn="l"/>
                      <a:r>
                        <a:rPr lang="en-US" sz="1050">
                          <a:latin typeface="Times New Roman" panose="02020603050405020304" pitchFamily="18" charset="0"/>
                          <a:cs typeface="Times New Roman" panose="02020603050405020304" pitchFamily="18" charset="0"/>
                        </a:rPr>
                        <a:t>0.6779</a:t>
                      </a:r>
                    </a:p>
                  </a:txBody>
                  <a:tcPr anchor="ctr"/>
                </a:tc>
                <a:tc>
                  <a:txBody>
                    <a:bodyPr/>
                    <a:lstStyle/>
                    <a:p>
                      <a:pPr algn="l"/>
                      <a:r>
                        <a:rPr lang="en-US" sz="1050" dirty="0">
                          <a:latin typeface="Times New Roman" panose="02020603050405020304" pitchFamily="18" charset="0"/>
                          <a:cs typeface="Times New Roman" panose="02020603050405020304" pitchFamily="18" charset="0"/>
                        </a:rPr>
                        <a:t>1.7342</a:t>
                      </a:r>
                    </a:p>
                  </a:txBody>
                  <a:tcPr anchor="ctr"/>
                </a:tc>
                <a:extLst>
                  <a:ext uri="{0D108BD9-81ED-4DB2-BD59-A6C34878D82A}">
                    <a16:rowId xmlns:a16="http://schemas.microsoft.com/office/drawing/2014/main" val="3226843285"/>
                  </a:ext>
                </a:extLst>
              </a:tr>
              <a:tr h="266432">
                <a:tc>
                  <a:txBody>
                    <a:bodyPr/>
                    <a:lstStyle/>
                    <a:p>
                      <a:pPr algn="l"/>
                      <a:r>
                        <a:rPr lang="en-US" sz="1050" b="1" dirty="0">
                          <a:latin typeface="Times New Roman" panose="02020603050405020304" pitchFamily="18" charset="0"/>
                          <a:cs typeface="Times New Roman" panose="02020603050405020304" pitchFamily="18" charset="0"/>
                        </a:rPr>
                        <a:t>Fold 8</a:t>
                      </a:r>
                      <a:endParaRPr lang="en-US" sz="1050" dirty="0">
                        <a:latin typeface="Times New Roman" panose="02020603050405020304" pitchFamily="18" charset="0"/>
                        <a:cs typeface="Times New Roman" panose="02020603050405020304" pitchFamily="18" charset="0"/>
                      </a:endParaRPr>
                    </a:p>
                  </a:txBody>
                  <a:tcPr anchor="ctr"/>
                </a:tc>
                <a:tc>
                  <a:txBody>
                    <a:bodyPr/>
                    <a:lstStyle/>
                    <a:p>
                      <a:pPr algn="l"/>
                      <a:r>
                        <a:rPr lang="en-US" sz="1050">
                          <a:latin typeface="Times New Roman" panose="02020603050405020304" pitchFamily="18" charset="0"/>
                          <a:cs typeface="Times New Roman" panose="02020603050405020304" pitchFamily="18" charset="0"/>
                        </a:rPr>
                        <a:t>2.0228</a:t>
                      </a:r>
                    </a:p>
                  </a:txBody>
                  <a:tcPr anchor="ctr"/>
                </a:tc>
                <a:tc>
                  <a:txBody>
                    <a:bodyPr/>
                    <a:lstStyle/>
                    <a:p>
                      <a:pPr algn="l"/>
                      <a:r>
                        <a:rPr lang="en-US" sz="1050">
                          <a:latin typeface="Times New Roman" panose="02020603050405020304" pitchFamily="18" charset="0"/>
                          <a:cs typeface="Times New Roman" panose="02020603050405020304" pitchFamily="18" charset="0"/>
                        </a:rPr>
                        <a:t>0.7112</a:t>
                      </a:r>
                    </a:p>
                  </a:txBody>
                  <a:tcPr anchor="ctr"/>
                </a:tc>
                <a:tc>
                  <a:txBody>
                    <a:bodyPr/>
                    <a:lstStyle/>
                    <a:p>
                      <a:pPr algn="l"/>
                      <a:r>
                        <a:rPr lang="en-US" sz="1050" dirty="0">
                          <a:latin typeface="Times New Roman" panose="02020603050405020304" pitchFamily="18" charset="0"/>
                          <a:cs typeface="Times New Roman" panose="02020603050405020304" pitchFamily="18" charset="0"/>
                        </a:rPr>
                        <a:t>1.5123</a:t>
                      </a:r>
                    </a:p>
                  </a:txBody>
                  <a:tcPr anchor="ctr"/>
                </a:tc>
                <a:extLst>
                  <a:ext uri="{0D108BD9-81ED-4DB2-BD59-A6C34878D82A}">
                    <a16:rowId xmlns:a16="http://schemas.microsoft.com/office/drawing/2014/main" val="366865429"/>
                  </a:ext>
                </a:extLst>
              </a:tr>
              <a:tr h="266432">
                <a:tc>
                  <a:txBody>
                    <a:bodyPr/>
                    <a:lstStyle/>
                    <a:p>
                      <a:pPr algn="l"/>
                      <a:r>
                        <a:rPr lang="en-US" sz="1050" b="1" dirty="0">
                          <a:latin typeface="Times New Roman" panose="02020603050405020304" pitchFamily="18" charset="0"/>
                          <a:cs typeface="Times New Roman" panose="02020603050405020304" pitchFamily="18" charset="0"/>
                        </a:rPr>
                        <a:t>Fold 9</a:t>
                      </a:r>
                      <a:endParaRPr lang="en-US" sz="1050" dirty="0">
                        <a:latin typeface="Times New Roman" panose="02020603050405020304" pitchFamily="18" charset="0"/>
                        <a:cs typeface="Times New Roman" panose="02020603050405020304" pitchFamily="18" charset="0"/>
                      </a:endParaRPr>
                    </a:p>
                  </a:txBody>
                  <a:tcPr anchor="ctr"/>
                </a:tc>
                <a:tc>
                  <a:txBody>
                    <a:bodyPr/>
                    <a:lstStyle/>
                    <a:p>
                      <a:pPr algn="l"/>
                      <a:r>
                        <a:rPr lang="en-US" sz="1050">
                          <a:latin typeface="Times New Roman" panose="02020603050405020304" pitchFamily="18" charset="0"/>
                          <a:cs typeface="Times New Roman" panose="02020603050405020304" pitchFamily="18" charset="0"/>
                        </a:rPr>
                        <a:t>1.7988</a:t>
                      </a:r>
                    </a:p>
                  </a:txBody>
                  <a:tcPr anchor="ctr"/>
                </a:tc>
                <a:tc>
                  <a:txBody>
                    <a:bodyPr/>
                    <a:lstStyle/>
                    <a:p>
                      <a:pPr algn="l"/>
                      <a:r>
                        <a:rPr lang="en-US" sz="1050">
                          <a:latin typeface="Times New Roman" panose="02020603050405020304" pitchFamily="18" charset="0"/>
                          <a:cs typeface="Times New Roman" panose="02020603050405020304" pitchFamily="18" charset="0"/>
                        </a:rPr>
                        <a:t>0.8224</a:t>
                      </a:r>
                    </a:p>
                  </a:txBody>
                  <a:tcPr anchor="ctr"/>
                </a:tc>
                <a:tc>
                  <a:txBody>
                    <a:bodyPr/>
                    <a:lstStyle/>
                    <a:p>
                      <a:pPr algn="l"/>
                      <a:r>
                        <a:rPr lang="en-US" sz="1050" dirty="0">
                          <a:latin typeface="Times New Roman" panose="02020603050405020304" pitchFamily="18" charset="0"/>
                          <a:cs typeface="Times New Roman" panose="02020603050405020304" pitchFamily="18" charset="0"/>
                        </a:rPr>
                        <a:t>1.4194</a:t>
                      </a:r>
                    </a:p>
                  </a:txBody>
                  <a:tcPr anchor="ctr"/>
                </a:tc>
                <a:extLst>
                  <a:ext uri="{0D108BD9-81ED-4DB2-BD59-A6C34878D82A}">
                    <a16:rowId xmlns:a16="http://schemas.microsoft.com/office/drawing/2014/main" val="3855529476"/>
                  </a:ext>
                </a:extLst>
              </a:tr>
              <a:tr h="266432">
                <a:tc>
                  <a:txBody>
                    <a:bodyPr/>
                    <a:lstStyle/>
                    <a:p>
                      <a:pPr algn="l"/>
                      <a:r>
                        <a:rPr lang="en-US" sz="1050" b="1" dirty="0">
                          <a:latin typeface="Times New Roman" panose="02020603050405020304" pitchFamily="18" charset="0"/>
                          <a:cs typeface="Times New Roman" panose="02020603050405020304" pitchFamily="18" charset="0"/>
                        </a:rPr>
                        <a:t>Fold 10</a:t>
                      </a:r>
                      <a:endParaRPr lang="en-US" sz="1050" dirty="0">
                        <a:latin typeface="Times New Roman" panose="02020603050405020304" pitchFamily="18" charset="0"/>
                        <a:cs typeface="Times New Roman" panose="02020603050405020304" pitchFamily="18" charset="0"/>
                      </a:endParaRPr>
                    </a:p>
                  </a:txBody>
                  <a:tcPr anchor="ctr"/>
                </a:tc>
                <a:tc>
                  <a:txBody>
                    <a:bodyPr/>
                    <a:lstStyle/>
                    <a:p>
                      <a:pPr algn="l"/>
                      <a:r>
                        <a:rPr lang="en-US" sz="1050" dirty="0">
                          <a:latin typeface="Times New Roman" panose="02020603050405020304" pitchFamily="18" charset="0"/>
                          <a:cs typeface="Times New Roman" panose="02020603050405020304" pitchFamily="18" charset="0"/>
                        </a:rPr>
                        <a:t>2.9351</a:t>
                      </a:r>
                    </a:p>
                  </a:txBody>
                  <a:tcPr anchor="ctr"/>
                </a:tc>
                <a:tc>
                  <a:txBody>
                    <a:bodyPr/>
                    <a:lstStyle/>
                    <a:p>
                      <a:pPr algn="l"/>
                      <a:r>
                        <a:rPr lang="en-US" sz="1050" dirty="0">
                          <a:latin typeface="Times New Roman" panose="02020603050405020304" pitchFamily="18" charset="0"/>
                          <a:cs typeface="Times New Roman" panose="02020603050405020304" pitchFamily="18" charset="0"/>
                        </a:rPr>
                        <a:t>0.5307</a:t>
                      </a:r>
                    </a:p>
                  </a:txBody>
                  <a:tcPr anchor="ctr"/>
                </a:tc>
                <a:tc>
                  <a:txBody>
                    <a:bodyPr/>
                    <a:lstStyle/>
                    <a:p>
                      <a:pPr algn="l"/>
                      <a:r>
                        <a:rPr lang="en-US" sz="1050" dirty="0">
                          <a:latin typeface="Times New Roman" panose="02020603050405020304" pitchFamily="18" charset="0"/>
                          <a:cs typeface="Times New Roman" panose="02020603050405020304" pitchFamily="18" charset="0"/>
                        </a:rPr>
                        <a:t>2.2717</a:t>
                      </a:r>
                    </a:p>
                  </a:txBody>
                  <a:tcPr/>
                </a:tc>
                <a:extLst>
                  <a:ext uri="{0D108BD9-81ED-4DB2-BD59-A6C34878D82A}">
                    <a16:rowId xmlns:a16="http://schemas.microsoft.com/office/drawing/2014/main" val="1414159031"/>
                  </a:ext>
                </a:extLst>
              </a:tr>
            </a:tbl>
          </a:graphicData>
        </a:graphic>
      </p:graphicFrame>
    </p:spTree>
    <p:extLst>
      <p:ext uri="{BB962C8B-B14F-4D97-AF65-F5344CB8AC3E}">
        <p14:creationId xmlns:p14="http://schemas.microsoft.com/office/powerpoint/2010/main" val="2305655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1DC95-B350-D2C9-44A1-2157C830B89C}"/>
              </a:ext>
            </a:extLst>
          </p:cNvPr>
          <p:cNvSpPr>
            <a:spLocks noGrp="1"/>
          </p:cNvSpPr>
          <p:nvPr>
            <p:ph type="title"/>
          </p:nvPr>
        </p:nvSpPr>
        <p:spPr>
          <a:xfrm>
            <a:off x="628650" y="502579"/>
            <a:ext cx="7886700" cy="611058"/>
          </a:xfrm>
        </p:spPr>
        <p:txBody>
          <a:bodyPr>
            <a:normAutofit/>
          </a:bodyPr>
          <a:lstStyle/>
          <a:p>
            <a:pPr algn="ctr"/>
            <a:r>
              <a:rPr lang="en-US" sz="3600" u="sng" dirty="0">
                <a:latin typeface="Times New Roman" panose="02020603050405020304" pitchFamily="18" charset="0"/>
                <a:cs typeface="Times New Roman" panose="02020603050405020304" pitchFamily="18" charset="0"/>
              </a:rPr>
              <a:t>Model Coefficients &amp; Interpretation</a:t>
            </a:r>
          </a:p>
        </p:txBody>
      </p:sp>
      <p:sp>
        <p:nvSpPr>
          <p:cNvPr id="3" name="Content Placeholder 2">
            <a:extLst>
              <a:ext uri="{FF2B5EF4-FFF2-40B4-BE49-F238E27FC236}">
                <a16:creationId xmlns:a16="http://schemas.microsoft.com/office/drawing/2014/main" id="{F084EF48-8D3F-1983-3FEE-00C62BD9E11E}"/>
              </a:ext>
            </a:extLst>
          </p:cNvPr>
          <p:cNvSpPr>
            <a:spLocks noGrp="1"/>
          </p:cNvSpPr>
          <p:nvPr>
            <p:ph idx="1"/>
          </p:nvPr>
        </p:nvSpPr>
        <p:spPr>
          <a:xfrm>
            <a:off x="628650" y="2786449"/>
            <a:ext cx="7886700" cy="3390513"/>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CMEDV=−67.95+10.71⋅sRM+26.90⋅SRM 2 −3.26⋅sAGE−90.54⋅sDIS−3.34⋅sTAX−2.75⋅sPTRATIO</a:t>
            </a:r>
          </a:p>
        </p:txBody>
      </p:sp>
      <p:sp>
        <p:nvSpPr>
          <p:cNvPr id="4" name="TextBox 3">
            <a:extLst>
              <a:ext uri="{FF2B5EF4-FFF2-40B4-BE49-F238E27FC236}">
                <a16:creationId xmlns:a16="http://schemas.microsoft.com/office/drawing/2014/main" id="{9E39CAD3-D0F1-5E59-A725-89AEFA79FA60}"/>
              </a:ext>
            </a:extLst>
          </p:cNvPr>
          <p:cNvSpPr txBox="1"/>
          <p:nvPr/>
        </p:nvSpPr>
        <p:spPr>
          <a:xfrm>
            <a:off x="678078" y="3197075"/>
            <a:ext cx="3960341"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err="1">
                <a:latin typeface="Times New Roman" panose="02020603050405020304" pitchFamily="18" charset="0"/>
                <a:cs typeface="Times New Roman" panose="02020603050405020304" pitchFamily="18" charset="0"/>
              </a:rPr>
              <a:t>sRM</a:t>
            </a:r>
            <a:r>
              <a:rPr lang="en-US" sz="1400" dirty="0">
                <a:latin typeface="Times New Roman" panose="02020603050405020304" pitchFamily="18" charset="0"/>
                <a:cs typeface="Times New Roman" panose="02020603050405020304" pitchFamily="18" charset="0"/>
              </a:rPr>
              <a:t> and SRM2 confirm that more rooms increase home values significantly.</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Distance to jobs (</a:t>
            </a:r>
            <a:r>
              <a:rPr lang="en-US" sz="1400" dirty="0" err="1">
                <a:latin typeface="Times New Roman" panose="02020603050405020304" pitchFamily="18" charset="0"/>
                <a:cs typeface="Times New Roman" panose="02020603050405020304" pitchFamily="18" charset="0"/>
              </a:rPr>
              <a:t>sDIS</a:t>
            </a:r>
            <a:r>
              <a:rPr lang="en-US" sz="1400" dirty="0">
                <a:latin typeface="Times New Roman" panose="02020603050405020304" pitchFamily="18" charset="0"/>
                <a:cs typeface="Times New Roman" panose="02020603050405020304" pitchFamily="18" charset="0"/>
              </a:rPr>
              <a:t>) has the strongest negative impact.</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Older homes (</a:t>
            </a:r>
            <a:r>
              <a:rPr lang="en-US" sz="1400" dirty="0" err="1">
                <a:latin typeface="Times New Roman" panose="02020603050405020304" pitchFamily="18" charset="0"/>
                <a:cs typeface="Times New Roman" panose="02020603050405020304" pitchFamily="18" charset="0"/>
              </a:rPr>
              <a:t>sAGE</a:t>
            </a:r>
            <a:r>
              <a:rPr lang="en-US" sz="1400" dirty="0">
                <a:latin typeface="Times New Roman" panose="02020603050405020304" pitchFamily="18" charset="0"/>
                <a:cs typeface="Times New Roman" panose="02020603050405020304" pitchFamily="18" charset="0"/>
              </a:rPr>
              <a:t>) and high property taxes (</a:t>
            </a:r>
            <a:r>
              <a:rPr lang="en-US" sz="1400" dirty="0" err="1">
                <a:latin typeface="Times New Roman" panose="02020603050405020304" pitchFamily="18" charset="0"/>
                <a:cs typeface="Times New Roman" panose="02020603050405020304" pitchFamily="18" charset="0"/>
              </a:rPr>
              <a:t>sTAX</a:t>
            </a:r>
            <a:r>
              <a:rPr lang="en-US" sz="1400" dirty="0">
                <a:latin typeface="Times New Roman" panose="02020603050405020304" pitchFamily="18" charset="0"/>
                <a:cs typeface="Times New Roman" panose="02020603050405020304" pitchFamily="18" charset="0"/>
              </a:rPr>
              <a:t>) reduce house values.</a:t>
            </a:r>
          </a:p>
        </p:txBody>
      </p:sp>
      <p:sp>
        <p:nvSpPr>
          <p:cNvPr id="6" name="TextBox 5">
            <a:extLst>
              <a:ext uri="{FF2B5EF4-FFF2-40B4-BE49-F238E27FC236}">
                <a16:creationId xmlns:a16="http://schemas.microsoft.com/office/drawing/2014/main" id="{847A5B2B-974E-A280-3763-244A25DAD81D}"/>
              </a:ext>
            </a:extLst>
          </p:cNvPr>
          <p:cNvSpPr txBox="1"/>
          <p:nvPr/>
        </p:nvSpPr>
        <p:spPr>
          <a:xfrm>
            <a:off x="628650" y="1624479"/>
            <a:ext cx="8014901" cy="1015663"/>
          </a:xfrm>
          <a:prstGeom prst="rect">
            <a:avLst/>
          </a:prstGeom>
          <a:noFill/>
        </p:spPr>
        <p:txBody>
          <a:bodyPr wrap="square" rtlCol="0">
            <a:spAutoFit/>
          </a:bodyPr>
          <a:lstStyle/>
          <a:p>
            <a:r>
              <a:rPr lang="it-IT" sz="1200" b="1" dirty="0">
                <a:solidFill>
                  <a:srgbClr val="FF0000"/>
                </a:solidFill>
                <a:latin typeface="Courier New" panose="02070309020205020404" pitchFamily="49" charset="0"/>
                <a:cs typeface="Courier New" panose="02070309020205020404" pitchFamily="49" charset="0"/>
              </a:rPr>
              <a:t>print(CVregModel_lm$finalModel$coefficients)</a:t>
            </a:r>
          </a:p>
          <a:p>
            <a:r>
              <a:rPr lang="en-US" sz="1200" b="1" dirty="0">
                <a:solidFill>
                  <a:srgbClr val="00B050"/>
                </a:solidFill>
                <a:latin typeface="Courier New" panose="02070309020205020404" pitchFamily="49" charset="0"/>
                <a:cs typeface="Courier New" panose="02070309020205020404" pitchFamily="49" charset="0"/>
              </a:rPr>
              <a:t>(Intercept)         </a:t>
            </a:r>
            <a:r>
              <a:rPr lang="en-US" sz="1200" b="1" dirty="0" err="1">
                <a:solidFill>
                  <a:srgbClr val="00B050"/>
                </a:solidFill>
                <a:latin typeface="Courier New" panose="02070309020205020404" pitchFamily="49" charset="0"/>
                <a:cs typeface="Courier New" panose="02070309020205020404" pitchFamily="49" charset="0"/>
              </a:rPr>
              <a:t>sRM</a:t>
            </a:r>
            <a:r>
              <a:rPr lang="en-US" sz="1200" b="1" dirty="0">
                <a:solidFill>
                  <a:srgbClr val="00B050"/>
                </a:solidFill>
                <a:latin typeface="Courier New" panose="02070309020205020404" pitchFamily="49" charset="0"/>
                <a:cs typeface="Courier New" panose="02070309020205020404" pitchFamily="49" charset="0"/>
              </a:rPr>
              <a:t>        SRM2        </a:t>
            </a:r>
            <a:r>
              <a:rPr lang="en-US" sz="1200" b="1" dirty="0" err="1">
                <a:solidFill>
                  <a:srgbClr val="00B050"/>
                </a:solidFill>
                <a:latin typeface="Courier New" panose="02070309020205020404" pitchFamily="49" charset="0"/>
                <a:cs typeface="Courier New" panose="02070309020205020404" pitchFamily="49" charset="0"/>
              </a:rPr>
              <a:t>sAGE</a:t>
            </a:r>
            <a:r>
              <a:rPr lang="en-US" sz="1200" b="1" dirty="0">
                <a:solidFill>
                  <a:srgbClr val="00B050"/>
                </a:solidFill>
                <a:latin typeface="Courier New" panose="02070309020205020404" pitchFamily="49" charset="0"/>
                <a:cs typeface="Courier New" panose="02070309020205020404" pitchFamily="49" charset="0"/>
              </a:rPr>
              <a:t>        </a:t>
            </a:r>
            <a:r>
              <a:rPr lang="en-US" sz="1200" b="1" dirty="0" err="1">
                <a:solidFill>
                  <a:srgbClr val="00B050"/>
                </a:solidFill>
                <a:latin typeface="Courier New" panose="02070309020205020404" pitchFamily="49" charset="0"/>
                <a:cs typeface="Courier New" panose="02070309020205020404" pitchFamily="49" charset="0"/>
              </a:rPr>
              <a:t>sDIS</a:t>
            </a:r>
            <a:r>
              <a:rPr lang="en-US" sz="1200" b="1" dirty="0">
                <a:solidFill>
                  <a:srgbClr val="00B050"/>
                </a:solidFill>
                <a:latin typeface="Courier New" panose="02070309020205020404" pitchFamily="49" charset="0"/>
                <a:cs typeface="Courier New" panose="02070309020205020404" pitchFamily="49" charset="0"/>
              </a:rPr>
              <a:t>        </a:t>
            </a:r>
            <a:r>
              <a:rPr lang="en-US" sz="1200" b="1" dirty="0" err="1">
                <a:solidFill>
                  <a:srgbClr val="00B050"/>
                </a:solidFill>
                <a:latin typeface="Courier New" panose="02070309020205020404" pitchFamily="49" charset="0"/>
                <a:cs typeface="Courier New" panose="02070309020205020404" pitchFamily="49" charset="0"/>
              </a:rPr>
              <a:t>sTAX</a:t>
            </a:r>
            <a:r>
              <a:rPr lang="en-US" sz="1200" b="1" dirty="0">
                <a:solidFill>
                  <a:srgbClr val="00B050"/>
                </a:solidFill>
                <a:latin typeface="Courier New" panose="02070309020205020404" pitchFamily="49" charset="0"/>
                <a:cs typeface="Courier New" panose="02070309020205020404" pitchFamily="49" charset="0"/>
              </a:rPr>
              <a:t> </a:t>
            </a:r>
          </a:p>
          <a:p>
            <a:r>
              <a:rPr lang="en-US" sz="1200" b="1" dirty="0">
                <a:solidFill>
                  <a:srgbClr val="00B050"/>
                </a:solidFill>
                <a:latin typeface="Courier New" panose="02070309020205020404" pitchFamily="49" charset="0"/>
                <a:cs typeface="Courier New" panose="02070309020205020404" pitchFamily="49" charset="0"/>
              </a:rPr>
              <a:t> -67.950058   10.716380   26.909005   -3.263457  -90.543276   -3.344699 </a:t>
            </a:r>
          </a:p>
          <a:p>
            <a:r>
              <a:rPr lang="en-US" sz="1200" b="1" dirty="0">
                <a:solidFill>
                  <a:srgbClr val="00B050"/>
                </a:solidFill>
                <a:latin typeface="Courier New" panose="02070309020205020404" pitchFamily="49" charset="0"/>
                <a:cs typeface="Courier New" panose="02070309020205020404" pitchFamily="49" charset="0"/>
              </a:rPr>
              <a:t>   </a:t>
            </a:r>
            <a:r>
              <a:rPr lang="en-US" sz="1200" b="1" dirty="0" err="1">
                <a:solidFill>
                  <a:srgbClr val="00B050"/>
                </a:solidFill>
                <a:latin typeface="Courier New" panose="02070309020205020404" pitchFamily="49" charset="0"/>
                <a:cs typeface="Courier New" panose="02070309020205020404" pitchFamily="49" charset="0"/>
              </a:rPr>
              <a:t>sPTRATIO</a:t>
            </a:r>
            <a:r>
              <a:rPr lang="en-US" sz="1200" b="1" dirty="0">
                <a:solidFill>
                  <a:srgbClr val="00B050"/>
                </a:solidFill>
                <a:latin typeface="Courier New" panose="02070309020205020404" pitchFamily="49" charset="0"/>
                <a:cs typeface="Courier New" panose="02070309020205020404" pitchFamily="49" charset="0"/>
              </a:rPr>
              <a:t> </a:t>
            </a:r>
          </a:p>
          <a:p>
            <a:r>
              <a:rPr lang="en-US" sz="1200" b="1" dirty="0">
                <a:solidFill>
                  <a:srgbClr val="00B050"/>
                </a:solidFill>
                <a:latin typeface="Courier New" panose="02070309020205020404" pitchFamily="49" charset="0"/>
                <a:cs typeface="Courier New" panose="02070309020205020404" pitchFamily="49" charset="0"/>
              </a:rPr>
              <a:t>  -2.752815 </a:t>
            </a:r>
          </a:p>
        </p:txBody>
      </p:sp>
    </p:spTree>
    <p:extLst>
      <p:ext uri="{BB962C8B-B14F-4D97-AF65-F5344CB8AC3E}">
        <p14:creationId xmlns:p14="http://schemas.microsoft.com/office/powerpoint/2010/main" val="637683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02F3B-2D5C-EE18-A370-14CF39884A7F}"/>
              </a:ext>
            </a:extLst>
          </p:cNvPr>
          <p:cNvSpPr>
            <a:spLocks noGrp="1"/>
          </p:cNvSpPr>
          <p:nvPr>
            <p:ph type="title"/>
          </p:nvPr>
        </p:nvSpPr>
        <p:spPr>
          <a:xfrm>
            <a:off x="628650" y="365127"/>
            <a:ext cx="7886700" cy="679020"/>
          </a:xfrm>
        </p:spPr>
        <p:txBody>
          <a:bodyPr>
            <a:normAutofit/>
          </a:bodyPr>
          <a:lstStyle/>
          <a:p>
            <a:pPr algn="ctr"/>
            <a:r>
              <a:rPr lang="en-US" sz="3600" u="sng" dirty="0">
                <a:latin typeface="Times New Roman" panose="02020603050405020304" pitchFamily="18" charset="0"/>
                <a:cs typeface="Times New Roman" panose="02020603050405020304" pitchFamily="18" charset="0"/>
              </a:rPr>
              <a:t>Model Uncertainty</a:t>
            </a:r>
          </a:p>
        </p:txBody>
      </p:sp>
      <p:sp>
        <p:nvSpPr>
          <p:cNvPr id="3" name="Content Placeholder 2">
            <a:extLst>
              <a:ext uri="{FF2B5EF4-FFF2-40B4-BE49-F238E27FC236}">
                <a16:creationId xmlns:a16="http://schemas.microsoft.com/office/drawing/2014/main" id="{595D78F9-8BF7-5A46-67A5-A052FCC8CF41}"/>
              </a:ext>
            </a:extLst>
          </p:cNvPr>
          <p:cNvSpPr>
            <a:spLocks noGrp="1"/>
          </p:cNvSpPr>
          <p:nvPr>
            <p:ph idx="1"/>
          </p:nvPr>
        </p:nvSpPr>
        <p:spPr>
          <a:xfrm>
            <a:off x="628650" y="1266569"/>
            <a:ext cx="4073096" cy="4910394"/>
          </a:xfrm>
        </p:spPr>
        <p:txBody>
          <a:bodyPr>
            <a:normAutofit/>
          </a:bodyPr>
          <a:lstStyle/>
          <a:p>
            <a:r>
              <a:rPr lang="en-US" sz="1400" dirty="0">
                <a:latin typeface="Times New Roman" panose="02020603050405020304" pitchFamily="18" charset="0"/>
                <a:cs typeface="Times New Roman" panose="02020603050405020304" pitchFamily="18" charset="0"/>
              </a:rPr>
              <a:t>Low standard deviation in RMSE (0.40) indicates model is stable.</a:t>
            </a:r>
          </a:p>
          <a:p>
            <a:r>
              <a:rPr lang="en-US" sz="1400" dirty="0">
                <a:latin typeface="Times New Roman" panose="02020603050405020304" pitchFamily="18" charset="0"/>
                <a:cs typeface="Times New Roman" panose="02020603050405020304" pitchFamily="18" charset="0"/>
              </a:rPr>
              <a:t>Some variation in R² indicates model performs slightly differently across datasets.</a:t>
            </a:r>
          </a:p>
          <a:p>
            <a:pPr marL="0" indent="0">
              <a:buNone/>
            </a:pPr>
            <a:r>
              <a:rPr lang="en-US" sz="1000" b="1" dirty="0">
                <a:solidFill>
                  <a:srgbClr val="FF0000"/>
                </a:solidFill>
                <a:latin typeface="Courier New" panose="02070309020205020404" pitchFamily="49" charset="0"/>
                <a:cs typeface="Courier New" panose="02070309020205020404" pitchFamily="49" charset="0"/>
              </a:rPr>
              <a:t>print(c("RMSE", </a:t>
            </a:r>
            <a:r>
              <a:rPr lang="en-US" sz="1000" b="1" dirty="0" err="1">
                <a:solidFill>
                  <a:srgbClr val="FF0000"/>
                </a:solidFill>
                <a:latin typeface="Courier New" panose="02070309020205020404" pitchFamily="49" charset="0"/>
                <a:cs typeface="Courier New" panose="02070309020205020404" pitchFamily="49" charset="0"/>
              </a:rPr>
              <a:t>CVregModel_lm$results$RMSE</a:t>
            </a:r>
            <a:r>
              <a:rPr lang="en-US" sz="1000" b="1" dirty="0">
                <a:solidFill>
                  <a:srgbClr val="FF0000"/>
                </a:solidFill>
                <a:latin typeface="Courier New" panose="02070309020205020404" pitchFamily="49" charset="0"/>
                <a:cs typeface="Courier New" panose="02070309020205020404" pitchFamily="49" charset="0"/>
              </a:rPr>
              <a:t>))</a:t>
            </a:r>
          </a:p>
          <a:p>
            <a:pPr marL="0" indent="0">
              <a:buNone/>
            </a:pPr>
            <a:r>
              <a:rPr lang="en-US" sz="1000" b="1" dirty="0">
                <a:solidFill>
                  <a:srgbClr val="FF0000"/>
                </a:solidFill>
                <a:latin typeface="Courier New" panose="02070309020205020404" pitchFamily="49" charset="0"/>
                <a:cs typeface="Courier New" panose="02070309020205020404" pitchFamily="49" charset="0"/>
              </a:rPr>
              <a:t>print(c("Standard Deviation of RMSE", </a:t>
            </a:r>
            <a:r>
              <a:rPr lang="en-US" sz="1000" b="1" dirty="0" err="1">
                <a:solidFill>
                  <a:srgbClr val="FF0000"/>
                </a:solidFill>
                <a:latin typeface="Courier New" panose="02070309020205020404" pitchFamily="49" charset="0"/>
                <a:cs typeface="Courier New" panose="02070309020205020404" pitchFamily="49" charset="0"/>
              </a:rPr>
              <a:t>CVregModel_lm$results$RMSESD</a:t>
            </a:r>
            <a:r>
              <a:rPr lang="en-US" sz="1000" b="1" dirty="0">
                <a:solidFill>
                  <a:srgbClr val="FF0000"/>
                </a:solidFill>
                <a:latin typeface="Courier New" panose="02070309020205020404" pitchFamily="49" charset="0"/>
                <a:cs typeface="Courier New" panose="02070309020205020404" pitchFamily="49" charset="0"/>
              </a:rPr>
              <a:t>))</a:t>
            </a:r>
          </a:p>
          <a:p>
            <a:pPr marL="0" indent="0">
              <a:buNone/>
            </a:pPr>
            <a:r>
              <a:rPr lang="en-US" sz="1000" b="1" dirty="0">
                <a:solidFill>
                  <a:srgbClr val="FF0000"/>
                </a:solidFill>
                <a:latin typeface="Courier New" panose="02070309020205020404" pitchFamily="49" charset="0"/>
                <a:cs typeface="Courier New" panose="02070309020205020404" pitchFamily="49" charset="0"/>
              </a:rPr>
              <a:t>print(c("R-squared", </a:t>
            </a:r>
            <a:r>
              <a:rPr lang="en-US" sz="1000" b="1" dirty="0" err="1">
                <a:solidFill>
                  <a:srgbClr val="FF0000"/>
                </a:solidFill>
                <a:latin typeface="Courier New" panose="02070309020205020404" pitchFamily="49" charset="0"/>
                <a:cs typeface="Courier New" panose="02070309020205020404" pitchFamily="49" charset="0"/>
              </a:rPr>
              <a:t>CVregModel_lm$results$Rsquared</a:t>
            </a:r>
            <a:r>
              <a:rPr lang="en-US" sz="1000" b="1" dirty="0">
                <a:solidFill>
                  <a:srgbClr val="FF0000"/>
                </a:solidFill>
                <a:latin typeface="Courier New" panose="02070309020205020404" pitchFamily="49" charset="0"/>
                <a:cs typeface="Courier New" panose="02070309020205020404" pitchFamily="49" charset="0"/>
              </a:rPr>
              <a:t>))</a:t>
            </a:r>
          </a:p>
          <a:p>
            <a:pPr marL="0" indent="0">
              <a:buNone/>
            </a:pPr>
            <a:r>
              <a:rPr lang="en-US" sz="1000" b="1" dirty="0">
                <a:solidFill>
                  <a:srgbClr val="FF0000"/>
                </a:solidFill>
                <a:latin typeface="Courier New" panose="02070309020205020404" pitchFamily="49" charset="0"/>
                <a:cs typeface="Courier New" panose="02070309020205020404" pitchFamily="49" charset="0"/>
              </a:rPr>
              <a:t>print(c("Standard Deviation of R-squared", </a:t>
            </a:r>
            <a:r>
              <a:rPr lang="en-US" sz="1000" b="1" dirty="0" err="1">
                <a:solidFill>
                  <a:srgbClr val="FF0000"/>
                </a:solidFill>
                <a:latin typeface="Courier New" panose="02070309020205020404" pitchFamily="49" charset="0"/>
                <a:cs typeface="Courier New" panose="02070309020205020404" pitchFamily="49" charset="0"/>
              </a:rPr>
              <a:t>CVregModel_lm$results$RsquaredSD</a:t>
            </a:r>
            <a:r>
              <a:rPr lang="en-US" sz="1000" b="1" dirty="0">
                <a:solidFill>
                  <a:srgbClr val="FF0000"/>
                </a:solidFill>
                <a:latin typeface="Courier New" panose="02070309020205020404" pitchFamily="49" charset="0"/>
                <a:cs typeface="Courier New" panose="02070309020205020404" pitchFamily="49" charset="0"/>
              </a:rPr>
              <a:t>))</a:t>
            </a:r>
          </a:p>
          <a:p>
            <a:pPr marL="0" indent="0">
              <a:buNone/>
            </a:pPr>
            <a:endParaRPr lang="en-US" sz="1000" b="1" dirty="0">
              <a:solidFill>
                <a:srgbClr val="FF0000"/>
              </a:solidFill>
              <a:latin typeface="Courier New" panose="02070309020205020404" pitchFamily="49" charset="0"/>
              <a:cs typeface="Courier New" panose="02070309020205020404" pitchFamily="49" charset="0"/>
            </a:endParaRPr>
          </a:p>
        </p:txBody>
      </p:sp>
      <p:graphicFrame>
        <p:nvGraphicFramePr>
          <p:cNvPr id="4" name="Table 3">
            <a:extLst>
              <a:ext uri="{FF2B5EF4-FFF2-40B4-BE49-F238E27FC236}">
                <a16:creationId xmlns:a16="http://schemas.microsoft.com/office/drawing/2014/main" id="{22BBFF98-C7B2-F952-48F5-1DD31E3A8939}"/>
              </a:ext>
            </a:extLst>
          </p:cNvPr>
          <p:cNvGraphicFramePr>
            <a:graphicFrameLocks noGrp="1"/>
          </p:cNvGraphicFramePr>
          <p:nvPr>
            <p:extLst>
              <p:ext uri="{D42A27DB-BD31-4B8C-83A1-F6EECF244321}">
                <p14:modId xmlns:p14="http://schemas.microsoft.com/office/powerpoint/2010/main" val="3273874366"/>
              </p:ext>
            </p:extLst>
          </p:nvPr>
        </p:nvGraphicFramePr>
        <p:xfrm>
          <a:off x="1524000" y="4751860"/>
          <a:ext cx="6096000" cy="111252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160487293"/>
                    </a:ext>
                  </a:extLst>
                </a:gridCol>
                <a:gridCol w="2032000">
                  <a:extLst>
                    <a:ext uri="{9D8B030D-6E8A-4147-A177-3AD203B41FA5}">
                      <a16:colId xmlns:a16="http://schemas.microsoft.com/office/drawing/2014/main" val="254945961"/>
                    </a:ext>
                  </a:extLst>
                </a:gridCol>
                <a:gridCol w="2032000">
                  <a:extLst>
                    <a:ext uri="{9D8B030D-6E8A-4147-A177-3AD203B41FA5}">
                      <a16:colId xmlns:a16="http://schemas.microsoft.com/office/drawing/2014/main" val="68066138"/>
                    </a:ext>
                  </a:extLst>
                </a:gridCol>
              </a:tblGrid>
              <a:tr h="370840">
                <a:tc>
                  <a:txBody>
                    <a:bodyPr/>
                    <a:lstStyle/>
                    <a:p>
                      <a:r>
                        <a:rPr lang="en-US" sz="1400" b="0" dirty="0">
                          <a:latin typeface="Times New Roman" panose="02020603050405020304" pitchFamily="18" charset="0"/>
                          <a:cs typeface="Times New Roman" panose="02020603050405020304" pitchFamily="18" charset="0"/>
                        </a:rPr>
                        <a:t>Metric</a:t>
                      </a:r>
                    </a:p>
                  </a:txBody>
                  <a:tcPr anchor="ctr"/>
                </a:tc>
                <a:tc>
                  <a:txBody>
                    <a:bodyPr/>
                    <a:lstStyle/>
                    <a:p>
                      <a:r>
                        <a:rPr lang="en-US" sz="1400" b="0">
                          <a:latin typeface="Times New Roman" panose="02020603050405020304" pitchFamily="18" charset="0"/>
                          <a:cs typeface="Times New Roman" panose="02020603050405020304" pitchFamily="18" charset="0"/>
                        </a:rPr>
                        <a:t>Mean</a:t>
                      </a:r>
                    </a:p>
                  </a:txBody>
                  <a:tcPr anchor="ctr"/>
                </a:tc>
                <a:tc>
                  <a:txBody>
                    <a:bodyPr/>
                    <a:lstStyle/>
                    <a:p>
                      <a:r>
                        <a:rPr lang="en-US" sz="1400" b="0" dirty="0">
                          <a:latin typeface="Times New Roman" panose="02020603050405020304" pitchFamily="18" charset="0"/>
                          <a:cs typeface="Times New Roman" panose="02020603050405020304" pitchFamily="18" charset="0"/>
                        </a:rPr>
                        <a:t>Standard Deviation</a:t>
                      </a:r>
                    </a:p>
                  </a:txBody>
                  <a:tcPr anchor="ctr"/>
                </a:tc>
                <a:extLst>
                  <a:ext uri="{0D108BD9-81ED-4DB2-BD59-A6C34878D82A}">
                    <a16:rowId xmlns:a16="http://schemas.microsoft.com/office/drawing/2014/main" val="1230280206"/>
                  </a:ext>
                </a:extLst>
              </a:tr>
              <a:tr h="370840">
                <a:tc>
                  <a:txBody>
                    <a:bodyPr/>
                    <a:lstStyle/>
                    <a:p>
                      <a:r>
                        <a:rPr lang="en-US" sz="1400" b="0" dirty="0">
                          <a:latin typeface="Times New Roman" panose="02020603050405020304" pitchFamily="18" charset="0"/>
                          <a:cs typeface="Times New Roman" panose="02020603050405020304" pitchFamily="18" charset="0"/>
                        </a:rPr>
                        <a:t>RMSE</a:t>
                      </a:r>
                    </a:p>
                  </a:txBody>
                  <a:tcPr anchor="ctr"/>
                </a:tc>
                <a:tc>
                  <a:txBody>
                    <a:bodyPr/>
                    <a:lstStyle/>
                    <a:p>
                      <a:r>
                        <a:rPr lang="en-US" sz="1400" b="0">
                          <a:latin typeface="Times New Roman" panose="02020603050405020304" pitchFamily="18" charset="0"/>
                          <a:cs typeface="Times New Roman" panose="02020603050405020304" pitchFamily="18" charset="0"/>
                        </a:rPr>
                        <a:t>2.1969</a:t>
                      </a:r>
                    </a:p>
                  </a:txBody>
                  <a:tcPr anchor="ctr"/>
                </a:tc>
                <a:tc>
                  <a:txBody>
                    <a:bodyPr/>
                    <a:lstStyle/>
                    <a:p>
                      <a:r>
                        <a:rPr lang="en-US" sz="1400" b="0" dirty="0">
                          <a:latin typeface="Times New Roman" panose="02020603050405020304" pitchFamily="18" charset="0"/>
                          <a:cs typeface="Times New Roman" panose="02020603050405020304" pitchFamily="18" charset="0"/>
                        </a:rPr>
                        <a:t>0.4025</a:t>
                      </a:r>
                    </a:p>
                  </a:txBody>
                  <a:tcPr anchor="ctr"/>
                </a:tc>
                <a:extLst>
                  <a:ext uri="{0D108BD9-81ED-4DB2-BD59-A6C34878D82A}">
                    <a16:rowId xmlns:a16="http://schemas.microsoft.com/office/drawing/2014/main" val="1410345771"/>
                  </a:ext>
                </a:extLst>
              </a:tr>
              <a:tr h="370840">
                <a:tc>
                  <a:txBody>
                    <a:bodyPr/>
                    <a:lstStyle/>
                    <a:p>
                      <a:r>
                        <a:rPr lang="en-US" sz="1400" b="0" dirty="0">
                          <a:latin typeface="Times New Roman" panose="02020603050405020304" pitchFamily="18" charset="0"/>
                          <a:cs typeface="Times New Roman" panose="02020603050405020304" pitchFamily="18" charset="0"/>
                        </a:rPr>
                        <a:t>R²</a:t>
                      </a:r>
                    </a:p>
                  </a:txBody>
                  <a:tcPr anchor="ctr"/>
                </a:tc>
                <a:tc>
                  <a:txBody>
                    <a:bodyPr/>
                    <a:lstStyle/>
                    <a:p>
                      <a:r>
                        <a:rPr lang="en-US" sz="1400" b="0" dirty="0">
                          <a:latin typeface="Times New Roman" panose="02020603050405020304" pitchFamily="18" charset="0"/>
                          <a:cs typeface="Times New Roman" panose="02020603050405020304" pitchFamily="18" charset="0"/>
                        </a:rPr>
                        <a:t>0.7221</a:t>
                      </a:r>
                    </a:p>
                  </a:txBody>
                  <a:tcPr/>
                </a:tc>
                <a:tc>
                  <a:txBody>
                    <a:bodyPr/>
                    <a:lstStyle/>
                    <a:p>
                      <a:r>
                        <a:rPr lang="en-US" sz="1400" b="0" dirty="0">
                          <a:latin typeface="Times New Roman" panose="02020603050405020304" pitchFamily="18" charset="0"/>
                          <a:cs typeface="Times New Roman" panose="02020603050405020304" pitchFamily="18" charset="0"/>
                        </a:rPr>
                        <a:t>0.0963</a:t>
                      </a:r>
                    </a:p>
                  </a:txBody>
                  <a:tcPr/>
                </a:tc>
                <a:extLst>
                  <a:ext uri="{0D108BD9-81ED-4DB2-BD59-A6C34878D82A}">
                    <a16:rowId xmlns:a16="http://schemas.microsoft.com/office/drawing/2014/main" val="3888643749"/>
                  </a:ext>
                </a:extLst>
              </a:tr>
            </a:tbl>
          </a:graphicData>
        </a:graphic>
      </p:graphicFrame>
      <p:sp>
        <p:nvSpPr>
          <p:cNvPr id="5" name="TextBox 4">
            <a:extLst>
              <a:ext uri="{FF2B5EF4-FFF2-40B4-BE49-F238E27FC236}">
                <a16:creationId xmlns:a16="http://schemas.microsoft.com/office/drawing/2014/main" id="{71A33CC7-05A1-CA91-9191-21AF3CA8CA2E}"/>
              </a:ext>
            </a:extLst>
          </p:cNvPr>
          <p:cNvSpPr txBox="1"/>
          <p:nvPr/>
        </p:nvSpPr>
        <p:spPr>
          <a:xfrm>
            <a:off x="4572000" y="1396314"/>
            <a:ext cx="4442254" cy="1785104"/>
          </a:xfrm>
          <a:prstGeom prst="rect">
            <a:avLst/>
          </a:prstGeom>
          <a:noFill/>
        </p:spPr>
        <p:txBody>
          <a:bodyPr wrap="square" rtlCol="0">
            <a:spAutoFit/>
          </a:bodyPr>
          <a:lstStyle/>
          <a:p>
            <a:r>
              <a:rPr lang="en-US" sz="1000" b="1" dirty="0">
                <a:solidFill>
                  <a:srgbClr val="00B050"/>
                </a:solidFill>
                <a:latin typeface="Courier New" panose="02070309020205020404" pitchFamily="49" charset="0"/>
                <a:cs typeface="Courier New" panose="02070309020205020404" pitchFamily="49" charset="0"/>
              </a:rPr>
              <a:t>print(c("RMSE", </a:t>
            </a:r>
            <a:r>
              <a:rPr lang="en-US" sz="1000" b="1" dirty="0" err="1">
                <a:solidFill>
                  <a:srgbClr val="00B050"/>
                </a:solidFill>
                <a:latin typeface="Courier New" panose="02070309020205020404" pitchFamily="49" charset="0"/>
                <a:cs typeface="Courier New" panose="02070309020205020404" pitchFamily="49" charset="0"/>
              </a:rPr>
              <a:t>CVregModel_lm$results$RMSE</a:t>
            </a:r>
            <a:r>
              <a:rPr lang="en-US" sz="1000" b="1" dirty="0">
                <a:solidFill>
                  <a:srgbClr val="00B050"/>
                </a:solidFill>
                <a:latin typeface="Courier New" panose="02070309020205020404" pitchFamily="49" charset="0"/>
                <a:cs typeface="Courier New" panose="02070309020205020404" pitchFamily="49" charset="0"/>
              </a:rPr>
              <a:t>))</a:t>
            </a:r>
          </a:p>
          <a:p>
            <a:r>
              <a:rPr lang="en-US" sz="1000" b="1" dirty="0">
                <a:solidFill>
                  <a:srgbClr val="00B050"/>
                </a:solidFill>
                <a:latin typeface="Courier New" panose="02070309020205020404" pitchFamily="49" charset="0"/>
                <a:cs typeface="Courier New" panose="02070309020205020404" pitchFamily="49" charset="0"/>
              </a:rPr>
              <a:t>[1] "RMSE"             "2.19693016515154"</a:t>
            </a:r>
          </a:p>
          <a:p>
            <a:r>
              <a:rPr lang="en-US" sz="1000" b="1" dirty="0">
                <a:solidFill>
                  <a:srgbClr val="00B050"/>
                </a:solidFill>
                <a:latin typeface="Courier New" panose="02070309020205020404" pitchFamily="49" charset="0"/>
                <a:cs typeface="Courier New" panose="02070309020205020404" pitchFamily="49" charset="0"/>
              </a:rPr>
              <a:t>&gt; print(c("Standard Deviation of RMSE", </a:t>
            </a:r>
            <a:r>
              <a:rPr lang="en-US" sz="1000" b="1" dirty="0" err="1">
                <a:solidFill>
                  <a:srgbClr val="00B050"/>
                </a:solidFill>
                <a:latin typeface="Courier New" panose="02070309020205020404" pitchFamily="49" charset="0"/>
                <a:cs typeface="Courier New" panose="02070309020205020404" pitchFamily="49" charset="0"/>
              </a:rPr>
              <a:t>CVregModel_lm$results$RMSESD</a:t>
            </a:r>
            <a:r>
              <a:rPr lang="en-US" sz="1000" b="1" dirty="0">
                <a:solidFill>
                  <a:srgbClr val="00B050"/>
                </a:solidFill>
                <a:latin typeface="Courier New" panose="02070309020205020404" pitchFamily="49" charset="0"/>
                <a:cs typeface="Courier New" panose="02070309020205020404" pitchFamily="49" charset="0"/>
              </a:rPr>
              <a:t>))</a:t>
            </a:r>
          </a:p>
          <a:p>
            <a:r>
              <a:rPr lang="en-US" sz="1000" b="1" dirty="0">
                <a:solidFill>
                  <a:srgbClr val="00B050"/>
                </a:solidFill>
                <a:latin typeface="Courier New" panose="02070309020205020404" pitchFamily="49" charset="0"/>
                <a:cs typeface="Courier New" panose="02070309020205020404" pitchFamily="49" charset="0"/>
              </a:rPr>
              <a:t>[1] "Standard Deviation of RMSE" "0.402520975232974"         </a:t>
            </a:r>
          </a:p>
          <a:p>
            <a:r>
              <a:rPr lang="en-US" sz="1000" b="1" dirty="0">
                <a:solidFill>
                  <a:srgbClr val="00B050"/>
                </a:solidFill>
                <a:latin typeface="Courier New" panose="02070309020205020404" pitchFamily="49" charset="0"/>
                <a:cs typeface="Courier New" panose="02070309020205020404" pitchFamily="49" charset="0"/>
              </a:rPr>
              <a:t>&gt; print(c("R-squared", </a:t>
            </a:r>
            <a:r>
              <a:rPr lang="en-US" sz="1000" b="1" dirty="0" err="1">
                <a:solidFill>
                  <a:srgbClr val="00B050"/>
                </a:solidFill>
                <a:latin typeface="Courier New" panose="02070309020205020404" pitchFamily="49" charset="0"/>
                <a:cs typeface="Courier New" panose="02070309020205020404" pitchFamily="49" charset="0"/>
              </a:rPr>
              <a:t>CVregModel_lm$results$Rsquared</a:t>
            </a:r>
            <a:r>
              <a:rPr lang="en-US" sz="1000" b="1" dirty="0">
                <a:solidFill>
                  <a:srgbClr val="00B050"/>
                </a:solidFill>
                <a:latin typeface="Courier New" panose="02070309020205020404" pitchFamily="49" charset="0"/>
                <a:cs typeface="Courier New" panose="02070309020205020404" pitchFamily="49" charset="0"/>
              </a:rPr>
              <a:t>))</a:t>
            </a:r>
          </a:p>
          <a:p>
            <a:r>
              <a:rPr lang="en-US" sz="1000" b="1" dirty="0">
                <a:solidFill>
                  <a:srgbClr val="00B050"/>
                </a:solidFill>
                <a:latin typeface="Courier New" panose="02070309020205020404" pitchFamily="49" charset="0"/>
                <a:cs typeface="Courier New" panose="02070309020205020404" pitchFamily="49" charset="0"/>
              </a:rPr>
              <a:t>[1] "R-squared"         "0.722171281400654"</a:t>
            </a:r>
          </a:p>
          <a:p>
            <a:r>
              <a:rPr lang="en-US" sz="1000" b="1" dirty="0">
                <a:solidFill>
                  <a:srgbClr val="00B050"/>
                </a:solidFill>
                <a:latin typeface="Courier New" panose="02070309020205020404" pitchFamily="49" charset="0"/>
                <a:cs typeface="Courier New" panose="02070309020205020404" pitchFamily="49" charset="0"/>
              </a:rPr>
              <a:t>&gt; print(c("Standard Deviation of R-squared", </a:t>
            </a:r>
            <a:r>
              <a:rPr lang="en-US" sz="1000" b="1" dirty="0" err="1">
                <a:solidFill>
                  <a:srgbClr val="00B050"/>
                </a:solidFill>
                <a:latin typeface="Courier New" panose="02070309020205020404" pitchFamily="49" charset="0"/>
                <a:cs typeface="Courier New" panose="02070309020205020404" pitchFamily="49" charset="0"/>
              </a:rPr>
              <a:t>CVregModel_lm$results$RsquaredSD</a:t>
            </a:r>
            <a:r>
              <a:rPr lang="en-US" sz="1000" b="1" dirty="0">
                <a:solidFill>
                  <a:srgbClr val="00B050"/>
                </a:solidFill>
                <a:latin typeface="Courier New" panose="02070309020205020404" pitchFamily="49" charset="0"/>
                <a:cs typeface="Courier New" panose="02070309020205020404" pitchFamily="49" charset="0"/>
              </a:rPr>
              <a:t>))</a:t>
            </a:r>
          </a:p>
          <a:p>
            <a:r>
              <a:rPr lang="en-US" sz="1000" b="1" dirty="0">
                <a:solidFill>
                  <a:srgbClr val="00B050"/>
                </a:solidFill>
                <a:latin typeface="Courier New" panose="02070309020205020404" pitchFamily="49" charset="0"/>
                <a:cs typeface="Courier New" panose="02070309020205020404" pitchFamily="49" charset="0"/>
              </a:rPr>
              <a:t>[1] "Standard Deviation of R-squared" "0.0962710669889897"             </a:t>
            </a:r>
          </a:p>
        </p:txBody>
      </p:sp>
    </p:spTree>
    <p:extLst>
      <p:ext uri="{BB962C8B-B14F-4D97-AF65-F5344CB8AC3E}">
        <p14:creationId xmlns:p14="http://schemas.microsoft.com/office/powerpoint/2010/main" val="459875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6F836-F127-D50B-5556-A359EADE6685}"/>
              </a:ext>
            </a:extLst>
          </p:cNvPr>
          <p:cNvSpPr>
            <a:spLocks noGrp="1"/>
          </p:cNvSpPr>
          <p:nvPr>
            <p:ph type="title"/>
          </p:nvPr>
        </p:nvSpPr>
        <p:spPr>
          <a:xfrm>
            <a:off x="628650" y="365127"/>
            <a:ext cx="7886700" cy="746982"/>
          </a:xfrm>
        </p:spPr>
        <p:txBody>
          <a:bodyPr>
            <a:normAutofit/>
          </a:bodyPr>
          <a:lstStyle/>
          <a:p>
            <a:pPr algn="ctr"/>
            <a:r>
              <a:rPr lang="en-US" sz="3600" u="sng" dirty="0">
                <a:latin typeface="Times New Roman" panose="02020603050405020304" pitchFamily="18" charset="0"/>
                <a:cs typeface="Times New Roman" panose="02020603050405020304" pitchFamily="18" charset="0"/>
              </a:rPr>
              <a:t>Prediction Intervals</a:t>
            </a:r>
          </a:p>
        </p:txBody>
      </p:sp>
      <p:sp>
        <p:nvSpPr>
          <p:cNvPr id="3" name="Content Placeholder 2">
            <a:extLst>
              <a:ext uri="{FF2B5EF4-FFF2-40B4-BE49-F238E27FC236}">
                <a16:creationId xmlns:a16="http://schemas.microsoft.com/office/drawing/2014/main" id="{F6C65342-D7F7-BB63-519A-8791BC0DE98E}"/>
              </a:ext>
            </a:extLst>
          </p:cNvPr>
          <p:cNvSpPr>
            <a:spLocks noGrp="1"/>
          </p:cNvSpPr>
          <p:nvPr>
            <p:ph idx="1"/>
          </p:nvPr>
        </p:nvSpPr>
        <p:spPr>
          <a:xfrm>
            <a:off x="579223" y="1582478"/>
            <a:ext cx="5018388" cy="4910395"/>
          </a:xfrm>
        </p:spPr>
        <p:txBody>
          <a:bodyPr>
            <a:normAutofit/>
          </a:bodyPr>
          <a:lstStyle/>
          <a:p>
            <a:pPr marL="0" indent="0">
              <a:buNone/>
            </a:pPr>
            <a:r>
              <a:rPr lang="en-US" sz="900" b="1" dirty="0" err="1">
                <a:solidFill>
                  <a:srgbClr val="FF0000"/>
                </a:solidFill>
                <a:latin typeface="Courier New" panose="02070309020205020404" pitchFamily="49" charset="0"/>
                <a:cs typeface="Courier New" panose="02070309020205020404" pitchFamily="49" charset="0"/>
              </a:rPr>
              <a:t>predictVals</a:t>
            </a:r>
            <a:r>
              <a:rPr lang="en-US" sz="900" b="1" dirty="0">
                <a:solidFill>
                  <a:srgbClr val="FF0000"/>
                </a:solidFill>
                <a:latin typeface="Courier New" panose="02070309020205020404" pitchFamily="49" charset="0"/>
                <a:cs typeface="Courier New" panose="02070309020205020404" pitchFamily="49" charset="0"/>
              </a:rPr>
              <a:t> &lt;- predict(</a:t>
            </a:r>
            <a:r>
              <a:rPr lang="en-US" sz="900" b="1" dirty="0" err="1">
                <a:solidFill>
                  <a:srgbClr val="FF0000"/>
                </a:solidFill>
                <a:latin typeface="Courier New" panose="02070309020205020404" pitchFamily="49" charset="0"/>
                <a:cs typeface="Courier New" panose="02070309020205020404" pitchFamily="49" charset="0"/>
              </a:rPr>
              <a:t>CVregModel_lm</a:t>
            </a:r>
            <a:r>
              <a:rPr lang="en-US" sz="900" b="1" dirty="0">
                <a:solidFill>
                  <a:srgbClr val="FF0000"/>
                </a:solidFill>
                <a:latin typeface="Courier New" panose="02070309020205020404" pitchFamily="49" charset="0"/>
                <a:cs typeface="Courier New" panose="02070309020205020404" pitchFamily="49" charset="0"/>
              </a:rPr>
              <a:t>, </a:t>
            </a:r>
            <a:r>
              <a:rPr lang="en-US" sz="900" b="1" dirty="0" err="1">
                <a:solidFill>
                  <a:srgbClr val="FF0000"/>
                </a:solidFill>
                <a:latin typeface="Courier New" panose="02070309020205020404" pitchFamily="49" charset="0"/>
                <a:cs typeface="Courier New" panose="02070309020205020404" pitchFamily="49" charset="0"/>
              </a:rPr>
              <a:t>newdata</a:t>
            </a:r>
            <a:r>
              <a:rPr lang="en-US" sz="900" b="1" dirty="0">
                <a:solidFill>
                  <a:srgbClr val="FF0000"/>
                </a:solidFill>
                <a:latin typeface="Courier New" panose="02070309020205020404" pitchFamily="49" charset="0"/>
                <a:cs typeface="Courier New" panose="02070309020205020404" pitchFamily="49" charset="0"/>
              </a:rPr>
              <a:t> = boston840s)</a:t>
            </a:r>
          </a:p>
          <a:p>
            <a:pPr marL="0" indent="0">
              <a:buNone/>
            </a:pPr>
            <a:r>
              <a:rPr lang="en-US" sz="900" b="1" dirty="0" err="1">
                <a:solidFill>
                  <a:srgbClr val="FF0000"/>
                </a:solidFill>
                <a:latin typeface="Courier New" panose="02070309020205020404" pitchFamily="49" charset="0"/>
                <a:cs typeface="Courier New" panose="02070309020205020404" pitchFamily="49" charset="0"/>
              </a:rPr>
              <a:t>pUpper</a:t>
            </a:r>
            <a:r>
              <a:rPr lang="en-US" sz="900" b="1" dirty="0">
                <a:solidFill>
                  <a:srgbClr val="FF0000"/>
                </a:solidFill>
                <a:latin typeface="Courier New" panose="02070309020205020404" pitchFamily="49" charset="0"/>
                <a:cs typeface="Courier New" panose="02070309020205020404" pitchFamily="49" charset="0"/>
              </a:rPr>
              <a:t> &lt;- </a:t>
            </a:r>
            <a:r>
              <a:rPr lang="en-US" sz="900" b="1" dirty="0" err="1">
                <a:solidFill>
                  <a:srgbClr val="FF0000"/>
                </a:solidFill>
                <a:latin typeface="Courier New" panose="02070309020205020404" pitchFamily="49" charset="0"/>
                <a:cs typeface="Courier New" panose="02070309020205020404" pitchFamily="49" charset="0"/>
              </a:rPr>
              <a:t>predictVals</a:t>
            </a:r>
            <a:r>
              <a:rPr lang="en-US" sz="900" b="1" dirty="0">
                <a:solidFill>
                  <a:srgbClr val="FF0000"/>
                </a:solidFill>
                <a:latin typeface="Courier New" panose="02070309020205020404" pitchFamily="49" charset="0"/>
                <a:cs typeface="Courier New" panose="02070309020205020404" pitchFamily="49" charset="0"/>
              </a:rPr>
              <a:t> + 2 * </a:t>
            </a:r>
            <a:r>
              <a:rPr lang="en-US" sz="900" b="1" dirty="0" err="1">
                <a:solidFill>
                  <a:srgbClr val="FF0000"/>
                </a:solidFill>
                <a:latin typeface="Courier New" panose="02070309020205020404" pitchFamily="49" charset="0"/>
                <a:cs typeface="Courier New" panose="02070309020205020404" pitchFamily="49" charset="0"/>
              </a:rPr>
              <a:t>CVregModel_lm$results$RMSE</a:t>
            </a:r>
            <a:endParaRPr lang="en-US" sz="900" b="1" dirty="0">
              <a:solidFill>
                <a:srgbClr val="FF0000"/>
              </a:solidFill>
              <a:latin typeface="Courier New" panose="02070309020205020404" pitchFamily="49" charset="0"/>
              <a:cs typeface="Courier New" panose="02070309020205020404" pitchFamily="49" charset="0"/>
            </a:endParaRPr>
          </a:p>
          <a:p>
            <a:pPr marL="0" indent="0">
              <a:buNone/>
            </a:pPr>
            <a:r>
              <a:rPr lang="en-US" sz="900" b="1" dirty="0" err="1">
                <a:solidFill>
                  <a:srgbClr val="FF0000"/>
                </a:solidFill>
                <a:latin typeface="Courier New" panose="02070309020205020404" pitchFamily="49" charset="0"/>
                <a:cs typeface="Courier New" panose="02070309020205020404" pitchFamily="49" charset="0"/>
              </a:rPr>
              <a:t>pLower</a:t>
            </a:r>
            <a:r>
              <a:rPr lang="en-US" sz="900" b="1" dirty="0">
                <a:solidFill>
                  <a:srgbClr val="FF0000"/>
                </a:solidFill>
                <a:latin typeface="Courier New" panose="02070309020205020404" pitchFamily="49" charset="0"/>
                <a:cs typeface="Courier New" panose="02070309020205020404" pitchFamily="49" charset="0"/>
              </a:rPr>
              <a:t> &lt;- </a:t>
            </a:r>
            <a:r>
              <a:rPr lang="en-US" sz="900" b="1" dirty="0" err="1">
                <a:solidFill>
                  <a:srgbClr val="FF0000"/>
                </a:solidFill>
                <a:latin typeface="Courier New" panose="02070309020205020404" pitchFamily="49" charset="0"/>
                <a:cs typeface="Courier New" panose="02070309020205020404" pitchFamily="49" charset="0"/>
              </a:rPr>
              <a:t>predictVals</a:t>
            </a:r>
            <a:r>
              <a:rPr lang="en-US" sz="900" b="1" dirty="0">
                <a:solidFill>
                  <a:srgbClr val="FF0000"/>
                </a:solidFill>
                <a:latin typeface="Courier New" panose="02070309020205020404" pitchFamily="49" charset="0"/>
                <a:cs typeface="Courier New" panose="02070309020205020404" pitchFamily="49" charset="0"/>
              </a:rPr>
              <a:t> - 2 * </a:t>
            </a:r>
            <a:r>
              <a:rPr lang="en-US" sz="900" b="1" dirty="0" err="1">
                <a:solidFill>
                  <a:srgbClr val="FF0000"/>
                </a:solidFill>
                <a:latin typeface="Courier New" panose="02070309020205020404" pitchFamily="49" charset="0"/>
                <a:cs typeface="Courier New" panose="02070309020205020404" pitchFamily="49" charset="0"/>
              </a:rPr>
              <a:t>CVregModel_lm$results$RMSE</a:t>
            </a:r>
            <a:endParaRPr lang="en-US" sz="900" b="1" dirty="0">
              <a:solidFill>
                <a:srgbClr val="FF0000"/>
              </a:solidFill>
              <a:latin typeface="Courier New" panose="02070309020205020404" pitchFamily="49" charset="0"/>
              <a:cs typeface="Courier New" panose="02070309020205020404" pitchFamily="49" charset="0"/>
            </a:endParaRPr>
          </a:p>
          <a:p>
            <a:pPr marL="0" indent="0">
              <a:buNone/>
            </a:pPr>
            <a:r>
              <a:rPr lang="en-US" sz="900" b="1" dirty="0">
                <a:solidFill>
                  <a:srgbClr val="FF0000"/>
                </a:solidFill>
                <a:latin typeface="Courier New" panose="02070309020205020404" pitchFamily="49" charset="0"/>
                <a:cs typeface="Courier New" panose="02070309020205020404" pitchFamily="49" charset="0"/>
              </a:rPr>
              <a:t>print("Approximate Prediction Intervals:")</a:t>
            </a:r>
          </a:p>
          <a:p>
            <a:pPr marL="0" indent="0">
              <a:buNone/>
            </a:pPr>
            <a:r>
              <a:rPr lang="en-US" sz="900" b="1" dirty="0">
                <a:solidFill>
                  <a:srgbClr val="FF0000"/>
                </a:solidFill>
                <a:latin typeface="Courier New" panose="02070309020205020404" pitchFamily="49" charset="0"/>
                <a:cs typeface="Courier New" panose="02070309020205020404" pitchFamily="49" charset="0"/>
              </a:rPr>
              <a:t>print(</a:t>
            </a:r>
            <a:r>
              <a:rPr lang="en-US" sz="900" b="1" dirty="0" err="1">
                <a:solidFill>
                  <a:srgbClr val="FF0000"/>
                </a:solidFill>
                <a:latin typeface="Courier New" panose="02070309020205020404" pitchFamily="49" charset="0"/>
                <a:cs typeface="Courier New" panose="02070309020205020404" pitchFamily="49" charset="0"/>
              </a:rPr>
              <a:t>cbind</a:t>
            </a:r>
            <a:r>
              <a:rPr lang="en-US" sz="900" b="1" dirty="0">
                <a:solidFill>
                  <a:srgbClr val="FF0000"/>
                </a:solidFill>
                <a:latin typeface="Courier New" panose="02070309020205020404" pitchFamily="49" charset="0"/>
                <a:cs typeface="Courier New" panose="02070309020205020404" pitchFamily="49" charset="0"/>
              </a:rPr>
              <a:t>(Predicted = </a:t>
            </a:r>
            <a:r>
              <a:rPr lang="en-US" sz="900" b="1" dirty="0" err="1">
                <a:solidFill>
                  <a:srgbClr val="FF0000"/>
                </a:solidFill>
                <a:latin typeface="Courier New" panose="02070309020205020404" pitchFamily="49" charset="0"/>
                <a:cs typeface="Courier New" panose="02070309020205020404" pitchFamily="49" charset="0"/>
              </a:rPr>
              <a:t>predictVals</a:t>
            </a:r>
            <a:r>
              <a:rPr lang="en-US" sz="900" b="1" dirty="0">
                <a:solidFill>
                  <a:srgbClr val="FF0000"/>
                </a:solidFill>
                <a:latin typeface="Courier New" panose="02070309020205020404" pitchFamily="49" charset="0"/>
                <a:cs typeface="Courier New" panose="02070309020205020404" pitchFamily="49" charset="0"/>
              </a:rPr>
              <a:t>, Lower = </a:t>
            </a:r>
            <a:r>
              <a:rPr lang="en-US" sz="900" b="1" dirty="0" err="1">
                <a:solidFill>
                  <a:srgbClr val="FF0000"/>
                </a:solidFill>
                <a:latin typeface="Courier New" panose="02070309020205020404" pitchFamily="49" charset="0"/>
                <a:cs typeface="Courier New" panose="02070309020205020404" pitchFamily="49" charset="0"/>
              </a:rPr>
              <a:t>pLower</a:t>
            </a:r>
            <a:r>
              <a:rPr lang="en-US" sz="900" b="1" dirty="0">
                <a:solidFill>
                  <a:srgbClr val="FF0000"/>
                </a:solidFill>
                <a:latin typeface="Courier New" panose="02070309020205020404" pitchFamily="49" charset="0"/>
                <a:cs typeface="Courier New" panose="02070309020205020404" pitchFamily="49" charset="0"/>
              </a:rPr>
              <a:t>, Upper = </a:t>
            </a:r>
            <a:r>
              <a:rPr lang="en-US" sz="900" b="1" dirty="0" err="1">
                <a:solidFill>
                  <a:srgbClr val="FF0000"/>
                </a:solidFill>
                <a:latin typeface="Courier New" panose="02070309020205020404" pitchFamily="49" charset="0"/>
                <a:cs typeface="Courier New" panose="02070309020205020404" pitchFamily="49" charset="0"/>
              </a:rPr>
              <a:t>pUpper</a:t>
            </a:r>
            <a:r>
              <a:rPr lang="en-US" sz="900" b="1" dirty="0">
                <a:solidFill>
                  <a:srgbClr val="FF0000"/>
                </a:solidFill>
                <a:latin typeface="Courier New" panose="02070309020205020404" pitchFamily="49" charset="0"/>
                <a:cs typeface="Courier New" panose="02070309020205020404" pitchFamily="49" charset="0"/>
              </a:rPr>
              <a:t>))</a:t>
            </a:r>
          </a:p>
          <a:p>
            <a:pPr marL="0" indent="0">
              <a:buNone/>
            </a:pPr>
            <a:endParaRPr lang="en-US" sz="900" b="1" dirty="0">
              <a:solidFill>
                <a:srgbClr val="FF0000"/>
              </a:solidFill>
              <a:latin typeface="Courier New" panose="02070309020205020404" pitchFamily="49" charset="0"/>
              <a:cs typeface="Courier New" panose="02070309020205020404" pitchFamily="49" charset="0"/>
            </a:endParaRPr>
          </a:p>
          <a:p>
            <a:pPr marL="0" indent="0">
              <a:buNone/>
            </a:pPr>
            <a:r>
              <a:rPr lang="en-US" sz="1400" dirty="0">
                <a:latin typeface="Times New Roman" panose="02020603050405020304" pitchFamily="18" charset="0"/>
                <a:cs typeface="Times New Roman" panose="02020603050405020304" pitchFamily="18" charset="0"/>
              </a:rPr>
              <a:t>Each row in the table consists of three values:</a:t>
            </a:r>
            <a:endParaRPr lang="en-US" sz="1400" b="1" dirty="0">
              <a:solidFill>
                <a:srgbClr val="FF0000"/>
              </a:solidFill>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model predicts that the house value is $20,495</a:t>
            </a:r>
          </a:p>
          <a:p>
            <a:r>
              <a:rPr lang="en-US" sz="1400" dirty="0">
                <a:latin typeface="Times New Roman" panose="02020603050405020304" pitchFamily="18" charset="0"/>
                <a:cs typeface="Times New Roman" panose="02020603050405020304" pitchFamily="18" charset="0"/>
              </a:rPr>
              <a:t>However, there is uncertainty in the prediction, so the actual price could range between $16,101 and $24,889</a:t>
            </a:r>
          </a:p>
          <a:p>
            <a:r>
              <a:rPr lang="en-US" sz="1400" dirty="0">
                <a:latin typeface="Times New Roman" panose="02020603050405020304" pitchFamily="18" charset="0"/>
                <a:cs typeface="Times New Roman" panose="02020603050405020304" pitchFamily="18" charset="0"/>
              </a:rPr>
              <a:t>We are 95% confident that the true price falls within this range</a:t>
            </a:r>
            <a:endParaRPr lang="en-US" sz="1400"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597FBB7-F028-A961-0224-64638289752D}"/>
              </a:ext>
            </a:extLst>
          </p:cNvPr>
          <p:cNvSpPr txBox="1"/>
          <p:nvPr/>
        </p:nvSpPr>
        <p:spPr>
          <a:xfrm>
            <a:off x="5968314" y="1582478"/>
            <a:ext cx="2707674" cy="2308324"/>
          </a:xfrm>
          <a:prstGeom prst="rect">
            <a:avLst/>
          </a:prstGeom>
          <a:noFill/>
        </p:spPr>
        <p:txBody>
          <a:bodyPr wrap="square" rtlCol="0">
            <a:spAutoFit/>
          </a:bodyPr>
          <a:lstStyle/>
          <a:p>
            <a:r>
              <a:rPr lang="en-US" sz="800" b="1" dirty="0">
                <a:solidFill>
                  <a:srgbClr val="00B050"/>
                </a:solidFill>
                <a:latin typeface="Courier New" panose="02070309020205020404" pitchFamily="49" charset="0"/>
                <a:cs typeface="Courier New" panose="02070309020205020404" pitchFamily="49" charset="0"/>
              </a:rPr>
              <a:t>Predicted    Lower    Upper</a:t>
            </a:r>
          </a:p>
          <a:p>
            <a:r>
              <a:rPr lang="en-US" sz="800" b="1" dirty="0">
                <a:solidFill>
                  <a:srgbClr val="00B050"/>
                </a:solidFill>
                <a:latin typeface="Courier New" panose="02070309020205020404" pitchFamily="49" charset="0"/>
                <a:cs typeface="Courier New" panose="02070309020205020404" pitchFamily="49" charset="0"/>
              </a:rPr>
              <a:t>2    20.49552 16.10166 24.88938</a:t>
            </a:r>
          </a:p>
          <a:p>
            <a:r>
              <a:rPr lang="en-US" sz="800" b="1" dirty="0">
                <a:solidFill>
                  <a:srgbClr val="00B050"/>
                </a:solidFill>
                <a:latin typeface="Courier New" panose="02070309020205020404" pitchFamily="49" charset="0"/>
                <a:cs typeface="Courier New" panose="02070309020205020404" pitchFamily="49" charset="0"/>
              </a:rPr>
              <a:t>4    24.23747 19.84361 28.63133</a:t>
            </a:r>
          </a:p>
          <a:p>
            <a:r>
              <a:rPr lang="en-US" sz="800" b="1" dirty="0">
                <a:solidFill>
                  <a:srgbClr val="00B050"/>
                </a:solidFill>
                <a:latin typeface="Courier New" panose="02070309020205020404" pitchFamily="49" charset="0"/>
                <a:cs typeface="Courier New" panose="02070309020205020404" pitchFamily="49" charset="0"/>
              </a:rPr>
              <a:t>6    22.12137 17.72751 26.51523</a:t>
            </a:r>
          </a:p>
          <a:p>
            <a:r>
              <a:rPr lang="en-US" sz="800" b="1" dirty="0">
                <a:solidFill>
                  <a:srgbClr val="00B050"/>
                </a:solidFill>
                <a:latin typeface="Courier New" panose="02070309020205020404" pitchFamily="49" charset="0"/>
                <a:cs typeface="Courier New" panose="02070309020205020404" pitchFamily="49" charset="0"/>
              </a:rPr>
              <a:t>7    22.32249 17.92863 26.71635</a:t>
            </a:r>
          </a:p>
          <a:p>
            <a:r>
              <a:rPr lang="en-US" sz="800" b="1" dirty="0">
                <a:solidFill>
                  <a:srgbClr val="00B050"/>
                </a:solidFill>
                <a:latin typeface="Courier New" panose="02070309020205020404" pitchFamily="49" charset="0"/>
                <a:cs typeface="Courier New" panose="02070309020205020404" pitchFamily="49" charset="0"/>
              </a:rPr>
              <a:t>8    20.45996 16.06610 24.85382</a:t>
            </a:r>
          </a:p>
          <a:p>
            <a:r>
              <a:rPr lang="en-US" sz="800" b="1" dirty="0">
                <a:solidFill>
                  <a:srgbClr val="00B050"/>
                </a:solidFill>
                <a:latin typeface="Courier New" panose="02070309020205020404" pitchFamily="49" charset="0"/>
                <a:cs typeface="Courier New" panose="02070309020205020404" pitchFamily="49" charset="0"/>
              </a:rPr>
              <a:t>13   23.36428 18.97042 27.75814</a:t>
            </a:r>
          </a:p>
          <a:p>
            <a:r>
              <a:rPr lang="en-US" sz="800" b="1" dirty="0">
                <a:solidFill>
                  <a:srgbClr val="00B050"/>
                </a:solidFill>
                <a:latin typeface="Courier New" panose="02070309020205020404" pitchFamily="49" charset="0"/>
                <a:cs typeface="Courier New" panose="02070309020205020404" pitchFamily="49" charset="0"/>
              </a:rPr>
              <a:t>14   20.33608 15.94222 24.72994</a:t>
            </a:r>
          </a:p>
          <a:p>
            <a:r>
              <a:rPr lang="en-US" sz="800" b="1" dirty="0">
                <a:solidFill>
                  <a:srgbClr val="00B050"/>
                </a:solidFill>
                <a:latin typeface="Courier New" panose="02070309020205020404" pitchFamily="49" charset="0"/>
                <a:cs typeface="Courier New" panose="02070309020205020404" pitchFamily="49" charset="0"/>
              </a:rPr>
              <a:t>15   20.50604 16.11218 24.89990</a:t>
            </a:r>
          </a:p>
          <a:p>
            <a:r>
              <a:rPr lang="en-US" sz="800" b="1" dirty="0">
                <a:solidFill>
                  <a:srgbClr val="00B050"/>
                </a:solidFill>
                <a:latin typeface="Courier New" panose="02070309020205020404" pitchFamily="49" charset="0"/>
                <a:cs typeface="Courier New" panose="02070309020205020404" pitchFamily="49" charset="0"/>
              </a:rPr>
              <a:t>16   25.39215 20.99829 29.78601</a:t>
            </a:r>
          </a:p>
          <a:p>
            <a:r>
              <a:rPr lang="en-US" sz="800" b="1" dirty="0">
                <a:solidFill>
                  <a:srgbClr val="00B050"/>
                </a:solidFill>
                <a:latin typeface="Courier New" panose="02070309020205020404" pitchFamily="49" charset="0"/>
                <a:cs typeface="Courier New" panose="02070309020205020404" pitchFamily="49" charset="0"/>
              </a:rPr>
              <a:t>22   23.56036 19.16650 27.95422</a:t>
            </a:r>
          </a:p>
          <a:p>
            <a:r>
              <a:rPr lang="en-US" sz="800" b="1" dirty="0">
                <a:solidFill>
                  <a:srgbClr val="00B050"/>
                </a:solidFill>
                <a:latin typeface="Courier New" panose="02070309020205020404" pitchFamily="49" charset="0"/>
                <a:cs typeface="Courier New" panose="02070309020205020404" pitchFamily="49" charset="0"/>
              </a:rPr>
              <a:t>24   27.30742 22.91356 31.70128</a:t>
            </a:r>
          </a:p>
          <a:p>
            <a:r>
              <a:rPr lang="en-US" sz="800" b="1" dirty="0">
                <a:solidFill>
                  <a:srgbClr val="00B050"/>
                </a:solidFill>
                <a:latin typeface="Courier New" panose="02070309020205020404" pitchFamily="49" charset="0"/>
                <a:cs typeface="Courier New" panose="02070309020205020404" pitchFamily="49" charset="0"/>
              </a:rPr>
              <a:t>25   21.24855 16.85469 25.64241</a:t>
            </a:r>
          </a:p>
          <a:p>
            <a:r>
              <a:rPr lang="en-US" sz="800" b="1" dirty="0">
                <a:solidFill>
                  <a:srgbClr val="00B050"/>
                </a:solidFill>
                <a:latin typeface="Courier New" panose="02070309020205020404" pitchFamily="49" charset="0"/>
                <a:cs typeface="Courier New" panose="02070309020205020404" pitchFamily="49" charset="0"/>
              </a:rPr>
              <a:t>26   22.65748 18.26362 27.05134</a:t>
            </a:r>
          </a:p>
          <a:p>
            <a:r>
              <a:rPr lang="en-US" sz="800" b="1" dirty="0">
                <a:solidFill>
                  <a:srgbClr val="00B050"/>
                </a:solidFill>
                <a:latin typeface="Courier New" panose="02070309020205020404" pitchFamily="49" charset="0"/>
                <a:cs typeface="Courier New" panose="02070309020205020404" pitchFamily="49" charset="0"/>
              </a:rPr>
              <a:t>27   24.98548 20.59161 29.37934</a:t>
            </a:r>
          </a:p>
          <a:p>
            <a:r>
              <a:rPr lang="en-US" sz="800" b="1" dirty="0">
                <a:solidFill>
                  <a:srgbClr val="00B050"/>
                </a:solidFill>
                <a:latin typeface="Courier New" panose="02070309020205020404" pitchFamily="49" charset="0"/>
                <a:cs typeface="Courier New" panose="02070309020205020404" pitchFamily="49" charset="0"/>
              </a:rPr>
              <a:t>29   19.04053 14.64667 23.43439</a:t>
            </a:r>
          </a:p>
          <a:p>
            <a:r>
              <a:rPr lang="en-US" sz="800" b="1" dirty="0">
                <a:solidFill>
                  <a:srgbClr val="00B050"/>
                </a:solidFill>
                <a:latin typeface="Courier New" panose="02070309020205020404" pitchFamily="49" charset="0"/>
                <a:cs typeface="Courier New" panose="02070309020205020404" pitchFamily="49" charset="0"/>
              </a:rPr>
              <a:t>31   17.00777 12.61391 21.40163</a:t>
            </a:r>
          </a:p>
          <a:p>
            <a:endParaRPr lang="en-US" sz="800" b="1"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9153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6132-2A7E-8BF9-9391-8FDB8311D712}"/>
              </a:ext>
            </a:extLst>
          </p:cNvPr>
          <p:cNvSpPr>
            <a:spLocks noGrp="1"/>
          </p:cNvSpPr>
          <p:nvPr>
            <p:ph type="title"/>
          </p:nvPr>
        </p:nvSpPr>
        <p:spPr>
          <a:xfrm>
            <a:off x="628650" y="365126"/>
            <a:ext cx="7886700" cy="926155"/>
          </a:xfrm>
        </p:spPr>
        <p:txBody>
          <a:bodyPr>
            <a:normAutofit/>
          </a:bodyPr>
          <a:lstStyle/>
          <a:p>
            <a:pPr algn="ctr"/>
            <a:r>
              <a:rPr lang="en-US" sz="3600" u="sng" dirty="0">
                <a:latin typeface="Times New Roman" panose="02020603050405020304" pitchFamily="18" charset="0"/>
                <a:cs typeface="Times New Roman" panose="02020603050405020304" pitchFamily="18" charset="0"/>
              </a:rPr>
              <a:t>Actual vs. Predicted Plot</a:t>
            </a:r>
          </a:p>
        </p:txBody>
      </p:sp>
      <p:sp>
        <p:nvSpPr>
          <p:cNvPr id="3" name="Content Placeholder 2">
            <a:extLst>
              <a:ext uri="{FF2B5EF4-FFF2-40B4-BE49-F238E27FC236}">
                <a16:creationId xmlns:a16="http://schemas.microsoft.com/office/drawing/2014/main" id="{6B5F8EBB-2445-0151-1D10-FE241C0A7984}"/>
              </a:ext>
            </a:extLst>
          </p:cNvPr>
          <p:cNvSpPr>
            <a:spLocks noGrp="1"/>
          </p:cNvSpPr>
          <p:nvPr>
            <p:ph idx="1"/>
          </p:nvPr>
        </p:nvSpPr>
        <p:spPr>
          <a:xfrm>
            <a:off x="628651" y="1451920"/>
            <a:ext cx="4036026" cy="5183658"/>
          </a:xfrm>
        </p:spPr>
        <p:txBody>
          <a:bodyPr>
            <a:noAutofit/>
          </a:bodyPr>
          <a:lstStyle/>
          <a:p>
            <a:pPr algn="just"/>
            <a:r>
              <a:rPr lang="en-US" sz="1400" dirty="0">
                <a:latin typeface="Times New Roman" panose="02020603050405020304" pitchFamily="18" charset="0"/>
                <a:cs typeface="Times New Roman" panose="02020603050405020304" pitchFamily="18" charset="0"/>
              </a:rPr>
              <a:t>Most points align closely with this line, suggesting a strong correlation between actual and predicted values.</a:t>
            </a:r>
          </a:p>
          <a:p>
            <a:pPr algn="just"/>
            <a:r>
              <a:rPr lang="en-US" sz="1400" dirty="0">
                <a:latin typeface="Times New Roman" panose="02020603050405020304" pitchFamily="18" charset="0"/>
                <a:cs typeface="Times New Roman" panose="02020603050405020304" pitchFamily="18" charset="0"/>
              </a:rPr>
              <a:t>However, some points deviate significantly, indicating potential prediction errors.</a:t>
            </a:r>
          </a:p>
          <a:p>
            <a:pPr marL="0" indent="0" algn="just">
              <a:buNone/>
            </a:pPr>
            <a:r>
              <a:rPr lang="en-US" sz="1400" b="1" u="sng" dirty="0">
                <a:latin typeface="Times New Roman" panose="02020603050405020304" pitchFamily="18" charset="0"/>
                <a:cs typeface="Times New Roman" panose="02020603050405020304" pitchFamily="18" charset="0"/>
              </a:rPr>
              <a:t>Model Performance Metrics: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R² = 0.7221 </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Model explains 72.21% of the variance in house prices.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RMSE = 2.1969 </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average prediction error is $2,197.</a:t>
            </a:r>
          </a:p>
          <a:p>
            <a:pPr algn="just"/>
            <a:r>
              <a:rPr lang="en-US" sz="1400" dirty="0">
                <a:latin typeface="Times New Roman" panose="02020603050405020304" pitchFamily="18" charset="0"/>
                <a:cs typeface="Times New Roman" panose="02020603050405020304" pitchFamily="18" charset="0"/>
              </a:rPr>
              <a:t>The model captures the overall trend well.</a:t>
            </a:r>
          </a:p>
          <a:p>
            <a:pPr algn="just"/>
            <a:r>
              <a:rPr lang="en-US" sz="1400" dirty="0">
                <a:latin typeface="Times New Roman" panose="02020603050405020304" pitchFamily="18" charset="0"/>
                <a:cs typeface="Times New Roman" panose="02020603050405020304" pitchFamily="18" charset="0"/>
              </a:rPr>
              <a:t>Some variation remains unexplained, which may indicate non-linearity or missing predictors.</a:t>
            </a:r>
          </a:p>
          <a:p>
            <a:pPr marL="0" indent="0" algn="just">
              <a:buNone/>
            </a:pPr>
            <a:r>
              <a:rPr lang="en-US" sz="900" b="1" dirty="0">
                <a:solidFill>
                  <a:srgbClr val="FF0000"/>
                </a:solidFill>
                <a:latin typeface="Courier New" panose="02070309020205020404" pitchFamily="49" charset="0"/>
                <a:cs typeface="Courier New" panose="02070309020205020404" pitchFamily="49" charset="0"/>
              </a:rPr>
              <a:t>par(</a:t>
            </a:r>
            <a:r>
              <a:rPr lang="en-US" sz="900" b="1" dirty="0" err="1">
                <a:solidFill>
                  <a:srgbClr val="FF0000"/>
                </a:solidFill>
                <a:latin typeface="Courier New" panose="02070309020205020404" pitchFamily="49" charset="0"/>
                <a:cs typeface="Courier New" panose="02070309020205020404" pitchFamily="49" charset="0"/>
              </a:rPr>
              <a:t>mfrow</a:t>
            </a:r>
            <a:r>
              <a:rPr lang="en-US" sz="900" b="1" dirty="0">
                <a:solidFill>
                  <a:srgbClr val="FF0000"/>
                </a:solidFill>
                <a:latin typeface="Courier New" panose="02070309020205020404" pitchFamily="49" charset="0"/>
                <a:cs typeface="Courier New" panose="02070309020205020404" pitchFamily="49" charset="0"/>
              </a:rPr>
              <a:t> = c(1, 1)) </a:t>
            </a:r>
          </a:p>
          <a:p>
            <a:pPr marL="0" indent="0">
              <a:buNone/>
            </a:pPr>
            <a:r>
              <a:rPr lang="en-US" sz="900" b="1" dirty="0">
                <a:solidFill>
                  <a:srgbClr val="FF0000"/>
                </a:solidFill>
                <a:latin typeface="Courier New" panose="02070309020205020404" pitchFamily="49" charset="0"/>
                <a:cs typeface="Courier New" panose="02070309020205020404" pitchFamily="49" charset="0"/>
              </a:rPr>
              <a:t>plot(boston840s$CMEDV, </a:t>
            </a:r>
            <a:r>
              <a:rPr lang="en-US" sz="900" b="1" dirty="0" err="1">
                <a:solidFill>
                  <a:srgbClr val="FF0000"/>
                </a:solidFill>
                <a:latin typeface="Courier New" panose="02070309020205020404" pitchFamily="49" charset="0"/>
                <a:cs typeface="Courier New" panose="02070309020205020404" pitchFamily="49" charset="0"/>
              </a:rPr>
              <a:t>predicted_lm,xlab</a:t>
            </a:r>
            <a:r>
              <a:rPr lang="en-US" sz="900" b="1" dirty="0">
                <a:solidFill>
                  <a:srgbClr val="FF0000"/>
                </a:solidFill>
                <a:latin typeface="Courier New" panose="02070309020205020404" pitchFamily="49" charset="0"/>
                <a:cs typeface="Courier New" panose="02070309020205020404" pitchFamily="49" charset="0"/>
              </a:rPr>
              <a:t> = "Actual CMEDV",      </a:t>
            </a:r>
            <a:r>
              <a:rPr lang="en-US" sz="900" b="1" dirty="0" err="1">
                <a:solidFill>
                  <a:srgbClr val="FF0000"/>
                </a:solidFill>
                <a:latin typeface="Courier New" panose="02070309020205020404" pitchFamily="49" charset="0"/>
                <a:cs typeface="Courier New" panose="02070309020205020404" pitchFamily="49" charset="0"/>
              </a:rPr>
              <a:t>ylab</a:t>
            </a:r>
            <a:r>
              <a:rPr lang="en-US" sz="900" b="1" dirty="0">
                <a:solidFill>
                  <a:srgbClr val="FF0000"/>
                </a:solidFill>
                <a:latin typeface="Courier New" panose="02070309020205020404" pitchFamily="49" charset="0"/>
                <a:cs typeface="Courier New" panose="02070309020205020404" pitchFamily="49" charset="0"/>
              </a:rPr>
              <a:t> = "Predicted CMEDV", main = "Actual vs. Predicted - Linear </a:t>
            </a:r>
            <a:r>
              <a:rPr lang="en-US" sz="900" b="1" dirty="0" err="1">
                <a:solidFill>
                  <a:srgbClr val="FF0000"/>
                </a:solidFill>
                <a:latin typeface="Courier New" panose="02070309020205020404" pitchFamily="49" charset="0"/>
                <a:cs typeface="Courier New" panose="02070309020205020404" pitchFamily="49" charset="0"/>
              </a:rPr>
              <a:t>Regression",col</a:t>
            </a:r>
            <a:r>
              <a:rPr lang="en-US" sz="900" b="1" dirty="0">
                <a:solidFill>
                  <a:srgbClr val="FF0000"/>
                </a:solidFill>
                <a:latin typeface="Courier New" panose="02070309020205020404" pitchFamily="49" charset="0"/>
                <a:cs typeface="Courier New" panose="02070309020205020404" pitchFamily="49" charset="0"/>
              </a:rPr>
              <a:t> = "black")</a:t>
            </a:r>
          </a:p>
          <a:p>
            <a:pPr marL="0" indent="0">
              <a:buNone/>
            </a:pPr>
            <a:r>
              <a:rPr lang="en-US" sz="900" b="1" dirty="0" err="1">
                <a:solidFill>
                  <a:srgbClr val="FF0000"/>
                </a:solidFill>
                <a:latin typeface="Courier New" panose="02070309020205020404" pitchFamily="49" charset="0"/>
                <a:cs typeface="Courier New" panose="02070309020205020404" pitchFamily="49" charset="0"/>
              </a:rPr>
              <a:t>abline</a:t>
            </a:r>
            <a:r>
              <a:rPr lang="en-US" sz="900" b="1" dirty="0">
                <a:solidFill>
                  <a:srgbClr val="FF0000"/>
                </a:solidFill>
                <a:latin typeface="Courier New" panose="02070309020205020404" pitchFamily="49" charset="0"/>
                <a:cs typeface="Courier New" panose="02070309020205020404" pitchFamily="49" charset="0"/>
              </a:rPr>
              <a:t>(0, 1, col = "red")</a:t>
            </a:r>
          </a:p>
        </p:txBody>
      </p:sp>
      <p:pic>
        <p:nvPicPr>
          <p:cNvPr id="4" name="Picture 3">
            <a:extLst>
              <a:ext uri="{FF2B5EF4-FFF2-40B4-BE49-F238E27FC236}">
                <a16:creationId xmlns:a16="http://schemas.microsoft.com/office/drawing/2014/main" id="{1FE9CC33-2631-295B-6200-8DA0BF48BD4E}"/>
              </a:ext>
            </a:extLst>
          </p:cNvPr>
          <p:cNvPicPr>
            <a:picLocks noChangeAspect="1"/>
          </p:cNvPicPr>
          <p:nvPr/>
        </p:nvPicPr>
        <p:blipFill>
          <a:blip r:embed="rId2"/>
          <a:stretch>
            <a:fillRect/>
          </a:stretch>
        </p:blipFill>
        <p:spPr>
          <a:xfrm>
            <a:off x="4955058" y="2174788"/>
            <a:ext cx="3991233" cy="2844815"/>
          </a:xfrm>
          <a:prstGeom prst="rect">
            <a:avLst/>
          </a:prstGeom>
        </p:spPr>
      </p:pic>
    </p:spTree>
    <p:extLst>
      <p:ext uri="{BB962C8B-B14F-4D97-AF65-F5344CB8AC3E}">
        <p14:creationId xmlns:p14="http://schemas.microsoft.com/office/powerpoint/2010/main" val="3212455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E0148-A9BD-AE8F-12A8-C1118F908310}"/>
              </a:ext>
            </a:extLst>
          </p:cNvPr>
          <p:cNvSpPr>
            <a:spLocks noGrp="1"/>
          </p:cNvSpPr>
          <p:nvPr>
            <p:ph type="title"/>
          </p:nvPr>
        </p:nvSpPr>
        <p:spPr>
          <a:xfrm>
            <a:off x="628650" y="365126"/>
            <a:ext cx="7886700" cy="833479"/>
          </a:xfrm>
        </p:spPr>
        <p:txBody>
          <a:bodyPr>
            <a:normAutofit/>
          </a:bodyPr>
          <a:lstStyle/>
          <a:p>
            <a:pPr algn="ctr"/>
            <a:r>
              <a:rPr lang="en-US" sz="3600" u="sng" dirty="0">
                <a:latin typeface="Times New Roman" panose="02020603050405020304" pitchFamily="18" charset="0"/>
                <a:cs typeface="Times New Roman" panose="02020603050405020304" pitchFamily="18" charset="0"/>
              </a:rPr>
              <a:t>Residuals</a:t>
            </a:r>
            <a:r>
              <a:rPr lang="en-US" sz="4000" u="sng" dirty="0">
                <a:latin typeface="Times New Roman" panose="02020603050405020304" pitchFamily="18" charset="0"/>
                <a:cs typeface="Times New Roman" panose="02020603050405020304" pitchFamily="18" charset="0"/>
              </a:rPr>
              <a:t> vs. Predicted Plot</a:t>
            </a:r>
          </a:p>
        </p:txBody>
      </p:sp>
      <p:sp>
        <p:nvSpPr>
          <p:cNvPr id="3" name="Content Placeholder 2">
            <a:extLst>
              <a:ext uri="{FF2B5EF4-FFF2-40B4-BE49-F238E27FC236}">
                <a16:creationId xmlns:a16="http://schemas.microsoft.com/office/drawing/2014/main" id="{180DB089-C636-D348-84E4-482E28620E60}"/>
              </a:ext>
            </a:extLst>
          </p:cNvPr>
          <p:cNvSpPr>
            <a:spLocks noGrp="1"/>
          </p:cNvSpPr>
          <p:nvPr>
            <p:ph idx="1"/>
          </p:nvPr>
        </p:nvSpPr>
        <p:spPr>
          <a:xfrm>
            <a:off x="628650" y="1649627"/>
            <a:ext cx="3986076" cy="4527336"/>
          </a:xfrm>
        </p:spPr>
        <p:txBody>
          <a:bodyPr>
            <a:normAutofit/>
          </a:bodyPr>
          <a:lstStyle/>
          <a:p>
            <a:pPr algn="just"/>
            <a:r>
              <a:rPr lang="en-US" sz="1400" dirty="0">
                <a:latin typeface="Times New Roman" panose="02020603050405020304" pitchFamily="18" charset="0"/>
                <a:cs typeface="Times New Roman" panose="02020603050405020304" pitchFamily="18" charset="0"/>
              </a:rPr>
              <a:t>Residuals should be randomly scattered around the horizontal line (y = 0).</a:t>
            </a:r>
          </a:p>
          <a:p>
            <a:pPr algn="just"/>
            <a:r>
              <a:rPr lang="en-US" sz="1400" dirty="0">
                <a:latin typeface="Times New Roman" panose="02020603050405020304" pitchFamily="18" charset="0"/>
                <a:cs typeface="Times New Roman" panose="02020603050405020304" pitchFamily="18" charset="0"/>
              </a:rPr>
              <a:t>In this plot, the residuals are mostly centered around zero, indicating that the model captures the trend well.</a:t>
            </a:r>
          </a:p>
          <a:p>
            <a:pPr algn="just"/>
            <a:r>
              <a:rPr lang="en-US" sz="1400" dirty="0">
                <a:latin typeface="Times New Roman" panose="02020603050405020304" pitchFamily="18" charset="0"/>
                <a:cs typeface="Times New Roman" panose="02020603050405020304" pitchFamily="18" charset="0"/>
              </a:rPr>
              <a:t>However, some points deviate significantly, suggesting potential heteroscedasticity (uneven spread of residuals).</a:t>
            </a:r>
          </a:p>
          <a:p>
            <a:pPr algn="just"/>
            <a:r>
              <a:rPr lang="en-US" sz="1400" dirty="0">
                <a:latin typeface="Times New Roman" panose="02020603050405020304" pitchFamily="18" charset="0"/>
                <a:cs typeface="Times New Roman" panose="02020603050405020304" pitchFamily="18" charset="0"/>
              </a:rPr>
              <a:t>No strong pattern in residuals indicates good model fit</a:t>
            </a:r>
          </a:p>
          <a:p>
            <a:pPr algn="just"/>
            <a:r>
              <a:rPr lang="en-US" sz="1400" dirty="0">
                <a:latin typeface="Times New Roman" panose="02020603050405020304" pitchFamily="18" charset="0"/>
                <a:cs typeface="Times New Roman" panose="02020603050405020304" pitchFamily="18" charset="0"/>
              </a:rPr>
              <a:t>Slight funnel shape (wider spread at high values) indicates possible heteroscedasticity</a:t>
            </a:r>
          </a:p>
          <a:p>
            <a:pPr algn="just"/>
            <a:r>
              <a:rPr lang="en-US" sz="1400" dirty="0">
                <a:latin typeface="Times New Roman" panose="02020603050405020304" pitchFamily="18" charset="0"/>
                <a:cs typeface="Times New Roman" panose="02020603050405020304" pitchFamily="18" charset="0"/>
              </a:rPr>
              <a:t>A few large residuals indicates the model may struggle with outliers or extreme values.</a:t>
            </a:r>
          </a:p>
          <a:p>
            <a:pPr marL="0" indent="0">
              <a:buNone/>
            </a:pPr>
            <a:r>
              <a:rPr lang="en-US" sz="900" b="1" dirty="0">
                <a:solidFill>
                  <a:srgbClr val="FF0000"/>
                </a:solidFill>
                <a:latin typeface="Courier New" panose="02070309020205020404" pitchFamily="49" charset="0"/>
                <a:cs typeface="Courier New" panose="02070309020205020404" pitchFamily="49" charset="0"/>
              </a:rPr>
              <a:t>par(</a:t>
            </a:r>
            <a:r>
              <a:rPr lang="en-US" sz="900" b="1" dirty="0" err="1">
                <a:solidFill>
                  <a:srgbClr val="FF0000"/>
                </a:solidFill>
                <a:latin typeface="Courier New" panose="02070309020205020404" pitchFamily="49" charset="0"/>
                <a:cs typeface="Courier New" panose="02070309020205020404" pitchFamily="49" charset="0"/>
              </a:rPr>
              <a:t>mfrow</a:t>
            </a:r>
            <a:r>
              <a:rPr lang="en-US" sz="900" b="1" dirty="0">
                <a:solidFill>
                  <a:srgbClr val="FF0000"/>
                </a:solidFill>
                <a:latin typeface="Courier New" panose="02070309020205020404" pitchFamily="49" charset="0"/>
                <a:cs typeface="Courier New" panose="02070309020205020404" pitchFamily="49" charset="0"/>
              </a:rPr>
              <a:t> = c(1, 1)) </a:t>
            </a:r>
          </a:p>
          <a:p>
            <a:pPr marL="0" indent="0">
              <a:buNone/>
            </a:pPr>
            <a:r>
              <a:rPr lang="en-US" sz="900" b="1" dirty="0">
                <a:solidFill>
                  <a:srgbClr val="FF0000"/>
                </a:solidFill>
                <a:latin typeface="Courier New" panose="02070309020205020404" pitchFamily="49" charset="0"/>
                <a:cs typeface="Courier New" panose="02070309020205020404" pitchFamily="49" charset="0"/>
              </a:rPr>
              <a:t>plot(</a:t>
            </a:r>
            <a:r>
              <a:rPr lang="en-US" sz="900" b="1" dirty="0" err="1">
                <a:solidFill>
                  <a:srgbClr val="FF0000"/>
                </a:solidFill>
                <a:latin typeface="Courier New" panose="02070309020205020404" pitchFamily="49" charset="0"/>
                <a:cs typeface="Courier New" panose="02070309020205020404" pitchFamily="49" charset="0"/>
              </a:rPr>
              <a:t>predicted_lm</a:t>
            </a:r>
            <a:r>
              <a:rPr lang="en-US" sz="900" b="1" dirty="0">
                <a:solidFill>
                  <a:srgbClr val="FF0000"/>
                </a:solidFill>
                <a:latin typeface="Courier New" panose="02070309020205020404" pitchFamily="49" charset="0"/>
                <a:cs typeface="Courier New" panose="02070309020205020404" pitchFamily="49" charset="0"/>
              </a:rPr>
              <a:t>, </a:t>
            </a:r>
            <a:r>
              <a:rPr lang="en-US" sz="900" b="1" dirty="0" err="1">
                <a:solidFill>
                  <a:srgbClr val="FF0000"/>
                </a:solidFill>
                <a:latin typeface="Courier New" panose="02070309020205020404" pitchFamily="49" charset="0"/>
                <a:cs typeface="Courier New" panose="02070309020205020404" pitchFamily="49" charset="0"/>
              </a:rPr>
              <a:t>resid_lm,xlab</a:t>
            </a:r>
            <a:r>
              <a:rPr lang="en-US" sz="900" b="1" dirty="0">
                <a:solidFill>
                  <a:srgbClr val="FF0000"/>
                </a:solidFill>
                <a:latin typeface="Courier New" panose="02070309020205020404" pitchFamily="49" charset="0"/>
                <a:cs typeface="Courier New" panose="02070309020205020404" pitchFamily="49" charset="0"/>
              </a:rPr>
              <a:t> = "Predicted CMEDV",      </a:t>
            </a:r>
            <a:r>
              <a:rPr lang="en-US" sz="900" b="1" dirty="0" err="1">
                <a:solidFill>
                  <a:srgbClr val="FF0000"/>
                </a:solidFill>
                <a:latin typeface="Courier New" panose="02070309020205020404" pitchFamily="49" charset="0"/>
                <a:cs typeface="Courier New" panose="02070309020205020404" pitchFamily="49" charset="0"/>
              </a:rPr>
              <a:t>ylab</a:t>
            </a:r>
            <a:r>
              <a:rPr lang="en-US" sz="900" b="1" dirty="0">
                <a:solidFill>
                  <a:srgbClr val="FF0000"/>
                </a:solidFill>
                <a:latin typeface="Courier New" panose="02070309020205020404" pitchFamily="49" charset="0"/>
                <a:cs typeface="Courier New" panose="02070309020205020404" pitchFamily="49" charset="0"/>
              </a:rPr>
              <a:t> = "</a:t>
            </a:r>
            <a:r>
              <a:rPr lang="en-US" sz="900" b="1" dirty="0" err="1">
                <a:solidFill>
                  <a:srgbClr val="FF0000"/>
                </a:solidFill>
                <a:latin typeface="Courier New" panose="02070309020205020404" pitchFamily="49" charset="0"/>
                <a:cs typeface="Courier New" panose="02070309020205020404" pitchFamily="49" charset="0"/>
              </a:rPr>
              <a:t>Residuals",main</a:t>
            </a:r>
            <a:r>
              <a:rPr lang="en-US" sz="900" b="1" dirty="0">
                <a:solidFill>
                  <a:srgbClr val="FF0000"/>
                </a:solidFill>
                <a:latin typeface="Courier New" panose="02070309020205020404" pitchFamily="49" charset="0"/>
                <a:cs typeface="Courier New" panose="02070309020205020404" pitchFamily="49" charset="0"/>
              </a:rPr>
              <a:t> = "Residuals vs. Predicted - Linear </a:t>
            </a:r>
            <a:r>
              <a:rPr lang="en-US" sz="900" b="1" dirty="0" err="1">
                <a:solidFill>
                  <a:srgbClr val="FF0000"/>
                </a:solidFill>
                <a:latin typeface="Courier New" panose="02070309020205020404" pitchFamily="49" charset="0"/>
                <a:cs typeface="Courier New" panose="02070309020205020404" pitchFamily="49" charset="0"/>
              </a:rPr>
              <a:t>Regression",col</a:t>
            </a:r>
            <a:r>
              <a:rPr lang="en-US" sz="900" b="1" dirty="0">
                <a:solidFill>
                  <a:srgbClr val="FF0000"/>
                </a:solidFill>
                <a:latin typeface="Courier New" panose="02070309020205020404" pitchFamily="49" charset="0"/>
                <a:cs typeface="Courier New" panose="02070309020205020404" pitchFamily="49" charset="0"/>
              </a:rPr>
              <a:t> = "blue")</a:t>
            </a:r>
          </a:p>
          <a:p>
            <a:pPr marL="0" indent="0">
              <a:buNone/>
            </a:pPr>
            <a:r>
              <a:rPr lang="en-US" sz="900" b="1" dirty="0" err="1">
                <a:solidFill>
                  <a:srgbClr val="FF0000"/>
                </a:solidFill>
                <a:latin typeface="Courier New" panose="02070309020205020404" pitchFamily="49" charset="0"/>
                <a:cs typeface="Courier New" panose="02070309020205020404" pitchFamily="49" charset="0"/>
              </a:rPr>
              <a:t>abline</a:t>
            </a:r>
            <a:r>
              <a:rPr lang="en-US" sz="900" b="1" dirty="0">
                <a:solidFill>
                  <a:srgbClr val="FF0000"/>
                </a:solidFill>
                <a:latin typeface="Courier New" panose="02070309020205020404" pitchFamily="49" charset="0"/>
                <a:cs typeface="Courier New" panose="02070309020205020404" pitchFamily="49" charset="0"/>
              </a:rPr>
              <a:t>(h = 0, col = "red")</a:t>
            </a:r>
          </a:p>
        </p:txBody>
      </p:sp>
      <p:pic>
        <p:nvPicPr>
          <p:cNvPr id="4" name="Picture 3">
            <a:extLst>
              <a:ext uri="{FF2B5EF4-FFF2-40B4-BE49-F238E27FC236}">
                <a16:creationId xmlns:a16="http://schemas.microsoft.com/office/drawing/2014/main" id="{459DA060-5214-9B7D-2935-8F5F7ABB5280}"/>
              </a:ext>
            </a:extLst>
          </p:cNvPr>
          <p:cNvPicPr>
            <a:picLocks noChangeAspect="1"/>
          </p:cNvPicPr>
          <p:nvPr/>
        </p:nvPicPr>
        <p:blipFill>
          <a:blip r:embed="rId2"/>
          <a:stretch>
            <a:fillRect/>
          </a:stretch>
        </p:blipFill>
        <p:spPr>
          <a:xfrm>
            <a:off x="4868708" y="2069757"/>
            <a:ext cx="3986076" cy="2841139"/>
          </a:xfrm>
          <a:prstGeom prst="rect">
            <a:avLst/>
          </a:prstGeom>
        </p:spPr>
      </p:pic>
    </p:spTree>
    <p:extLst>
      <p:ext uri="{BB962C8B-B14F-4D97-AF65-F5344CB8AC3E}">
        <p14:creationId xmlns:p14="http://schemas.microsoft.com/office/powerpoint/2010/main" val="2445992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56920-A9EA-673D-6911-E92E0BE7C6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78C563-1D98-061C-B987-D848BB3BA7EC}"/>
              </a:ext>
            </a:extLst>
          </p:cNvPr>
          <p:cNvSpPr>
            <a:spLocks noGrp="1"/>
          </p:cNvSpPr>
          <p:nvPr>
            <p:ph type="title"/>
          </p:nvPr>
        </p:nvSpPr>
        <p:spPr>
          <a:xfrm>
            <a:off x="628650" y="365127"/>
            <a:ext cx="7886700" cy="808766"/>
          </a:xfrm>
        </p:spPr>
        <p:txBody>
          <a:bodyPr>
            <a:normAutofit/>
          </a:bodyPr>
          <a:lstStyle/>
          <a:p>
            <a:pPr algn="ctr"/>
            <a:r>
              <a:rPr lang="en-US" sz="3600" u="sng" dirty="0">
                <a:latin typeface="Times New Roman" panose="02020603050405020304" pitchFamily="18" charset="0"/>
                <a:cs typeface="Times New Roman" panose="02020603050405020304" pitchFamily="18" charset="0"/>
              </a:rPr>
              <a:t>Autocorrelation of Residuals (ACF Plot)</a:t>
            </a:r>
          </a:p>
        </p:txBody>
      </p:sp>
      <p:sp>
        <p:nvSpPr>
          <p:cNvPr id="3" name="Content Placeholder 2">
            <a:extLst>
              <a:ext uri="{FF2B5EF4-FFF2-40B4-BE49-F238E27FC236}">
                <a16:creationId xmlns:a16="http://schemas.microsoft.com/office/drawing/2014/main" id="{F801DC61-E997-DD52-9264-EE0D60C26E3D}"/>
              </a:ext>
            </a:extLst>
          </p:cNvPr>
          <p:cNvSpPr>
            <a:spLocks noGrp="1"/>
          </p:cNvSpPr>
          <p:nvPr>
            <p:ph idx="1"/>
          </p:nvPr>
        </p:nvSpPr>
        <p:spPr>
          <a:xfrm>
            <a:off x="628650" y="1865871"/>
            <a:ext cx="3998955" cy="4496444"/>
          </a:xfrm>
        </p:spPr>
        <p:txBody>
          <a:bodyPr>
            <a:normAutofit/>
          </a:bodyPr>
          <a:lstStyle/>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plot shows the autocorrelation values for different lags.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first lag is 1, which is expected because residuals are always correlated with themselves.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remaining lags fall mostly within the blue confidence bands, indicating </a:t>
            </a:r>
            <a:r>
              <a:rPr lang="en-US" sz="1400" b="1" dirty="0">
                <a:latin typeface="Times New Roman" panose="02020603050405020304" pitchFamily="18" charset="0"/>
                <a:cs typeface="Times New Roman" panose="02020603050405020304" pitchFamily="18" charset="0"/>
              </a:rPr>
              <a:t>no significant autocorrelation</a:t>
            </a:r>
            <a:r>
              <a:rPr lang="en-US" sz="1400" dirty="0">
                <a:latin typeface="Times New Roman" panose="02020603050405020304" pitchFamily="18" charset="0"/>
                <a:cs typeface="Times New Roman" panose="02020603050405020304" pitchFamily="18" charset="0"/>
              </a:rPr>
              <a:t> in residuals.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This suggests that the residuals are independent, which is a good sign for model validity.</a:t>
            </a:r>
          </a:p>
          <a:p>
            <a:pPr algn="just"/>
            <a:r>
              <a:rPr lang="en-US" sz="1400" dirty="0">
                <a:latin typeface="Times New Roman" panose="02020603050405020304" pitchFamily="18" charset="0"/>
                <a:cs typeface="Times New Roman" panose="02020603050405020304" pitchFamily="18" charset="0"/>
              </a:rPr>
              <a:t>The linear regression model does not suffer from serious autocorrelation issues, meaning the residuals are randomly distributed over time.</a:t>
            </a:r>
          </a:p>
          <a:p>
            <a:pPr marL="0" indent="0">
              <a:buNone/>
            </a:pPr>
            <a:r>
              <a:rPr lang="en-US" sz="1000" b="1" dirty="0">
                <a:solidFill>
                  <a:srgbClr val="FF0000"/>
                </a:solidFill>
                <a:latin typeface="Courier New" panose="02070309020205020404" pitchFamily="49" charset="0"/>
                <a:cs typeface="Courier New" panose="02070309020205020404" pitchFamily="49" charset="0"/>
              </a:rPr>
              <a:t>par(</a:t>
            </a:r>
            <a:r>
              <a:rPr lang="en-US" sz="1000" b="1" dirty="0" err="1">
                <a:solidFill>
                  <a:srgbClr val="FF0000"/>
                </a:solidFill>
                <a:latin typeface="Courier New" panose="02070309020205020404" pitchFamily="49" charset="0"/>
                <a:cs typeface="Courier New" panose="02070309020205020404" pitchFamily="49" charset="0"/>
              </a:rPr>
              <a:t>mfrow</a:t>
            </a:r>
            <a:r>
              <a:rPr lang="en-US" sz="1000" b="1" dirty="0">
                <a:solidFill>
                  <a:srgbClr val="FF0000"/>
                </a:solidFill>
                <a:latin typeface="Courier New" panose="02070309020205020404" pitchFamily="49" charset="0"/>
                <a:cs typeface="Courier New" panose="02070309020205020404" pitchFamily="49" charset="0"/>
              </a:rPr>
              <a:t> = c(1, 1))  </a:t>
            </a:r>
            <a:r>
              <a:rPr lang="en-US" sz="1000" b="1" dirty="0" err="1">
                <a:solidFill>
                  <a:srgbClr val="FF0000"/>
                </a:solidFill>
                <a:latin typeface="Courier New" panose="02070309020205020404" pitchFamily="49" charset="0"/>
                <a:cs typeface="Courier New" panose="02070309020205020404" pitchFamily="49" charset="0"/>
              </a:rPr>
              <a:t>acf</a:t>
            </a:r>
            <a:r>
              <a:rPr lang="en-US" sz="1000" b="1" dirty="0">
                <a:solidFill>
                  <a:srgbClr val="FF0000"/>
                </a:solidFill>
                <a:latin typeface="Courier New" panose="02070309020205020404" pitchFamily="49" charset="0"/>
                <a:cs typeface="Courier New" panose="02070309020205020404" pitchFamily="49" charset="0"/>
              </a:rPr>
              <a:t>(</a:t>
            </a:r>
            <a:r>
              <a:rPr lang="en-US" sz="1000" b="1" dirty="0" err="1">
                <a:solidFill>
                  <a:srgbClr val="FF0000"/>
                </a:solidFill>
                <a:latin typeface="Courier New" panose="02070309020205020404" pitchFamily="49" charset="0"/>
                <a:cs typeface="Courier New" panose="02070309020205020404" pitchFamily="49" charset="0"/>
              </a:rPr>
              <a:t>resid_lm</a:t>
            </a:r>
            <a:r>
              <a:rPr lang="en-US" sz="1000" b="1" dirty="0">
                <a:solidFill>
                  <a:srgbClr val="FF0000"/>
                </a:solidFill>
                <a:latin typeface="Courier New" panose="02070309020205020404" pitchFamily="49" charset="0"/>
                <a:cs typeface="Courier New" panose="02070309020205020404" pitchFamily="49" charset="0"/>
              </a:rPr>
              <a:t>, main = "Autocorrelation of Residuals - Linear Regression")</a:t>
            </a:r>
          </a:p>
        </p:txBody>
      </p:sp>
      <p:pic>
        <p:nvPicPr>
          <p:cNvPr id="4" name="Picture 3">
            <a:extLst>
              <a:ext uri="{FF2B5EF4-FFF2-40B4-BE49-F238E27FC236}">
                <a16:creationId xmlns:a16="http://schemas.microsoft.com/office/drawing/2014/main" id="{533AC955-7F8B-A3B7-5952-6A31EF92165B}"/>
              </a:ext>
            </a:extLst>
          </p:cNvPr>
          <p:cNvPicPr>
            <a:picLocks noChangeAspect="1"/>
          </p:cNvPicPr>
          <p:nvPr/>
        </p:nvPicPr>
        <p:blipFill>
          <a:blip r:embed="rId2"/>
          <a:stretch>
            <a:fillRect/>
          </a:stretch>
        </p:blipFill>
        <p:spPr>
          <a:xfrm>
            <a:off x="5115697" y="1865871"/>
            <a:ext cx="3654189" cy="2961790"/>
          </a:xfrm>
          <a:prstGeom prst="rect">
            <a:avLst/>
          </a:prstGeom>
        </p:spPr>
      </p:pic>
    </p:spTree>
    <p:extLst>
      <p:ext uri="{BB962C8B-B14F-4D97-AF65-F5344CB8AC3E}">
        <p14:creationId xmlns:p14="http://schemas.microsoft.com/office/powerpoint/2010/main" val="3264686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73B73-1033-93E5-1FD7-95D6B1E4AB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42E60E-A9D9-28C1-C889-083321547DD6}"/>
              </a:ext>
            </a:extLst>
          </p:cNvPr>
          <p:cNvSpPr>
            <a:spLocks noGrp="1"/>
          </p:cNvSpPr>
          <p:nvPr>
            <p:ph type="title"/>
          </p:nvPr>
        </p:nvSpPr>
        <p:spPr>
          <a:xfrm>
            <a:off x="628650" y="365126"/>
            <a:ext cx="7886700" cy="821123"/>
          </a:xfrm>
        </p:spPr>
        <p:txBody>
          <a:bodyPr>
            <a:normAutofit/>
          </a:bodyPr>
          <a:lstStyle/>
          <a:p>
            <a:pPr algn="ctr"/>
            <a:r>
              <a:rPr lang="en-US" sz="3600" u="sng" dirty="0">
                <a:latin typeface="Times New Roman" panose="02020603050405020304" pitchFamily="18" charset="0"/>
                <a:cs typeface="Times New Roman" panose="02020603050405020304" pitchFamily="18" charset="0"/>
              </a:rPr>
              <a:t>Q-Q Plot of Residuals</a:t>
            </a:r>
          </a:p>
        </p:txBody>
      </p:sp>
      <p:sp>
        <p:nvSpPr>
          <p:cNvPr id="3" name="Content Placeholder 2">
            <a:extLst>
              <a:ext uri="{FF2B5EF4-FFF2-40B4-BE49-F238E27FC236}">
                <a16:creationId xmlns:a16="http://schemas.microsoft.com/office/drawing/2014/main" id="{CC50A0E4-1583-DCE9-8849-F0787657851E}"/>
              </a:ext>
            </a:extLst>
          </p:cNvPr>
          <p:cNvSpPr>
            <a:spLocks noGrp="1"/>
          </p:cNvSpPr>
          <p:nvPr>
            <p:ph idx="1"/>
          </p:nvPr>
        </p:nvSpPr>
        <p:spPr>
          <a:xfrm>
            <a:off x="894321" y="1637270"/>
            <a:ext cx="3492328" cy="4527336"/>
          </a:xfrm>
        </p:spPr>
        <p:txBody>
          <a:bodyPr>
            <a:normAutofit/>
          </a:bodyPr>
          <a:lstStyle/>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Most of the points are close to the red diagonal line, indicating that residuals are approximately normal.</a:t>
            </a:r>
          </a:p>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However, there are slight deviations in the tails, especially on the right, suggesting some extreme residual values.</a:t>
            </a:r>
          </a:p>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might indicate some skewness or the presence of outliers.</a:t>
            </a:r>
          </a:p>
          <a:p>
            <a:pPr algn="just"/>
            <a:r>
              <a:rPr lang="en-US" sz="1600" dirty="0">
                <a:latin typeface="Times New Roman" panose="02020603050405020304" pitchFamily="18" charset="0"/>
                <a:cs typeface="Times New Roman" panose="02020603050405020304" pitchFamily="18" charset="0"/>
              </a:rPr>
              <a:t>The residuals are approximately normal but may have some heavy tails or outliers. This is something to consider when interpreting the model’s predictions.</a:t>
            </a:r>
          </a:p>
          <a:p>
            <a:pPr marL="0" indent="0">
              <a:buNone/>
            </a:pPr>
            <a:r>
              <a:rPr lang="en-US" sz="900" b="1" dirty="0">
                <a:solidFill>
                  <a:srgbClr val="FF0000"/>
                </a:solidFill>
                <a:latin typeface="Courier New" panose="02070309020205020404" pitchFamily="49" charset="0"/>
                <a:cs typeface="Courier New" panose="02070309020205020404" pitchFamily="49" charset="0"/>
              </a:rPr>
              <a:t>par(</a:t>
            </a:r>
            <a:r>
              <a:rPr lang="en-US" sz="900" b="1" dirty="0" err="1">
                <a:solidFill>
                  <a:srgbClr val="FF0000"/>
                </a:solidFill>
                <a:latin typeface="Courier New" panose="02070309020205020404" pitchFamily="49" charset="0"/>
                <a:cs typeface="Courier New" panose="02070309020205020404" pitchFamily="49" charset="0"/>
              </a:rPr>
              <a:t>mfrow</a:t>
            </a:r>
            <a:r>
              <a:rPr lang="en-US" sz="900" b="1" dirty="0">
                <a:solidFill>
                  <a:srgbClr val="FF0000"/>
                </a:solidFill>
                <a:latin typeface="Courier New" panose="02070309020205020404" pitchFamily="49" charset="0"/>
                <a:cs typeface="Courier New" panose="02070309020205020404" pitchFamily="49" charset="0"/>
              </a:rPr>
              <a:t> = c(1, 1))  </a:t>
            </a:r>
            <a:r>
              <a:rPr lang="en-US" sz="900" b="1" dirty="0" err="1">
                <a:solidFill>
                  <a:srgbClr val="FF0000"/>
                </a:solidFill>
                <a:latin typeface="Courier New" panose="02070309020205020404" pitchFamily="49" charset="0"/>
                <a:cs typeface="Courier New" panose="02070309020205020404" pitchFamily="49" charset="0"/>
              </a:rPr>
              <a:t>qqnorm</a:t>
            </a:r>
            <a:r>
              <a:rPr lang="en-US" sz="900" b="1" dirty="0">
                <a:solidFill>
                  <a:srgbClr val="FF0000"/>
                </a:solidFill>
                <a:latin typeface="Courier New" panose="02070309020205020404" pitchFamily="49" charset="0"/>
                <a:cs typeface="Courier New" panose="02070309020205020404" pitchFamily="49" charset="0"/>
              </a:rPr>
              <a:t>(</a:t>
            </a:r>
            <a:r>
              <a:rPr lang="en-US" sz="900" b="1" dirty="0" err="1">
                <a:solidFill>
                  <a:srgbClr val="FF0000"/>
                </a:solidFill>
                <a:latin typeface="Courier New" panose="02070309020205020404" pitchFamily="49" charset="0"/>
                <a:cs typeface="Courier New" panose="02070309020205020404" pitchFamily="49" charset="0"/>
              </a:rPr>
              <a:t>resid_lm</a:t>
            </a:r>
            <a:r>
              <a:rPr lang="en-US" sz="900" b="1" dirty="0">
                <a:solidFill>
                  <a:srgbClr val="FF0000"/>
                </a:solidFill>
                <a:latin typeface="Courier New" panose="02070309020205020404" pitchFamily="49" charset="0"/>
                <a:cs typeface="Courier New" panose="02070309020205020404" pitchFamily="49" charset="0"/>
              </a:rPr>
              <a:t>, main = "Q-Q Plot - Linear Regression Residuals")</a:t>
            </a:r>
            <a:r>
              <a:rPr lang="en-US" sz="900" b="1" dirty="0" err="1">
                <a:solidFill>
                  <a:srgbClr val="FF0000"/>
                </a:solidFill>
                <a:latin typeface="Courier New" panose="02070309020205020404" pitchFamily="49" charset="0"/>
                <a:cs typeface="Courier New" panose="02070309020205020404" pitchFamily="49" charset="0"/>
              </a:rPr>
              <a:t>qqline</a:t>
            </a:r>
            <a:r>
              <a:rPr lang="en-US" sz="900" b="1" dirty="0">
                <a:solidFill>
                  <a:srgbClr val="FF0000"/>
                </a:solidFill>
                <a:latin typeface="Courier New" panose="02070309020205020404" pitchFamily="49" charset="0"/>
                <a:cs typeface="Courier New" panose="02070309020205020404" pitchFamily="49" charset="0"/>
              </a:rPr>
              <a:t>(</a:t>
            </a:r>
            <a:r>
              <a:rPr lang="en-US" sz="900" b="1" dirty="0" err="1">
                <a:solidFill>
                  <a:srgbClr val="FF0000"/>
                </a:solidFill>
                <a:latin typeface="Courier New" panose="02070309020205020404" pitchFamily="49" charset="0"/>
                <a:cs typeface="Courier New" panose="02070309020205020404" pitchFamily="49" charset="0"/>
              </a:rPr>
              <a:t>resid_lm</a:t>
            </a:r>
            <a:r>
              <a:rPr lang="en-US" sz="900" b="1" dirty="0">
                <a:solidFill>
                  <a:srgbClr val="FF0000"/>
                </a:solidFill>
                <a:latin typeface="Courier New" panose="02070309020205020404" pitchFamily="49" charset="0"/>
                <a:cs typeface="Courier New" panose="02070309020205020404" pitchFamily="49" charset="0"/>
              </a:rPr>
              <a:t>, col = "red")</a:t>
            </a:r>
          </a:p>
        </p:txBody>
      </p:sp>
      <p:pic>
        <p:nvPicPr>
          <p:cNvPr id="4" name="Picture 3">
            <a:extLst>
              <a:ext uri="{FF2B5EF4-FFF2-40B4-BE49-F238E27FC236}">
                <a16:creationId xmlns:a16="http://schemas.microsoft.com/office/drawing/2014/main" id="{F665A853-B8A4-B9EE-820F-D0A973CF063C}"/>
              </a:ext>
            </a:extLst>
          </p:cNvPr>
          <p:cNvPicPr>
            <a:picLocks noChangeAspect="1"/>
          </p:cNvPicPr>
          <p:nvPr/>
        </p:nvPicPr>
        <p:blipFill>
          <a:blip r:embed="rId2"/>
          <a:stretch>
            <a:fillRect/>
          </a:stretch>
        </p:blipFill>
        <p:spPr>
          <a:xfrm>
            <a:off x="4670855" y="1824631"/>
            <a:ext cx="3951212" cy="3208737"/>
          </a:xfrm>
          <a:prstGeom prst="rect">
            <a:avLst/>
          </a:prstGeom>
        </p:spPr>
      </p:pic>
    </p:spTree>
    <p:extLst>
      <p:ext uri="{BB962C8B-B14F-4D97-AF65-F5344CB8AC3E}">
        <p14:creationId xmlns:p14="http://schemas.microsoft.com/office/powerpoint/2010/main" val="1366999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39BD7-5DF2-E4EB-A13F-5012BC4763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F4F7E5-79D3-407F-962D-E12618C1EC55}"/>
              </a:ext>
            </a:extLst>
          </p:cNvPr>
          <p:cNvSpPr>
            <a:spLocks noGrp="1"/>
          </p:cNvSpPr>
          <p:nvPr>
            <p:ph type="title"/>
          </p:nvPr>
        </p:nvSpPr>
        <p:spPr>
          <a:xfrm>
            <a:off x="628650" y="365127"/>
            <a:ext cx="7886700" cy="679020"/>
          </a:xfrm>
        </p:spPr>
        <p:txBody>
          <a:bodyPr>
            <a:noAutofit/>
          </a:bodyPr>
          <a:lstStyle/>
          <a:p>
            <a:pPr algn="ctr"/>
            <a:r>
              <a:rPr lang="en-US" sz="3200" u="sng" dirty="0">
                <a:latin typeface="Times New Roman" panose="02020603050405020304" pitchFamily="18" charset="0"/>
                <a:cs typeface="Times New Roman" panose="02020603050405020304" pitchFamily="18" charset="0"/>
              </a:rPr>
              <a:t>Residuals vs. Predictors (Six Residual Plots)</a:t>
            </a:r>
          </a:p>
        </p:txBody>
      </p:sp>
      <p:pic>
        <p:nvPicPr>
          <p:cNvPr id="4" name="Picture 3">
            <a:extLst>
              <a:ext uri="{FF2B5EF4-FFF2-40B4-BE49-F238E27FC236}">
                <a16:creationId xmlns:a16="http://schemas.microsoft.com/office/drawing/2014/main" id="{50165420-0829-3F73-96CC-4C0A6F549240}"/>
              </a:ext>
            </a:extLst>
          </p:cNvPr>
          <p:cNvPicPr>
            <a:picLocks noChangeAspect="1"/>
          </p:cNvPicPr>
          <p:nvPr/>
        </p:nvPicPr>
        <p:blipFill>
          <a:blip r:embed="rId2"/>
          <a:stretch>
            <a:fillRect/>
          </a:stretch>
        </p:blipFill>
        <p:spPr>
          <a:xfrm>
            <a:off x="4466968" y="1477527"/>
            <a:ext cx="4281616" cy="3051790"/>
          </a:xfrm>
          <a:prstGeom prst="rect">
            <a:avLst/>
          </a:prstGeom>
        </p:spPr>
      </p:pic>
      <p:sp>
        <p:nvSpPr>
          <p:cNvPr id="6" name="Rectangle 1">
            <a:extLst>
              <a:ext uri="{FF2B5EF4-FFF2-40B4-BE49-F238E27FC236}">
                <a16:creationId xmlns:a16="http://schemas.microsoft.com/office/drawing/2014/main" id="{08C875B7-2FD9-A6C9-D1C3-052A4198E305}"/>
              </a:ext>
            </a:extLst>
          </p:cNvPr>
          <p:cNvSpPr>
            <a:spLocks noGrp="1" noChangeArrowheads="1"/>
          </p:cNvSpPr>
          <p:nvPr>
            <p:ph idx="1"/>
          </p:nvPr>
        </p:nvSpPr>
        <p:spPr bwMode="auto">
          <a:xfrm>
            <a:off x="628651" y="1477527"/>
            <a:ext cx="3770354"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r>
              <a:rPr kumimoji="0" lang="en-US" altLang="en-US" sz="1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Residuals vs. </a:t>
            </a:r>
            <a:r>
              <a:rPr kumimoji="0" lang="en-US" altLang="en-US" sz="1400" b="1" i="0" u="sng"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sRM</a:t>
            </a:r>
            <a:r>
              <a:rPr kumimoji="0" lang="en-US" altLang="en-US" sz="1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Residuals are fairly spread out with no strong pattern, suggesting a reasonable linear relationship.</a:t>
            </a:r>
          </a:p>
          <a:p>
            <a:pPr marL="342900" marR="0" lvl="0" indent="-342900" algn="just" defTabSz="914400" rtl="0" eaLnBrk="0" fontAlgn="base" latinLnBrk="0" hangingPunct="0">
              <a:lnSpc>
                <a:spcPct val="100000"/>
              </a:lnSpc>
              <a:spcBef>
                <a:spcPct val="0"/>
              </a:spcBef>
              <a:spcAft>
                <a:spcPct val="0"/>
              </a:spcAft>
              <a:buClrTx/>
              <a:buSzTx/>
              <a:buAutoNum type="arabicPeriod"/>
              <a:tabLst/>
            </a:pPr>
            <a:endPar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r>
              <a:rPr kumimoji="0" lang="en-US" altLang="en-US" sz="1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Residuals vs. SRM²</a:t>
            </a:r>
            <a:r>
              <a:rPr kumimoji="0" lang="en-US" altLang="en-US" sz="140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Some clustering is visible, suggesting that higher-order terms may be needed.</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r>
              <a:rPr kumimoji="0" lang="en-US" altLang="en-US" sz="1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Residuals vs. </a:t>
            </a:r>
            <a:r>
              <a:rPr kumimoji="0" lang="en-US" altLang="en-US" sz="1400" b="1" i="0" u="sng"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sAGE:</a:t>
            </a:r>
            <a:r>
              <a:rPr kumimoji="0" lang="en-US" altLang="en-US" sz="1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Residuals</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seem somewhat spread but show some slight non-random clustering, hinting that the model might not fully capture its effect.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r>
              <a:rPr kumimoji="0" lang="en-US" altLang="en-US" sz="1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Residuals vs. </a:t>
            </a:r>
            <a:r>
              <a:rPr kumimoji="0" lang="en-US" altLang="en-US" sz="1400" b="1" i="0" u="sng"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sDIS</a:t>
            </a:r>
            <a:r>
              <a:rPr kumimoji="0" lang="en-US" altLang="en-US" sz="1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Residuals seem scattered with no clear trend, which is a good sign.</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r>
              <a:rPr kumimoji="0" lang="en-US" altLang="en-US" sz="1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Residuals vs. </a:t>
            </a:r>
            <a:r>
              <a:rPr kumimoji="0" lang="en-US" altLang="en-US" sz="1400" b="1" i="0" u="sng"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sTAX</a:t>
            </a:r>
            <a:r>
              <a:rPr kumimoji="0" lang="en-US" altLang="en-US" sz="1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lang="en-US" altLang="en-US" sz="1400" b="1" dirty="0">
                <a:latin typeface="Times New Roman" panose="02020603050405020304" pitchFamily="18" charset="0"/>
                <a:cs typeface="Times New Roman" panose="02020603050405020304" pitchFamily="18" charset="0"/>
              </a:rPr>
              <a:t> </a:t>
            </a:r>
            <a:r>
              <a:rPr lang="en-US" altLang="en-US" sz="1400" dirty="0">
                <a:latin typeface="Times New Roman" panose="02020603050405020304" pitchFamily="18" charset="0"/>
                <a:cs typeface="Times New Roman" panose="02020603050405020304" pitchFamily="18" charset="0"/>
              </a:rPr>
              <a:t>No</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strong pattern, confirming a good fit for this variable.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r>
              <a:rPr kumimoji="0" lang="en-US" altLang="en-US" sz="1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Residuals vs. </a:t>
            </a:r>
            <a:r>
              <a:rPr kumimoji="0" lang="en-US" altLang="en-US" sz="1400" b="1" i="0" u="sng"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sPTRATIO</a:t>
            </a:r>
            <a:r>
              <a:rPr kumimoji="0" lang="en-US" altLang="en-US" sz="1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Slight clustering is observed, which could indicate a nonlinear relationship or interactions not captured in the model. </a:t>
            </a:r>
          </a:p>
        </p:txBody>
      </p:sp>
      <p:sp>
        <p:nvSpPr>
          <p:cNvPr id="7" name="TextBox 6">
            <a:extLst>
              <a:ext uri="{FF2B5EF4-FFF2-40B4-BE49-F238E27FC236}">
                <a16:creationId xmlns:a16="http://schemas.microsoft.com/office/drawing/2014/main" id="{F97A812F-2C40-375F-83D2-0860043C50FD}"/>
              </a:ext>
            </a:extLst>
          </p:cNvPr>
          <p:cNvSpPr txBox="1"/>
          <p:nvPr/>
        </p:nvSpPr>
        <p:spPr>
          <a:xfrm>
            <a:off x="4572000" y="4738547"/>
            <a:ext cx="4466968" cy="1754326"/>
          </a:xfrm>
          <a:prstGeom prst="rect">
            <a:avLst/>
          </a:prstGeom>
          <a:noFill/>
        </p:spPr>
        <p:txBody>
          <a:bodyPr wrap="square" rtlCol="0">
            <a:spAutoFit/>
          </a:bodyPr>
          <a:lstStyle/>
          <a:p>
            <a:r>
              <a:rPr lang="en-US" sz="900" b="1" dirty="0">
                <a:solidFill>
                  <a:srgbClr val="FF0000"/>
                </a:solidFill>
                <a:latin typeface="Courier New" panose="02070309020205020404" pitchFamily="49" charset="0"/>
                <a:cs typeface="Courier New" panose="02070309020205020404" pitchFamily="49" charset="0"/>
              </a:rPr>
              <a:t>par(</a:t>
            </a:r>
            <a:r>
              <a:rPr lang="en-US" sz="900" b="1" dirty="0" err="1">
                <a:solidFill>
                  <a:srgbClr val="FF0000"/>
                </a:solidFill>
                <a:latin typeface="Courier New" panose="02070309020205020404" pitchFamily="49" charset="0"/>
                <a:cs typeface="Courier New" panose="02070309020205020404" pitchFamily="49" charset="0"/>
              </a:rPr>
              <a:t>mfrow</a:t>
            </a:r>
            <a:r>
              <a:rPr lang="en-US" sz="900" b="1" dirty="0">
                <a:solidFill>
                  <a:srgbClr val="FF0000"/>
                </a:solidFill>
                <a:latin typeface="Courier New" panose="02070309020205020404" pitchFamily="49" charset="0"/>
                <a:cs typeface="Courier New" panose="02070309020205020404" pitchFamily="49" charset="0"/>
              </a:rPr>
              <a:t> = c(2, 3))  </a:t>
            </a:r>
          </a:p>
          <a:p>
            <a:r>
              <a:rPr lang="en-US" sz="900" b="1" dirty="0">
                <a:solidFill>
                  <a:srgbClr val="FF0000"/>
                </a:solidFill>
                <a:latin typeface="Courier New" panose="02070309020205020404" pitchFamily="49" charset="0"/>
                <a:cs typeface="Courier New" panose="02070309020205020404" pitchFamily="49" charset="0"/>
              </a:rPr>
              <a:t>plot(boston840s$sRM, </a:t>
            </a:r>
            <a:r>
              <a:rPr lang="en-US" sz="900" b="1" dirty="0" err="1">
                <a:solidFill>
                  <a:srgbClr val="FF0000"/>
                </a:solidFill>
                <a:latin typeface="Courier New" panose="02070309020205020404" pitchFamily="49" charset="0"/>
                <a:cs typeface="Courier New" panose="02070309020205020404" pitchFamily="49" charset="0"/>
              </a:rPr>
              <a:t>resid_lm</a:t>
            </a:r>
            <a:r>
              <a:rPr lang="en-US" sz="900" b="1" dirty="0">
                <a:solidFill>
                  <a:srgbClr val="FF0000"/>
                </a:solidFill>
                <a:latin typeface="Courier New" panose="02070309020205020404" pitchFamily="49" charset="0"/>
                <a:cs typeface="Courier New" panose="02070309020205020404" pitchFamily="49" charset="0"/>
              </a:rPr>
              <a:t>, main = "Residuals vs </a:t>
            </a:r>
            <a:r>
              <a:rPr lang="en-US" sz="900" b="1" dirty="0" err="1">
                <a:solidFill>
                  <a:srgbClr val="FF0000"/>
                </a:solidFill>
                <a:latin typeface="Courier New" panose="02070309020205020404" pitchFamily="49" charset="0"/>
                <a:cs typeface="Courier New" panose="02070309020205020404" pitchFamily="49" charset="0"/>
              </a:rPr>
              <a:t>sRM</a:t>
            </a:r>
            <a:r>
              <a:rPr lang="en-US" sz="900" b="1" dirty="0">
                <a:solidFill>
                  <a:srgbClr val="FF0000"/>
                </a:solidFill>
                <a:latin typeface="Courier New" panose="02070309020205020404" pitchFamily="49" charset="0"/>
                <a:cs typeface="Courier New" panose="02070309020205020404" pitchFamily="49" charset="0"/>
              </a:rPr>
              <a:t>", col = "blue")plot(boston840s$SRM2, </a:t>
            </a:r>
            <a:r>
              <a:rPr lang="en-US" sz="900" b="1" dirty="0" err="1">
                <a:solidFill>
                  <a:srgbClr val="FF0000"/>
                </a:solidFill>
                <a:latin typeface="Courier New" panose="02070309020205020404" pitchFamily="49" charset="0"/>
                <a:cs typeface="Courier New" panose="02070309020205020404" pitchFamily="49" charset="0"/>
              </a:rPr>
              <a:t>resid_lm</a:t>
            </a:r>
            <a:r>
              <a:rPr lang="en-US" sz="900" b="1" dirty="0">
                <a:solidFill>
                  <a:srgbClr val="FF0000"/>
                </a:solidFill>
                <a:latin typeface="Courier New" panose="02070309020205020404" pitchFamily="49" charset="0"/>
                <a:cs typeface="Courier New" panose="02070309020205020404" pitchFamily="49" charset="0"/>
              </a:rPr>
              <a:t>, main = "Residuals vs SRM2", col = "blue")</a:t>
            </a:r>
          </a:p>
          <a:p>
            <a:r>
              <a:rPr lang="en-US" sz="900" b="1" dirty="0">
                <a:solidFill>
                  <a:srgbClr val="FF0000"/>
                </a:solidFill>
                <a:latin typeface="Courier New" panose="02070309020205020404" pitchFamily="49" charset="0"/>
                <a:cs typeface="Courier New" panose="02070309020205020404" pitchFamily="49" charset="0"/>
              </a:rPr>
              <a:t>plot(boston840s$sAGE, </a:t>
            </a:r>
            <a:r>
              <a:rPr lang="en-US" sz="900" b="1" dirty="0" err="1">
                <a:solidFill>
                  <a:srgbClr val="FF0000"/>
                </a:solidFill>
                <a:latin typeface="Courier New" panose="02070309020205020404" pitchFamily="49" charset="0"/>
                <a:cs typeface="Courier New" panose="02070309020205020404" pitchFamily="49" charset="0"/>
              </a:rPr>
              <a:t>resid_lm</a:t>
            </a:r>
            <a:r>
              <a:rPr lang="en-US" sz="900" b="1" dirty="0">
                <a:solidFill>
                  <a:srgbClr val="FF0000"/>
                </a:solidFill>
                <a:latin typeface="Courier New" panose="02070309020205020404" pitchFamily="49" charset="0"/>
                <a:cs typeface="Courier New" panose="02070309020205020404" pitchFamily="49" charset="0"/>
              </a:rPr>
              <a:t>, main = "Residuals vs </a:t>
            </a:r>
            <a:r>
              <a:rPr lang="en-US" sz="900" b="1" dirty="0" err="1">
                <a:solidFill>
                  <a:srgbClr val="FF0000"/>
                </a:solidFill>
                <a:latin typeface="Courier New" panose="02070309020205020404" pitchFamily="49" charset="0"/>
                <a:cs typeface="Courier New" panose="02070309020205020404" pitchFamily="49" charset="0"/>
              </a:rPr>
              <a:t>sAGE</a:t>
            </a:r>
            <a:r>
              <a:rPr lang="en-US" sz="900" b="1" dirty="0">
                <a:solidFill>
                  <a:srgbClr val="FF0000"/>
                </a:solidFill>
                <a:latin typeface="Courier New" panose="02070309020205020404" pitchFamily="49" charset="0"/>
                <a:cs typeface="Courier New" panose="02070309020205020404" pitchFamily="49" charset="0"/>
              </a:rPr>
              <a:t>", col = "blue")</a:t>
            </a:r>
          </a:p>
          <a:p>
            <a:r>
              <a:rPr lang="en-US" sz="900" b="1" dirty="0">
                <a:solidFill>
                  <a:srgbClr val="FF0000"/>
                </a:solidFill>
                <a:latin typeface="Courier New" panose="02070309020205020404" pitchFamily="49" charset="0"/>
                <a:cs typeface="Courier New" panose="02070309020205020404" pitchFamily="49" charset="0"/>
              </a:rPr>
              <a:t>plot(boston840s$sDIS, </a:t>
            </a:r>
            <a:r>
              <a:rPr lang="en-US" sz="900" b="1" dirty="0" err="1">
                <a:solidFill>
                  <a:srgbClr val="FF0000"/>
                </a:solidFill>
                <a:latin typeface="Courier New" panose="02070309020205020404" pitchFamily="49" charset="0"/>
                <a:cs typeface="Courier New" panose="02070309020205020404" pitchFamily="49" charset="0"/>
              </a:rPr>
              <a:t>resid_lm</a:t>
            </a:r>
            <a:r>
              <a:rPr lang="en-US" sz="900" b="1" dirty="0">
                <a:solidFill>
                  <a:srgbClr val="FF0000"/>
                </a:solidFill>
                <a:latin typeface="Courier New" panose="02070309020205020404" pitchFamily="49" charset="0"/>
                <a:cs typeface="Courier New" panose="02070309020205020404" pitchFamily="49" charset="0"/>
              </a:rPr>
              <a:t>, main = "Residuals vs </a:t>
            </a:r>
            <a:r>
              <a:rPr lang="en-US" sz="900" b="1" dirty="0" err="1">
                <a:solidFill>
                  <a:srgbClr val="FF0000"/>
                </a:solidFill>
                <a:latin typeface="Courier New" panose="02070309020205020404" pitchFamily="49" charset="0"/>
                <a:cs typeface="Courier New" panose="02070309020205020404" pitchFamily="49" charset="0"/>
              </a:rPr>
              <a:t>sDIS</a:t>
            </a:r>
            <a:r>
              <a:rPr lang="en-US" sz="900" b="1" dirty="0">
                <a:solidFill>
                  <a:srgbClr val="FF0000"/>
                </a:solidFill>
                <a:latin typeface="Courier New" panose="02070309020205020404" pitchFamily="49" charset="0"/>
                <a:cs typeface="Courier New" panose="02070309020205020404" pitchFamily="49" charset="0"/>
              </a:rPr>
              <a:t>", col = "blue")</a:t>
            </a:r>
          </a:p>
          <a:p>
            <a:r>
              <a:rPr lang="en-US" sz="900" b="1" dirty="0">
                <a:solidFill>
                  <a:srgbClr val="FF0000"/>
                </a:solidFill>
                <a:latin typeface="Courier New" panose="02070309020205020404" pitchFamily="49" charset="0"/>
                <a:cs typeface="Courier New" panose="02070309020205020404" pitchFamily="49" charset="0"/>
              </a:rPr>
              <a:t>plot(boston840s$sTAX, </a:t>
            </a:r>
            <a:r>
              <a:rPr lang="en-US" sz="900" b="1" dirty="0" err="1">
                <a:solidFill>
                  <a:srgbClr val="FF0000"/>
                </a:solidFill>
                <a:latin typeface="Courier New" panose="02070309020205020404" pitchFamily="49" charset="0"/>
                <a:cs typeface="Courier New" panose="02070309020205020404" pitchFamily="49" charset="0"/>
              </a:rPr>
              <a:t>resid_lm</a:t>
            </a:r>
            <a:r>
              <a:rPr lang="en-US" sz="900" b="1" dirty="0">
                <a:solidFill>
                  <a:srgbClr val="FF0000"/>
                </a:solidFill>
                <a:latin typeface="Courier New" panose="02070309020205020404" pitchFamily="49" charset="0"/>
                <a:cs typeface="Courier New" panose="02070309020205020404" pitchFamily="49" charset="0"/>
              </a:rPr>
              <a:t>, main = "Residuals vs </a:t>
            </a:r>
            <a:r>
              <a:rPr lang="en-US" sz="900" b="1" dirty="0" err="1">
                <a:solidFill>
                  <a:srgbClr val="FF0000"/>
                </a:solidFill>
                <a:latin typeface="Courier New" panose="02070309020205020404" pitchFamily="49" charset="0"/>
                <a:cs typeface="Courier New" panose="02070309020205020404" pitchFamily="49" charset="0"/>
              </a:rPr>
              <a:t>sTAX</a:t>
            </a:r>
            <a:r>
              <a:rPr lang="en-US" sz="900" b="1" dirty="0">
                <a:solidFill>
                  <a:srgbClr val="FF0000"/>
                </a:solidFill>
                <a:latin typeface="Courier New" panose="02070309020205020404" pitchFamily="49" charset="0"/>
                <a:cs typeface="Courier New" panose="02070309020205020404" pitchFamily="49" charset="0"/>
              </a:rPr>
              <a:t>", col = "blue")</a:t>
            </a:r>
          </a:p>
          <a:p>
            <a:r>
              <a:rPr lang="en-US" sz="900" b="1" dirty="0">
                <a:solidFill>
                  <a:srgbClr val="FF0000"/>
                </a:solidFill>
                <a:latin typeface="Courier New" panose="02070309020205020404" pitchFamily="49" charset="0"/>
                <a:cs typeface="Courier New" panose="02070309020205020404" pitchFamily="49" charset="0"/>
              </a:rPr>
              <a:t>plot(boston840s$sPTRATIO, </a:t>
            </a:r>
            <a:r>
              <a:rPr lang="en-US" sz="900" b="1" dirty="0" err="1">
                <a:solidFill>
                  <a:srgbClr val="FF0000"/>
                </a:solidFill>
                <a:latin typeface="Courier New" panose="02070309020205020404" pitchFamily="49" charset="0"/>
                <a:cs typeface="Courier New" panose="02070309020205020404" pitchFamily="49" charset="0"/>
              </a:rPr>
              <a:t>resid_lm</a:t>
            </a:r>
            <a:r>
              <a:rPr lang="en-US" sz="900" b="1" dirty="0">
                <a:solidFill>
                  <a:srgbClr val="FF0000"/>
                </a:solidFill>
                <a:latin typeface="Courier New" panose="02070309020205020404" pitchFamily="49" charset="0"/>
                <a:cs typeface="Courier New" panose="02070309020205020404" pitchFamily="49" charset="0"/>
              </a:rPr>
              <a:t>, main = "Residuals vs </a:t>
            </a:r>
            <a:r>
              <a:rPr lang="en-US" sz="900" b="1" dirty="0" err="1">
                <a:solidFill>
                  <a:srgbClr val="FF0000"/>
                </a:solidFill>
                <a:latin typeface="Courier New" panose="02070309020205020404" pitchFamily="49" charset="0"/>
                <a:cs typeface="Courier New" panose="02070309020205020404" pitchFamily="49" charset="0"/>
              </a:rPr>
              <a:t>sPTRATIO</a:t>
            </a:r>
            <a:r>
              <a:rPr lang="en-US" sz="900" b="1" dirty="0">
                <a:solidFill>
                  <a:srgbClr val="FF0000"/>
                </a:solidFill>
                <a:latin typeface="Courier New" panose="02070309020205020404" pitchFamily="49" charset="0"/>
                <a:cs typeface="Courier New" panose="02070309020205020404" pitchFamily="49" charset="0"/>
              </a:rPr>
              <a:t>", col = "blue")</a:t>
            </a:r>
            <a:r>
              <a:rPr lang="en-US" sz="900" b="1" dirty="0" err="1">
                <a:solidFill>
                  <a:srgbClr val="FF0000"/>
                </a:solidFill>
                <a:latin typeface="Courier New" panose="02070309020205020404" pitchFamily="49" charset="0"/>
                <a:cs typeface="Courier New" panose="02070309020205020404" pitchFamily="49" charset="0"/>
              </a:rPr>
              <a:t>abline</a:t>
            </a:r>
            <a:r>
              <a:rPr lang="en-US" sz="900" b="1" dirty="0">
                <a:solidFill>
                  <a:srgbClr val="FF0000"/>
                </a:solidFill>
                <a:latin typeface="Courier New" panose="02070309020205020404" pitchFamily="49" charset="0"/>
                <a:cs typeface="Courier New" panose="02070309020205020404" pitchFamily="49" charset="0"/>
              </a:rPr>
              <a:t>(h = 0, col = "red")</a:t>
            </a:r>
          </a:p>
        </p:txBody>
      </p:sp>
    </p:spTree>
    <p:extLst>
      <p:ext uri="{BB962C8B-B14F-4D97-AF65-F5344CB8AC3E}">
        <p14:creationId xmlns:p14="http://schemas.microsoft.com/office/powerpoint/2010/main" val="840186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C9A58-1A9F-FE27-57A8-B3DA15FDBD3D}"/>
              </a:ext>
            </a:extLst>
          </p:cNvPr>
          <p:cNvSpPr>
            <a:spLocks noGrp="1"/>
          </p:cNvSpPr>
          <p:nvPr>
            <p:ph type="title"/>
          </p:nvPr>
        </p:nvSpPr>
        <p:spPr>
          <a:xfrm>
            <a:off x="628650" y="346592"/>
            <a:ext cx="7886700" cy="913798"/>
          </a:xfrm>
        </p:spPr>
        <p:txBody>
          <a:bodyPr>
            <a:noAutofit/>
          </a:bodyPr>
          <a:lstStyle/>
          <a:p>
            <a:pPr algn="ctr"/>
            <a:r>
              <a:rPr lang="en-US" sz="3600" u="sng" dirty="0">
                <a:latin typeface="Times New Roman" panose="02020603050405020304" pitchFamily="18" charset="0"/>
                <a:cs typeface="Times New Roman" panose="02020603050405020304" pitchFamily="18" charset="0"/>
              </a:rPr>
              <a:t>Variable Importance Plot for Linear Regression</a:t>
            </a:r>
          </a:p>
        </p:txBody>
      </p:sp>
      <p:pic>
        <p:nvPicPr>
          <p:cNvPr id="4" name="Picture 3">
            <a:extLst>
              <a:ext uri="{FF2B5EF4-FFF2-40B4-BE49-F238E27FC236}">
                <a16:creationId xmlns:a16="http://schemas.microsoft.com/office/drawing/2014/main" id="{A85029B1-C342-33EF-B020-D75212248A61}"/>
              </a:ext>
            </a:extLst>
          </p:cNvPr>
          <p:cNvPicPr>
            <a:picLocks noChangeAspect="1"/>
          </p:cNvPicPr>
          <p:nvPr/>
        </p:nvPicPr>
        <p:blipFill>
          <a:blip r:embed="rId2"/>
          <a:stretch>
            <a:fillRect/>
          </a:stretch>
        </p:blipFill>
        <p:spPr>
          <a:xfrm>
            <a:off x="4726458" y="2055562"/>
            <a:ext cx="3960341" cy="2890566"/>
          </a:xfrm>
          <a:prstGeom prst="rect">
            <a:avLst/>
          </a:prstGeom>
        </p:spPr>
      </p:pic>
      <p:sp>
        <p:nvSpPr>
          <p:cNvPr id="5" name="Rectangle 1">
            <a:extLst>
              <a:ext uri="{FF2B5EF4-FFF2-40B4-BE49-F238E27FC236}">
                <a16:creationId xmlns:a16="http://schemas.microsoft.com/office/drawing/2014/main" id="{9F460DCA-79CC-1A10-2399-F5854935EA69}"/>
              </a:ext>
            </a:extLst>
          </p:cNvPr>
          <p:cNvSpPr>
            <a:spLocks noGrp="1" noChangeArrowheads="1"/>
          </p:cNvSpPr>
          <p:nvPr>
            <p:ph idx="1"/>
          </p:nvPr>
        </p:nvSpPr>
        <p:spPr bwMode="auto">
          <a:xfrm>
            <a:off x="678077" y="1946573"/>
            <a:ext cx="3739466"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most critical variables affecting home prices are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sAGE</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sDIS</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sPTRATIO</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algn="just" eaLnBrk="0" fontAlgn="base" hangingPunct="0">
              <a:lnSpc>
                <a:spcPct val="100000"/>
              </a:lnSpc>
              <a:spcBef>
                <a:spcPct val="0"/>
              </a:spcBef>
              <a:spcAft>
                <a:spcPct val="0"/>
              </a:spcAf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Factors such as the number of rooms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sRM</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tax rates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sTAX</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also play a role but with lesser impact.</a:t>
            </a:r>
          </a:p>
          <a:p>
            <a:pPr algn="just" eaLnBrk="0" fontAlgn="base" hangingPunct="0">
              <a:lnSpc>
                <a:spcPct val="100000"/>
              </a:lnSpc>
              <a:spcBef>
                <a:spcPct val="0"/>
              </a:spcBef>
              <a:spcAft>
                <a:spcPct val="0"/>
              </a:spcAf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plot helps decision-makers focus on the most influential factors for pricing, investment, and policy-making in the housing market. </a:t>
            </a:r>
          </a:p>
          <a:p>
            <a:pPr algn="just" eaLnBrk="0" fontAlgn="base" hangingPunct="0">
              <a:lnSpc>
                <a:spcPct val="100000"/>
              </a:lnSpc>
              <a:spcBef>
                <a:spcPct val="0"/>
              </a:spcBef>
              <a:spcAft>
                <a:spcPct val="0"/>
              </a:spcAft>
            </a:pP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None/>
            </a:pPr>
            <a:r>
              <a:rPr kumimoji="0" lang="en-US" altLang="en-US" sz="10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plot(</a:t>
            </a:r>
            <a:r>
              <a:rPr kumimoji="0" lang="en-US" altLang="en-US" sz="10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varImp</a:t>
            </a:r>
            <a:r>
              <a:rPr kumimoji="0" lang="en-US" altLang="en-US" sz="10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CVregModel_lm</a:t>
            </a:r>
            <a:r>
              <a:rPr kumimoji="0" lang="en-US" altLang="en-US" sz="10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main = "Variable Importance - Linear Regression")</a:t>
            </a:r>
          </a:p>
        </p:txBody>
      </p:sp>
    </p:spTree>
    <p:extLst>
      <p:ext uri="{BB962C8B-B14F-4D97-AF65-F5344CB8AC3E}">
        <p14:creationId xmlns:p14="http://schemas.microsoft.com/office/powerpoint/2010/main" val="559512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43846"/>
          </a:xfrm>
        </p:spPr>
        <p:txBody>
          <a:bodyPr>
            <a:normAutofit/>
          </a:bodyPr>
          <a:lstStyle/>
          <a:p>
            <a:pPr algn="ctr"/>
            <a:r>
              <a:rPr lang="en-US" sz="3600" u="sng" dirty="0">
                <a:latin typeface="Times New Roman" panose="02020603050405020304" pitchFamily="18" charset="0"/>
                <a:cs typeface="Times New Roman" panose="02020603050405020304" pitchFamily="18" charset="0"/>
              </a:rPr>
              <a:t>Background and Business Decisions</a:t>
            </a:r>
            <a:endParaRPr lang="en-US" sz="3600" dirty="0"/>
          </a:p>
        </p:txBody>
      </p:sp>
      <p:sp>
        <p:nvSpPr>
          <p:cNvPr id="3" name="Content Placeholder 2"/>
          <p:cNvSpPr>
            <a:spLocks noGrp="1"/>
          </p:cNvSpPr>
          <p:nvPr>
            <p:ph idx="1"/>
          </p:nvPr>
        </p:nvSpPr>
        <p:spPr>
          <a:xfrm>
            <a:off x="628650" y="1423764"/>
            <a:ext cx="7886700" cy="4753199"/>
          </a:xfrm>
        </p:spPr>
        <p:txBody>
          <a:bodyPr>
            <a:normAutofit/>
          </a:bodyPr>
          <a:lstStyle/>
          <a:p>
            <a:pPr marL="0" indent="0" algn="just">
              <a:buNone/>
            </a:pPr>
            <a:r>
              <a:rPr lang="en-US" sz="1800" b="1" u="sng" dirty="0">
                <a:latin typeface="Times New Roman" panose="02020603050405020304" pitchFamily="18" charset="0"/>
                <a:cs typeface="Times New Roman" panose="02020603050405020304" pitchFamily="18" charset="0"/>
              </a:rPr>
              <a:t>Background</a:t>
            </a:r>
          </a:p>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Based on 1970 census data for the Boston area, including 506 town "tracts" (some towns have multiple tracts).</a:t>
            </a:r>
          </a:p>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Data utilized to model house prices in relation to community characteristics, as outlined in studies by Harrison and Rubenfeld (1976).</a:t>
            </a:r>
          </a:p>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version incorporates corrections from Gilley and Pace (1996) and Pace and Gilley (1997).</a:t>
            </a:r>
          </a:p>
          <a:p>
            <a:pPr marL="0" indent="0" algn="just">
              <a:buNone/>
            </a:pPr>
            <a:r>
              <a:rPr lang="en-US" sz="1800" b="1" u="sng" dirty="0">
                <a:latin typeface="Times New Roman" panose="02020603050405020304" pitchFamily="18" charset="0"/>
                <a:cs typeface="Times New Roman" panose="02020603050405020304" pitchFamily="18" charset="0"/>
              </a:rPr>
              <a:t>Objective:</a:t>
            </a:r>
          </a:p>
          <a:p>
            <a:pPr algn="just"/>
            <a:r>
              <a:rPr lang="en-US" sz="1600" dirty="0">
                <a:latin typeface="Times New Roman" panose="02020603050405020304" pitchFamily="18" charset="0"/>
                <a:cs typeface="Times New Roman" panose="02020603050405020304" pitchFamily="18" charset="0"/>
              </a:rPr>
              <a:t>Develop a robust multiple linear regression model for Boston housing values using a 10‑fold cross-validation (CV) framework. Our goal is to provide decision-makers with reliable predictions and realistic uncertainty estimates that can inform urban planning, real estate investment, and policy-making.</a:t>
            </a:r>
          </a:p>
          <a:p>
            <a:pPr marL="0" indent="0" algn="just">
              <a:buNone/>
            </a:pPr>
            <a:r>
              <a:rPr lang="en-US" sz="1800" b="1" u="sng" dirty="0">
                <a:latin typeface="Times New Roman" panose="02020603050405020304" pitchFamily="18" charset="0"/>
                <a:cs typeface="Times New Roman" panose="02020603050405020304" pitchFamily="18" charset="0"/>
              </a:rPr>
              <a:t>Managerial Relevance:</a:t>
            </a:r>
          </a:p>
          <a:p>
            <a:pPr algn="just"/>
            <a:r>
              <a:rPr lang="en-US" sz="1600" dirty="0">
                <a:latin typeface="Times New Roman" panose="02020603050405020304" pitchFamily="18" charset="0"/>
                <a:cs typeface="Times New Roman" panose="02020603050405020304" pitchFamily="18" charset="0"/>
              </a:rPr>
              <a:t>Accurate predictions and quantified uncertainty allow managers to identify high-value neighborhoods with confidence and to understand the range of possible outcomes. This, in turn, supports smarter investment and policy decisions.</a:t>
            </a: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3941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C5FD83-F3A3-6DE2-C456-7E95D1DC21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FB9680-138E-5FD1-B9E3-3B458DE78743}"/>
              </a:ext>
            </a:extLst>
          </p:cNvPr>
          <p:cNvSpPr>
            <a:spLocks noGrp="1"/>
          </p:cNvSpPr>
          <p:nvPr>
            <p:ph type="title"/>
          </p:nvPr>
        </p:nvSpPr>
        <p:spPr>
          <a:xfrm>
            <a:off x="628650" y="365127"/>
            <a:ext cx="7886700" cy="928020"/>
          </a:xfrm>
        </p:spPr>
        <p:txBody>
          <a:bodyPr>
            <a:normAutofit/>
          </a:bodyPr>
          <a:lstStyle/>
          <a:p>
            <a:pPr algn="ctr"/>
            <a:r>
              <a:rPr lang="en-US" sz="3600" u="sng" dirty="0">
                <a:latin typeface="Times New Roman" panose="02020603050405020304" pitchFamily="18" charset="0"/>
                <a:cs typeface="Times New Roman" panose="02020603050405020304" pitchFamily="18" charset="0"/>
              </a:rPr>
              <a:t>Gaussian Process Regression (GP) Model</a:t>
            </a:r>
          </a:p>
        </p:txBody>
      </p:sp>
      <p:sp>
        <p:nvSpPr>
          <p:cNvPr id="4" name="TextBox 3">
            <a:extLst>
              <a:ext uri="{FF2B5EF4-FFF2-40B4-BE49-F238E27FC236}">
                <a16:creationId xmlns:a16="http://schemas.microsoft.com/office/drawing/2014/main" id="{606D6243-B866-C468-7197-3C1377FEB6F4}"/>
              </a:ext>
            </a:extLst>
          </p:cNvPr>
          <p:cNvSpPr txBox="1"/>
          <p:nvPr/>
        </p:nvSpPr>
        <p:spPr>
          <a:xfrm>
            <a:off x="4238368" y="1625798"/>
            <a:ext cx="4905632" cy="5232202"/>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Code:</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r>
              <a:rPr lang="en-US" sz="900" b="1" dirty="0">
                <a:solidFill>
                  <a:srgbClr val="FF0000"/>
                </a:solidFill>
                <a:latin typeface="Courier New" panose="02070309020205020404" pitchFamily="49" charset="0"/>
                <a:cs typeface="Courier New" panose="02070309020205020404" pitchFamily="49" charset="0"/>
              </a:rPr>
              <a:t>tic("Gaussian Process Regression Model Training Time")</a:t>
            </a:r>
          </a:p>
          <a:p>
            <a:r>
              <a:rPr lang="en-US" sz="900" b="1" dirty="0" err="1">
                <a:solidFill>
                  <a:srgbClr val="FF0000"/>
                </a:solidFill>
                <a:latin typeface="Courier New" panose="02070309020205020404" pitchFamily="49" charset="0"/>
                <a:cs typeface="Courier New" panose="02070309020205020404" pitchFamily="49" charset="0"/>
              </a:rPr>
              <a:t>CVregModel_gp</a:t>
            </a:r>
            <a:r>
              <a:rPr lang="en-US" sz="900" b="1" dirty="0">
                <a:solidFill>
                  <a:srgbClr val="FF0000"/>
                </a:solidFill>
                <a:latin typeface="Courier New" panose="02070309020205020404" pitchFamily="49" charset="0"/>
                <a:cs typeface="Courier New" panose="02070309020205020404" pitchFamily="49" charset="0"/>
              </a:rPr>
              <a:t> &lt;- train(  CMEDV ~ </a:t>
            </a:r>
            <a:r>
              <a:rPr lang="en-US" sz="900" b="1" dirty="0" err="1">
                <a:solidFill>
                  <a:srgbClr val="FF0000"/>
                </a:solidFill>
                <a:latin typeface="Courier New" panose="02070309020205020404" pitchFamily="49" charset="0"/>
                <a:cs typeface="Courier New" panose="02070309020205020404" pitchFamily="49" charset="0"/>
              </a:rPr>
              <a:t>sRM</a:t>
            </a:r>
            <a:r>
              <a:rPr lang="en-US" sz="900" b="1" dirty="0">
                <a:solidFill>
                  <a:srgbClr val="FF0000"/>
                </a:solidFill>
                <a:latin typeface="Courier New" panose="02070309020205020404" pitchFamily="49" charset="0"/>
                <a:cs typeface="Courier New" panose="02070309020205020404" pitchFamily="49" charset="0"/>
              </a:rPr>
              <a:t> + SRM2 + </a:t>
            </a:r>
            <a:r>
              <a:rPr lang="en-US" sz="900" b="1" dirty="0" err="1">
                <a:solidFill>
                  <a:srgbClr val="FF0000"/>
                </a:solidFill>
                <a:latin typeface="Courier New" panose="02070309020205020404" pitchFamily="49" charset="0"/>
                <a:cs typeface="Courier New" panose="02070309020205020404" pitchFamily="49" charset="0"/>
              </a:rPr>
              <a:t>sAGE</a:t>
            </a:r>
            <a:r>
              <a:rPr lang="en-US" sz="900" b="1" dirty="0">
                <a:solidFill>
                  <a:srgbClr val="FF0000"/>
                </a:solidFill>
                <a:latin typeface="Courier New" panose="02070309020205020404" pitchFamily="49" charset="0"/>
                <a:cs typeface="Courier New" panose="02070309020205020404" pitchFamily="49" charset="0"/>
              </a:rPr>
              <a:t> + </a:t>
            </a:r>
            <a:r>
              <a:rPr lang="en-US" sz="900" b="1" dirty="0" err="1">
                <a:solidFill>
                  <a:srgbClr val="FF0000"/>
                </a:solidFill>
                <a:latin typeface="Courier New" panose="02070309020205020404" pitchFamily="49" charset="0"/>
                <a:cs typeface="Courier New" panose="02070309020205020404" pitchFamily="49" charset="0"/>
              </a:rPr>
              <a:t>sDIS</a:t>
            </a:r>
            <a:r>
              <a:rPr lang="en-US" sz="900" b="1" dirty="0">
                <a:solidFill>
                  <a:srgbClr val="FF0000"/>
                </a:solidFill>
                <a:latin typeface="Courier New" panose="02070309020205020404" pitchFamily="49" charset="0"/>
                <a:cs typeface="Courier New" panose="02070309020205020404" pitchFamily="49" charset="0"/>
              </a:rPr>
              <a:t> + </a:t>
            </a:r>
            <a:r>
              <a:rPr lang="en-US" sz="900" b="1" dirty="0" err="1">
                <a:solidFill>
                  <a:srgbClr val="FF0000"/>
                </a:solidFill>
                <a:latin typeface="Courier New" panose="02070309020205020404" pitchFamily="49" charset="0"/>
                <a:cs typeface="Courier New" panose="02070309020205020404" pitchFamily="49" charset="0"/>
              </a:rPr>
              <a:t>sTAX</a:t>
            </a:r>
            <a:r>
              <a:rPr lang="en-US" sz="900" b="1" dirty="0">
                <a:solidFill>
                  <a:srgbClr val="FF0000"/>
                </a:solidFill>
                <a:latin typeface="Courier New" panose="02070309020205020404" pitchFamily="49" charset="0"/>
                <a:cs typeface="Courier New" panose="02070309020205020404" pitchFamily="49" charset="0"/>
              </a:rPr>
              <a:t> + </a:t>
            </a:r>
            <a:r>
              <a:rPr lang="en-US" sz="900" b="1" dirty="0" err="1">
                <a:solidFill>
                  <a:srgbClr val="FF0000"/>
                </a:solidFill>
                <a:latin typeface="Courier New" panose="02070309020205020404" pitchFamily="49" charset="0"/>
                <a:cs typeface="Courier New" panose="02070309020205020404" pitchFamily="49" charset="0"/>
              </a:rPr>
              <a:t>sPTRATIO</a:t>
            </a:r>
            <a:r>
              <a:rPr lang="en-US" sz="900" b="1" dirty="0">
                <a:solidFill>
                  <a:srgbClr val="FF0000"/>
                </a:solidFill>
                <a:latin typeface="Courier New" panose="02070309020205020404" pitchFamily="49" charset="0"/>
                <a:cs typeface="Courier New" panose="02070309020205020404" pitchFamily="49" charset="0"/>
              </a:rPr>
              <a:t>,  data = boston840s,  method = "</a:t>
            </a:r>
            <a:r>
              <a:rPr lang="en-US" sz="900" b="1" dirty="0" err="1">
                <a:solidFill>
                  <a:srgbClr val="FF0000"/>
                </a:solidFill>
                <a:latin typeface="Courier New" panose="02070309020205020404" pitchFamily="49" charset="0"/>
                <a:cs typeface="Courier New" panose="02070309020205020404" pitchFamily="49" charset="0"/>
              </a:rPr>
              <a:t>gaussprRadial</a:t>
            </a:r>
            <a:r>
              <a:rPr lang="en-US" sz="900" b="1" dirty="0">
                <a:solidFill>
                  <a:srgbClr val="FF0000"/>
                </a:solidFill>
                <a:latin typeface="Courier New" panose="02070309020205020404" pitchFamily="49" charset="0"/>
                <a:cs typeface="Courier New" panose="02070309020205020404" pitchFamily="49" charset="0"/>
              </a:rPr>
              <a:t>",   </a:t>
            </a:r>
          </a:p>
          <a:p>
            <a:r>
              <a:rPr lang="en-US" sz="900" b="1" dirty="0">
                <a:solidFill>
                  <a:srgbClr val="FF0000"/>
                </a:solidFill>
                <a:latin typeface="Courier New" panose="02070309020205020404" pitchFamily="49" charset="0"/>
                <a:cs typeface="Courier New" panose="02070309020205020404" pitchFamily="49" charset="0"/>
              </a:rPr>
              <a:t># Gaussian Process with radial (exponential) kernel  </a:t>
            </a:r>
            <a:r>
              <a:rPr lang="en-US" sz="900" b="1" dirty="0" err="1">
                <a:solidFill>
                  <a:srgbClr val="FF0000"/>
                </a:solidFill>
                <a:latin typeface="Courier New" panose="02070309020205020404" pitchFamily="49" charset="0"/>
                <a:cs typeface="Courier New" panose="02070309020205020404" pitchFamily="49" charset="0"/>
              </a:rPr>
              <a:t>trControl</a:t>
            </a:r>
            <a:r>
              <a:rPr lang="en-US" sz="900" b="1" dirty="0">
                <a:solidFill>
                  <a:srgbClr val="FF0000"/>
                </a:solidFill>
                <a:latin typeface="Courier New" panose="02070309020205020404" pitchFamily="49" charset="0"/>
                <a:cs typeface="Courier New" panose="02070309020205020404" pitchFamily="49" charset="0"/>
              </a:rPr>
              <a:t> = </a:t>
            </a:r>
            <a:r>
              <a:rPr lang="en-US" sz="900" b="1" dirty="0" err="1">
                <a:solidFill>
                  <a:srgbClr val="FF0000"/>
                </a:solidFill>
                <a:latin typeface="Courier New" panose="02070309020205020404" pitchFamily="49" charset="0"/>
                <a:cs typeface="Courier New" panose="02070309020205020404" pitchFamily="49" charset="0"/>
              </a:rPr>
              <a:t>trainMeth</a:t>
            </a:r>
            <a:r>
              <a:rPr lang="en-US" sz="900" b="1" dirty="0">
                <a:solidFill>
                  <a:srgbClr val="FF0000"/>
                </a:solidFill>
                <a:latin typeface="Courier New" panose="02070309020205020404" pitchFamily="49" charset="0"/>
                <a:cs typeface="Courier New" panose="02070309020205020404" pitchFamily="49" charset="0"/>
              </a:rPr>
              <a:t>,  </a:t>
            </a:r>
            <a:r>
              <a:rPr lang="en-US" sz="900" b="1" dirty="0" err="1">
                <a:solidFill>
                  <a:srgbClr val="FF0000"/>
                </a:solidFill>
                <a:latin typeface="Courier New" panose="02070309020205020404" pitchFamily="49" charset="0"/>
                <a:cs typeface="Courier New" panose="02070309020205020404" pitchFamily="49" charset="0"/>
              </a:rPr>
              <a:t>preProc</a:t>
            </a:r>
            <a:r>
              <a:rPr lang="en-US" sz="900" b="1" dirty="0">
                <a:solidFill>
                  <a:srgbClr val="FF0000"/>
                </a:solidFill>
                <a:latin typeface="Courier New" panose="02070309020205020404" pitchFamily="49" charset="0"/>
                <a:cs typeface="Courier New" panose="02070309020205020404" pitchFamily="49" charset="0"/>
              </a:rPr>
              <a:t> = c("center", "scale")  </a:t>
            </a:r>
          </a:p>
          <a:p>
            <a:r>
              <a:rPr lang="en-US" sz="900" b="1" dirty="0">
                <a:solidFill>
                  <a:srgbClr val="FF0000"/>
                </a:solidFill>
                <a:latin typeface="Courier New" panose="02070309020205020404" pitchFamily="49" charset="0"/>
                <a:cs typeface="Courier New" panose="02070309020205020404" pitchFamily="49" charset="0"/>
              </a:rPr>
              <a:t># Optional pre-processing)</a:t>
            </a:r>
          </a:p>
          <a:p>
            <a:r>
              <a:rPr lang="en-US" sz="900" b="1" dirty="0">
                <a:solidFill>
                  <a:srgbClr val="FF0000"/>
                </a:solidFill>
                <a:latin typeface="Courier New" panose="02070309020205020404" pitchFamily="49" charset="0"/>
                <a:cs typeface="Courier New" panose="02070309020205020404" pitchFamily="49" charset="0"/>
              </a:rPr>
              <a:t>toc()</a:t>
            </a:r>
          </a:p>
          <a:p>
            <a:r>
              <a:rPr lang="en-US" sz="900" b="1" dirty="0">
                <a:solidFill>
                  <a:srgbClr val="FF0000"/>
                </a:solidFill>
                <a:latin typeface="Courier New" panose="02070309020205020404" pitchFamily="49" charset="0"/>
                <a:cs typeface="Courier New" panose="02070309020205020404" pitchFamily="49" charset="0"/>
              </a:rPr>
              <a:t>print("Model Summary for Gaussian Process Regression (</a:t>
            </a:r>
            <a:r>
              <a:rPr lang="en-US" sz="900" b="1" dirty="0" err="1">
                <a:solidFill>
                  <a:srgbClr val="FF0000"/>
                </a:solidFill>
                <a:latin typeface="Courier New" panose="02070309020205020404" pitchFamily="49" charset="0"/>
                <a:cs typeface="Courier New" panose="02070309020205020404" pitchFamily="49" charset="0"/>
              </a:rPr>
              <a:t>gaussprRadial</a:t>
            </a:r>
            <a:r>
              <a:rPr lang="en-US" sz="900" b="1" dirty="0">
                <a:solidFill>
                  <a:srgbClr val="FF0000"/>
                </a:solidFill>
                <a:latin typeface="Courier New" panose="02070309020205020404" pitchFamily="49" charset="0"/>
                <a:cs typeface="Courier New" panose="02070309020205020404" pitchFamily="49" charset="0"/>
              </a:rPr>
              <a:t>):")</a:t>
            </a:r>
          </a:p>
          <a:p>
            <a:r>
              <a:rPr lang="en-US" sz="900" b="1" dirty="0">
                <a:solidFill>
                  <a:srgbClr val="FF0000"/>
                </a:solidFill>
                <a:latin typeface="Courier New" panose="02070309020205020404" pitchFamily="49" charset="0"/>
                <a:cs typeface="Courier New" panose="02070309020205020404" pitchFamily="49" charset="0"/>
              </a:rPr>
              <a:t>print(</a:t>
            </a:r>
            <a:r>
              <a:rPr lang="en-US" sz="900" b="1" dirty="0" err="1">
                <a:solidFill>
                  <a:srgbClr val="FF0000"/>
                </a:solidFill>
                <a:latin typeface="Courier New" panose="02070309020205020404" pitchFamily="49" charset="0"/>
                <a:cs typeface="Courier New" panose="02070309020205020404" pitchFamily="49" charset="0"/>
              </a:rPr>
              <a:t>CVregModel_gp</a:t>
            </a:r>
            <a:r>
              <a:rPr lang="en-US" sz="900" b="1" dirty="0">
                <a:solidFill>
                  <a:srgbClr val="FF0000"/>
                </a:solidFill>
                <a:latin typeface="Courier New" panose="02070309020205020404" pitchFamily="49" charset="0"/>
                <a:cs typeface="Courier New" panose="02070309020205020404" pitchFamily="49" charset="0"/>
              </a:rPr>
              <a:t>)</a:t>
            </a:r>
            <a:endParaRPr lang="en-US" sz="900" b="1" dirty="0">
              <a:solidFill>
                <a:srgbClr val="00B050"/>
              </a:solidFill>
              <a:latin typeface="Courier New" panose="02070309020205020404" pitchFamily="49" charset="0"/>
              <a:cs typeface="Courier New" panose="02070309020205020404" pitchFamily="49" charset="0"/>
            </a:endParaRPr>
          </a:p>
          <a:p>
            <a:endParaRPr lang="en-US" sz="900" b="1" dirty="0">
              <a:solidFill>
                <a:srgbClr val="00B050"/>
              </a:solidFill>
              <a:latin typeface="Courier New" panose="02070309020205020404" pitchFamily="49" charset="0"/>
              <a:cs typeface="Courier New" panose="02070309020205020404" pitchFamily="49" charset="0"/>
            </a:endParaRPr>
          </a:p>
          <a:p>
            <a:endParaRPr lang="en-US" sz="900" b="1" dirty="0">
              <a:solidFill>
                <a:srgbClr val="00B050"/>
              </a:solidFill>
              <a:latin typeface="Courier New" panose="02070309020205020404" pitchFamily="49" charset="0"/>
              <a:cs typeface="Courier New" panose="02070309020205020404" pitchFamily="49"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Output</a:t>
            </a:r>
            <a:r>
              <a:rPr lang="en-US" sz="900" b="1" dirty="0">
                <a:solidFill>
                  <a:srgbClr val="00B050"/>
                </a:solidFill>
                <a:latin typeface="Courier New" panose="02070309020205020404" pitchFamily="49" charset="0"/>
                <a:cs typeface="Courier New" panose="02070309020205020404" pitchFamily="49" charset="0"/>
              </a:rPr>
              <a:t>:</a:t>
            </a:r>
          </a:p>
          <a:p>
            <a:endParaRPr lang="en-US" sz="900" b="1" dirty="0">
              <a:solidFill>
                <a:srgbClr val="00B050"/>
              </a:solidFill>
              <a:latin typeface="Courier New" panose="02070309020205020404" pitchFamily="49" charset="0"/>
              <a:cs typeface="Courier New" panose="02070309020205020404" pitchFamily="49" charset="0"/>
            </a:endParaRPr>
          </a:p>
          <a:p>
            <a:r>
              <a:rPr lang="en-US" sz="900" b="1" dirty="0">
                <a:solidFill>
                  <a:srgbClr val="00B050"/>
                </a:solidFill>
                <a:latin typeface="Courier New" panose="02070309020205020404" pitchFamily="49" charset="0"/>
                <a:cs typeface="Courier New" panose="02070309020205020404" pitchFamily="49" charset="0"/>
              </a:rPr>
              <a:t>Gaussian Process Regression Model Training Time: 4.56 sec elapsed</a:t>
            </a:r>
          </a:p>
          <a:p>
            <a:r>
              <a:rPr lang="en-US" sz="900" b="1" dirty="0">
                <a:solidFill>
                  <a:srgbClr val="00B050"/>
                </a:solidFill>
                <a:latin typeface="Courier New" panose="02070309020205020404" pitchFamily="49" charset="0"/>
                <a:cs typeface="Courier New" panose="02070309020205020404" pitchFamily="49" charset="0"/>
              </a:rPr>
              <a:t>&gt; </a:t>
            </a:r>
          </a:p>
          <a:p>
            <a:r>
              <a:rPr lang="en-US" sz="900" b="1" dirty="0">
                <a:solidFill>
                  <a:srgbClr val="00B050"/>
                </a:solidFill>
                <a:latin typeface="Courier New" panose="02070309020205020404" pitchFamily="49" charset="0"/>
                <a:cs typeface="Courier New" panose="02070309020205020404" pitchFamily="49" charset="0"/>
              </a:rPr>
              <a:t>&gt; print("Model Summary for Gaussian Process Regression (</a:t>
            </a:r>
            <a:r>
              <a:rPr lang="en-US" sz="900" b="1" dirty="0" err="1">
                <a:solidFill>
                  <a:srgbClr val="00B050"/>
                </a:solidFill>
                <a:latin typeface="Courier New" panose="02070309020205020404" pitchFamily="49" charset="0"/>
                <a:cs typeface="Courier New" panose="02070309020205020404" pitchFamily="49" charset="0"/>
              </a:rPr>
              <a:t>gaussprRadial</a:t>
            </a:r>
            <a:r>
              <a:rPr lang="en-US" sz="900" b="1" dirty="0">
                <a:solidFill>
                  <a:srgbClr val="00B050"/>
                </a:solidFill>
                <a:latin typeface="Courier New" panose="02070309020205020404" pitchFamily="49" charset="0"/>
                <a:cs typeface="Courier New" panose="02070309020205020404" pitchFamily="49" charset="0"/>
              </a:rPr>
              <a:t>):")</a:t>
            </a:r>
          </a:p>
          <a:p>
            <a:r>
              <a:rPr lang="en-US" sz="900" b="1" dirty="0">
                <a:solidFill>
                  <a:srgbClr val="00B050"/>
                </a:solidFill>
                <a:latin typeface="Courier New" panose="02070309020205020404" pitchFamily="49" charset="0"/>
                <a:cs typeface="Courier New" panose="02070309020205020404" pitchFamily="49" charset="0"/>
              </a:rPr>
              <a:t>[1] "Model Summary for Gaussian Process Regression (</a:t>
            </a:r>
            <a:r>
              <a:rPr lang="en-US" sz="900" b="1" dirty="0" err="1">
                <a:solidFill>
                  <a:srgbClr val="00B050"/>
                </a:solidFill>
                <a:latin typeface="Courier New" panose="02070309020205020404" pitchFamily="49" charset="0"/>
                <a:cs typeface="Courier New" panose="02070309020205020404" pitchFamily="49" charset="0"/>
              </a:rPr>
              <a:t>gaussprRadial</a:t>
            </a:r>
            <a:r>
              <a:rPr lang="en-US" sz="900" b="1" dirty="0">
                <a:solidFill>
                  <a:srgbClr val="00B050"/>
                </a:solidFill>
                <a:latin typeface="Courier New" panose="02070309020205020404" pitchFamily="49" charset="0"/>
                <a:cs typeface="Courier New" panose="02070309020205020404" pitchFamily="49" charset="0"/>
              </a:rPr>
              <a:t>):"</a:t>
            </a:r>
          </a:p>
          <a:p>
            <a:r>
              <a:rPr lang="en-US" sz="900" b="1" dirty="0">
                <a:solidFill>
                  <a:srgbClr val="00B050"/>
                </a:solidFill>
                <a:latin typeface="Courier New" panose="02070309020205020404" pitchFamily="49" charset="0"/>
                <a:cs typeface="Courier New" panose="02070309020205020404" pitchFamily="49" charset="0"/>
              </a:rPr>
              <a:t>&gt; print(</a:t>
            </a:r>
            <a:r>
              <a:rPr lang="en-US" sz="900" b="1" dirty="0" err="1">
                <a:solidFill>
                  <a:srgbClr val="00B050"/>
                </a:solidFill>
                <a:latin typeface="Courier New" panose="02070309020205020404" pitchFamily="49" charset="0"/>
                <a:cs typeface="Courier New" panose="02070309020205020404" pitchFamily="49" charset="0"/>
              </a:rPr>
              <a:t>CVregModel_gp</a:t>
            </a:r>
            <a:r>
              <a:rPr lang="en-US" sz="900" b="1" dirty="0">
                <a:solidFill>
                  <a:srgbClr val="00B050"/>
                </a:solidFill>
                <a:latin typeface="Courier New" panose="02070309020205020404" pitchFamily="49" charset="0"/>
                <a:cs typeface="Courier New" panose="02070309020205020404" pitchFamily="49" charset="0"/>
              </a:rPr>
              <a:t>)</a:t>
            </a:r>
          </a:p>
          <a:p>
            <a:r>
              <a:rPr lang="en-US" sz="900" b="1" dirty="0">
                <a:solidFill>
                  <a:srgbClr val="00B050"/>
                </a:solidFill>
                <a:latin typeface="Courier New" panose="02070309020205020404" pitchFamily="49" charset="0"/>
                <a:cs typeface="Courier New" panose="02070309020205020404" pitchFamily="49" charset="0"/>
              </a:rPr>
              <a:t>Gaussian Process with Radial Basis Function Kernel </a:t>
            </a:r>
          </a:p>
          <a:p>
            <a:endParaRPr lang="en-US" sz="900" b="1" dirty="0">
              <a:solidFill>
                <a:srgbClr val="00B050"/>
              </a:solidFill>
              <a:latin typeface="Courier New" panose="02070309020205020404" pitchFamily="49" charset="0"/>
              <a:cs typeface="Courier New" panose="02070309020205020404" pitchFamily="49" charset="0"/>
            </a:endParaRPr>
          </a:p>
          <a:p>
            <a:r>
              <a:rPr lang="en-US" sz="900" b="1" dirty="0">
                <a:solidFill>
                  <a:srgbClr val="00B050"/>
                </a:solidFill>
                <a:latin typeface="Courier New" panose="02070309020205020404" pitchFamily="49" charset="0"/>
                <a:cs typeface="Courier New" panose="02070309020205020404" pitchFamily="49" charset="0"/>
              </a:rPr>
              <a:t>252 samples</a:t>
            </a:r>
          </a:p>
          <a:p>
            <a:r>
              <a:rPr lang="en-US" sz="900" b="1" dirty="0">
                <a:solidFill>
                  <a:srgbClr val="00B050"/>
                </a:solidFill>
                <a:latin typeface="Courier New" panose="02070309020205020404" pitchFamily="49" charset="0"/>
                <a:cs typeface="Courier New" panose="02070309020205020404" pitchFamily="49" charset="0"/>
              </a:rPr>
              <a:t>  6 predictor</a:t>
            </a:r>
          </a:p>
          <a:p>
            <a:endParaRPr lang="en-US" sz="900" b="1" dirty="0">
              <a:solidFill>
                <a:srgbClr val="00B050"/>
              </a:solidFill>
              <a:latin typeface="Courier New" panose="02070309020205020404" pitchFamily="49" charset="0"/>
              <a:cs typeface="Courier New" panose="02070309020205020404" pitchFamily="49" charset="0"/>
            </a:endParaRPr>
          </a:p>
          <a:p>
            <a:r>
              <a:rPr lang="en-US" sz="900" b="1" dirty="0">
                <a:solidFill>
                  <a:srgbClr val="00B050"/>
                </a:solidFill>
                <a:latin typeface="Courier New" panose="02070309020205020404" pitchFamily="49" charset="0"/>
                <a:cs typeface="Courier New" panose="02070309020205020404" pitchFamily="49" charset="0"/>
              </a:rPr>
              <a:t>Pre-processing: centered (6), scaled (6) </a:t>
            </a:r>
          </a:p>
          <a:p>
            <a:r>
              <a:rPr lang="en-US" sz="900" b="1" dirty="0">
                <a:solidFill>
                  <a:srgbClr val="00B050"/>
                </a:solidFill>
                <a:latin typeface="Courier New" panose="02070309020205020404" pitchFamily="49" charset="0"/>
                <a:cs typeface="Courier New" panose="02070309020205020404" pitchFamily="49" charset="0"/>
              </a:rPr>
              <a:t>Resampling: Cross-Validated (10 fold) </a:t>
            </a:r>
          </a:p>
          <a:p>
            <a:r>
              <a:rPr lang="en-US" sz="900" b="1" dirty="0">
                <a:solidFill>
                  <a:srgbClr val="00B050"/>
                </a:solidFill>
                <a:latin typeface="Courier New" panose="02070309020205020404" pitchFamily="49" charset="0"/>
                <a:cs typeface="Courier New" panose="02070309020205020404" pitchFamily="49" charset="0"/>
              </a:rPr>
              <a:t>Summary of sample sizes: 228, 228, 226, 226, 227, 228, ... </a:t>
            </a:r>
          </a:p>
          <a:p>
            <a:r>
              <a:rPr lang="en-US" sz="900" b="1" dirty="0">
                <a:solidFill>
                  <a:srgbClr val="00B050"/>
                </a:solidFill>
                <a:latin typeface="Courier New" panose="02070309020205020404" pitchFamily="49" charset="0"/>
                <a:cs typeface="Courier New" panose="02070309020205020404" pitchFamily="49" charset="0"/>
              </a:rPr>
              <a:t>Resampling results:</a:t>
            </a:r>
          </a:p>
          <a:p>
            <a:endParaRPr lang="en-US" sz="900" b="1" dirty="0">
              <a:solidFill>
                <a:srgbClr val="00B050"/>
              </a:solidFill>
              <a:latin typeface="Courier New" panose="02070309020205020404" pitchFamily="49" charset="0"/>
              <a:cs typeface="Courier New" panose="02070309020205020404" pitchFamily="49" charset="0"/>
            </a:endParaRPr>
          </a:p>
          <a:p>
            <a:r>
              <a:rPr lang="en-US" sz="900" b="1" dirty="0">
                <a:solidFill>
                  <a:srgbClr val="00B050"/>
                </a:solidFill>
                <a:latin typeface="Courier New" panose="02070309020205020404" pitchFamily="49" charset="0"/>
                <a:cs typeface="Courier New" panose="02070309020205020404" pitchFamily="49" charset="0"/>
              </a:rPr>
              <a:t>  RMSE      </a:t>
            </a:r>
            <a:r>
              <a:rPr lang="en-US" sz="900" b="1" dirty="0" err="1">
                <a:solidFill>
                  <a:srgbClr val="00B050"/>
                </a:solidFill>
                <a:latin typeface="Courier New" panose="02070309020205020404" pitchFamily="49" charset="0"/>
                <a:cs typeface="Courier New" panose="02070309020205020404" pitchFamily="49" charset="0"/>
              </a:rPr>
              <a:t>Rsquared</a:t>
            </a:r>
            <a:r>
              <a:rPr lang="en-US" sz="900" b="1" dirty="0">
                <a:solidFill>
                  <a:srgbClr val="00B050"/>
                </a:solidFill>
                <a:latin typeface="Courier New" panose="02070309020205020404" pitchFamily="49" charset="0"/>
                <a:cs typeface="Courier New" panose="02070309020205020404" pitchFamily="49" charset="0"/>
              </a:rPr>
              <a:t>   MAE    </a:t>
            </a:r>
          </a:p>
          <a:p>
            <a:r>
              <a:rPr lang="en-US" sz="900" b="1" dirty="0">
                <a:solidFill>
                  <a:srgbClr val="00B050"/>
                </a:solidFill>
                <a:latin typeface="Courier New" panose="02070309020205020404" pitchFamily="49" charset="0"/>
                <a:cs typeface="Courier New" panose="02070309020205020404" pitchFamily="49" charset="0"/>
              </a:rPr>
              <a:t> </a:t>
            </a:r>
          </a:p>
          <a:p>
            <a:r>
              <a:rPr lang="en-US" sz="900" b="1" dirty="0">
                <a:solidFill>
                  <a:srgbClr val="00B050"/>
                </a:solidFill>
                <a:latin typeface="Courier New" panose="02070309020205020404" pitchFamily="49" charset="0"/>
                <a:cs typeface="Courier New" panose="02070309020205020404" pitchFamily="49" charset="0"/>
              </a:rPr>
              <a:t>  2.235873  0.7315416  1.655124</a:t>
            </a:r>
          </a:p>
        </p:txBody>
      </p:sp>
      <p:sp>
        <p:nvSpPr>
          <p:cNvPr id="5" name="TextBox 4">
            <a:extLst>
              <a:ext uri="{FF2B5EF4-FFF2-40B4-BE49-F238E27FC236}">
                <a16:creationId xmlns:a16="http://schemas.microsoft.com/office/drawing/2014/main" id="{1E530998-5F3F-7142-8D3F-23224A573BD0}"/>
              </a:ext>
            </a:extLst>
          </p:cNvPr>
          <p:cNvSpPr txBox="1"/>
          <p:nvPr/>
        </p:nvSpPr>
        <p:spPr>
          <a:xfrm>
            <a:off x="356638" y="1824871"/>
            <a:ext cx="3793525" cy="3570208"/>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The sample sizes vary slightly (226-228), likely due to rounding when splitting data.</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Here, an RMSE of 2.23 means that, on average, the model's predictions deviate by around 2.23 units of CMEDV (house price).Since house prices are in thousands, this means an error of ~$2,230</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R² = 0.73 means that 73% of the variance in house prices is explained by the model. This is a strong result for a real-world dataset, but it also suggests room for improvement</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MAE of 1.65 means the model's predictions are off by an average of $1,650.</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Tuning parameter 'sigma' was held constant at a value of 0.2050497</a:t>
            </a:r>
          </a:p>
          <a:p>
            <a:pPr algn="just"/>
            <a:endParaRPr lang="en-US"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57DA536-0075-6CC3-961F-AF3C49B5186E}"/>
              </a:ext>
            </a:extLst>
          </p:cNvPr>
          <p:cNvSpPr txBox="1"/>
          <p:nvPr/>
        </p:nvSpPr>
        <p:spPr>
          <a:xfrm>
            <a:off x="628650" y="5926803"/>
            <a:ext cx="3720929" cy="830997"/>
          </a:xfrm>
          <a:prstGeom prst="rect">
            <a:avLst/>
          </a:prstGeom>
          <a:noFill/>
        </p:spPr>
        <p:txBody>
          <a:bodyPr wrap="square" rtlCol="0">
            <a:spAutoFit/>
          </a:bodyPr>
          <a:lstStyle/>
          <a:p>
            <a:r>
              <a:rPr lang="en-US" sz="1600" b="1" dirty="0">
                <a:solidFill>
                  <a:srgbClr val="00B050"/>
                </a:solidFill>
                <a:latin typeface="Courier New" panose="02070309020205020404" pitchFamily="49" charset="0"/>
                <a:cs typeface="Courier New" panose="02070309020205020404" pitchFamily="49" charset="0"/>
              </a:rPr>
              <a:t>Gaussian Process Regression Model Training Time: 0.90 sec elapsed</a:t>
            </a:r>
          </a:p>
        </p:txBody>
      </p:sp>
    </p:spTree>
    <p:extLst>
      <p:ext uri="{BB962C8B-B14F-4D97-AF65-F5344CB8AC3E}">
        <p14:creationId xmlns:p14="http://schemas.microsoft.com/office/powerpoint/2010/main" val="3831956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73F47-3B81-00A9-D73D-43F80A2BA6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FD8FB3-3AE6-F53A-DF1C-FFBD3C36F633}"/>
              </a:ext>
            </a:extLst>
          </p:cNvPr>
          <p:cNvSpPr>
            <a:spLocks noGrp="1"/>
          </p:cNvSpPr>
          <p:nvPr>
            <p:ph type="title"/>
          </p:nvPr>
        </p:nvSpPr>
        <p:spPr>
          <a:xfrm>
            <a:off x="628650" y="365127"/>
            <a:ext cx="7886700" cy="1117392"/>
          </a:xfrm>
        </p:spPr>
        <p:txBody>
          <a:bodyPr>
            <a:normAutofit/>
          </a:bodyPr>
          <a:lstStyle/>
          <a:p>
            <a:pPr algn="ctr"/>
            <a:r>
              <a:rPr lang="en-US" sz="3600" u="sng" dirty="0">
                <a:latin typeface="Times New Roman" panose="02020603050405020304" pitchFamily="18" charset="0"/>
                <a:cs typeface="Times New Roman" panose="02020603050405020304" pitchFamily="18" charset="0"/>
              </a:rPr>
              <a:t>Variable Importance Plot for GP Model</a:t>
            </a:r>
          </a:p>
        </p:txBody>
      </p:sp>
      <p:sp>
        <p:nvSpPr>
          <p:cNvPr id="4" name="TextBox 3">
            <a:extLst>
              <a:ext uri="{FF2B5EF4-FFF2-40B4-BE49-F238E27FC236}">
                <a16:creationId xmlns:a16="http://schemas.microsoft.com/office/drawing/2014/main" id="{0FB5C62A-0D54-62D3-D468-4421404802A9}"/>
              </a:ext>
            </a:extLst>
          </p:cNvPr>
          <p:cNvSpPr txBox="1"/>
          <p:nvPr/>
        </p:nvSpPr>
        <p:spPr>
          <a:xfrm>
            <a:off x="5100582" y="1648895"/>
            <a:ext cx="3609434" cy="1077218"/>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Code:</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r>
              <a:rPr lang="en-US" sz="900" b="1" dirty="0">
                <a:solidFill>
                  <a:srgbClr val="FF0000"/>
                </a:solidFill>
                <a:latin typeface="Courier New" panose="02070309020205020404" pitchFamily="49" charset="0"/>
                <a:cs typeface="Courier New" panose="02070309020205020404" pitchFamily="49" charset="0"/>
              </a:rPr>
              <a:t>plot(</a:t>
            </a:r>
            <a:r>
              <a:rPr lang="en-US" sz="900" b="1" dirty="0" err="1">
                <a:solidFill>
                  <a:srgbClr val="FF0000"/>
                </a:solidFill>
                <a:latin typeface="Courier New" panose="02070309020205020404" pitchFamily="49" charset="0"/>
                <a:cs typeface="Courier New" panose="02070309020205020404" pitchFamily="49" charset="0"/>
              </a:rPr>
              <a:t>varImp</a:t>
            </a:r>
            <a:r>
              <a:rPr lang="en-US" sz="900" b="1" dirty="0">
                <a:solidFill>
                  <a:srgbClr val="FF0000"/>
                </a:solidFill>
                <a:latin typeface="Courier New" panose="02070309020205020404" pitchFamily="49" charset="0"/>
                <a:cs typeface="Courier New" panose="02070309020205020404" pitchFamily="49" charset="0"/>
              </a:rPr>
              <a:t>(</a:t>
            </a:r>
            <a:r>
              <a:rPr lang="en-US" sz="900" b="1" dirty="0" err="1">
                <a:solidFill>
                  <a:srgbClr val="FF0000"/>
                </a:solidFill>
                <a:latin typeface="Courier New" panose="02070309020205020404" pitchFamily="49" charset="0"/>
                <a:cs typeface="Courier New" panose="02070309020205020404" pitchFamily="49" charset="0"/>
              </a:rPr>
              <a:t>CVregModel_gp</a:t>
            </a:r>
            <a:r>
              <a:rPr lang="en-US" sz="900" b="1" dirty="0">
                <a:solidFill>
                  <a:srgbClr val="FF0000"/>
                </a:solidFill>
                <a:latin typeface="Courier New" panose="02070309020205020404" pitchFamily="49" charset="0"/>
                <a:cs typeface="Courier New" panose="02070309020205020404" pitchFamily="49" charset="0"/>
              </a:rPr>
              <a:t>), main = "Variable Importance - GP Regression (</a:t>
            </a:r>
            <a:r>
              <a:rPr lang="en-US" sz="900" b="1" dirty="0" err="1">
                <a:solidFill>
                  <a:srgbClr val="FF0000"/>
                </a:solidFill>
                <a:latin typeface="Courier New" panose="02070309020205020404" pitchFamily="49" charset="0"/>
                <a:cs typeface="Courier New" panose="02070309020205020404" pitchFamily="49" charset="0"/>
              </a:rPr>
              <a:t>gaussprRadial</a:t>
            </a:r>
            <a:r>
              <a:rPr lang="en-US" sz="900" b="1" dirty="0">
                <a:solidFill>
                  <a:srgbClr val="FF0000"/>
                </a:solidFill>
                <a:latin typeface="Courier New" panose="02070309020205020404" pitchFamily="49" charset="0"/>
                <a:cs typeface="Courier New" panose="02070309020205020404" pitchFamily="49" charset="0"/>
              </a:rPr>
              <a:t>)")</a:t>
            </a:r>
            <a:endParaRPr lang="en-US" sz="900" b="1" dirty="0">
              <a:solidFill>
                <a:srgbClr val="00B050"/>
              </a:solidFill>
              <a:latin typeface="Courier New" panose="02070309020205020404" pitchFamily="49" charset="0"/>
              <a:cs typeface="Courier New" panose="02070309020205020404" pitchFamily="49" charset="0"/>
            </a:endParaRPr>
          </a:p>
          <a:p>
            <a:endParaRPr lang="en-US" sz="900" b="1" dirty="0">
              <a:solidFill>
                <a:srgbClr val="00B050"/>
              </a:solidFill>
              <a:latin typeface="Courier New" panose="02070309020205020404" pitchFamily="49" charset="0"/>
              <a:cs typeface="Courier New" panose="02070309020205020404" pitchFamily="49" charset="0"/>
            </a:endParaRPr>
          </a:p>
          <a:p>
            <a:endParaRPr lang="en-US" sz="900" b="1" dirty="0">
              <a:solidFill>
                <a:srgbClr val="00B050"/>
              </a:solidFill>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D15B2BAA-4926-F867-F174-CEEF0167977F}"/>
              </a:ext>
            </a:extLst>
          </p:cNvPr>
          <p:cNvPicPr>
            <a:picLocks noChangeAspect="1"/>
          </p:cNvPicPr>
          <p:nvPr/>
        </p:nvPicPr>
        <p:blipFill>
          <a:blip r:embed="rId2"/>
          <a:stretch>
            <a:fillRect/>
          </a:stretch>
        </p:blipFill>
        <p:spPr>
          <a:xfrm>
            <a:off x="4890356" y="2731524"/>
            <a:ext cx="4001258" cy="3581743"/>
          </a:xfrm>
          <a:prstGeom prst="rect">
            <a:avLst/>
          </a:prstGeom>
        </p:spPr>
      </p:pic>
      <p:sp>
        <p:nvSpPr>
          <p:cNvPr id="7" name="Rectangle 1">
            <a:extLst>
              <a:ext uri="{FF2B5EF4-FFF2-40B4-BE49-F238E27FC236}">
                <a16:creationId xmlns:a16="http://schemas.microsoft.com/office/drawing/2014/main" id="{DBF9FE4B-6778-99D9-A6F2-A271CBAB6742}"/>
              </a:ext>
            </a:extLst>
          </p:cNvPr>
          <p:cNvSpPr>
            <a:spLocks noChangeArrowheads="1"/>
          </p:cNvSpPr>
          <p:nvPr/>
        </p:nvSpPr>
        <p:spPr bwMode="auto">
          <a:xfrm>
            <a:off x="176637" y="1387201"/>
            <a:ext cx="4666599"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sRM</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(Scaled Average Number of Rooms) has the highest importance, indicating that more (or fewer) rooms in a house strongly affects predicted prices.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SRM2 (Squared </a:t>
            </a:r>
            <a:r>
              <a:rPr kumimoji="0" lang="en-US" altLang="en-US" sz="1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sRM</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next, showing that the effect of having additional rooms is nonlinear it doesn’t simply add a fixed amount to the house price for every room.</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sAGE</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(Scaled Age) is moderately important. Older houses may be valued differently compared to newer ones.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sPTRATIO</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sTAX</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somewhat less important but still affect price predictions (buyers may consider local taxes and school quality).</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sDIS</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(Scaled Distance to Employment Centers) is least important for this dataset, suggesting the model finds commute distance less critical than other factors.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number and quality of rooms (reflected by </a:t>
            </a:r>
            <a:r>
              <a:rPr kumimoji="0" lang="en-US" altLang="en-US" sz="1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sRM</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SRM2) are most critical for predicting house prices in this model.</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Older homes, tax rates, and schools have real (but smaller) impacts.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Distance to job centers is not a strong driver of house price variability in this dataset.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5387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20DB0F-9BE4-7F59-6C1F-EB4876794F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28F375-0FA0-F84C-02DC-A96824C86E4E}"/>
              </a:ext>
            </a:extLst>
          </p:cNvPr>
          <p:cNvSpPr>
            <a:spLocks noGrp="1"/>
          </p:cNvSpPr>
          <p:nvPr>
            <p:ph type="title"/>
          </p:nvPr>
        </p:nvSpPr>
        <p:spPr>
          <a:xfrm>
            <a:off x="628650" y="202317"/>
            <a:ext cx="7886700" cy="1015079"/>
          </a:xfrm>
        </p:spPr>
        <p:txBody>
          <a:bodyPr>
            <a:normAutofit/>
          </a:bodyPr>
          <a:lstStyle/>
          <a:p>
            <a:pPr algn="ctr"/>
            <a:r>
              <a:rPr lang="en-US" sz="3000" u="sng" dirty="0">
                <a:latin typeface="Times New Roman" panose="02020603050405020304" pitchFamily="18" charset="0"/>
                <a:cs typeface="Times New Roman" panose="02020603050405020304" pitchFamily="18" charset="0"/>
              </a:rPr>
              <a:t>Practical Predictive Ability</a:t>
            </a:r>
          </a:p>
        </p:txBody>
      </p:sp>
      <p:sp>
        <p:nvSpPr>
          <p:cNvPr id="4" name="TextBox 3">
            <a:extLst>
              <a:ext uri="{FF2B5EF4-FFF2-40B4-BE49-F238E27FC236}">
                <a16:creationId xmlns:a16="http://schemas.microsoft.com/office/drawing/2014/main" id="{37417CD8-072F-DFFA-F847-6DCA7ECC8D39}"/>
              </a:ext>
            </a:extLst>
          </p:cNvPr>
          <p:cNvSpPr txBox="1"/>
          <p:nvPr/>
        </p:nvSpPr>
        <p:spPr>
          <a:xfrm>
            <a:off x="351227" y="3872801"/>
            <a:ext cx="4905632" cy="2585323"/>
          </a:xfrm>
          <a:prstGeom prst="rect">
            <a:avLst/>
          </a:prstGeom>
          <a:noFill/>
        </p:spPr>
        <p:txBody>
          <a:bodyPr wrap="square" rtlCol="0">
            <a:spAutoFit/>
          </a:bodyPr>
          <a:lstStyle/>
          <a:p>
            <a:r>
              <a:rPr lang="en-US" sz="900" b="1" dirty="0" err="1">
                <a:solidFill>
                  <a:srgbClr val="FF0000"/>
                </a:solidFill>
                <a:latin typeface="Courier New" panose="02070309020205020404" pitchFamily="49" charset="0"/>
                <a:cs typeface="Courier New" panose="02070309020205020404" pitchFamily="49" charset="0"/>
              </a:rPr>
              <a:t>predicted_gp</a:t>
            </a:r>
            <a:r>
              <a:rPr lang="en-US" sz="900" b="1" dirty="0">
                <a:solidFill>
                  <a:srgbClr val="FF0000"/>
                </a:solidFill>
                <a:latin typeface="Courier New" panose="02070309020205020404" pitchFamily="49" charset="0"/>
                <a:cs typeface="Courier New" panose="02070309020205020404" pitchFamily="49" charset="0"/>
              </a:rPr>
              <a:t> &lt;- predict(</a:t>
            </a:r>
            <a:r>
              <a:rPr lang="en-US" sz="900" b="1" dirty="0" err="1">
                <a:solidFill>
                  <a:srgbClr val="FF0000"/>
                </a:solidFill>
                <a:latin typeface="Courier New" panose="02070309020205020404" pitchFamily="49" charset="0"/>
                <a:cs typeface="Courier New" panose="02070309020205020404" pitchFamily="49" charset="0"/>
              </a:rPr>
              <a:t>CVregModel_gp</a:t>
            </a:r>
            <a:r>
              <a:rPr lang="en-US" sz="900" b="1" dirty="0">
                <a:solidFill>
                  <a:srgbClr val="FF0000"/>
                </a:solidFill>
                <a:latin typeface="Courier New" panose="02070309020205020404" pitchFamily="49" charset="0"/>
                <a:cs typeface="Courier New" panose="02070309020205020404" pitchFamily="49" charset="0"/>
              </a:rPr>
              <a:t>, </a:t>
            </a:r>
            <a:r>
              <a:rPr lang="en-US" sz="900" b="1" dirty="0" err="1">
                <a:solidFill>
                  <a:srgbClr val="FF0000"/>
                </a:solidFill>
                <a:latin typeface="Courier New" panose="02070309020205020404" pitchFamily="49" charset="0"/>
                <a:cs typeface="Courier New" panose="02070309020205020404" pitchFamily="49" charset="0"/>
              </a:rPr>
              <a:t>newdata</a:t>
            </a:r>
            <a:r>
              <a:rPr lang="en-US" sz="900" b="1" dirty="0">
                <a:solidFill>
                  <a:srgbClr val="FF0000"/>
                </a:solidFill>
                <a:latin typeface="Courier New" panose="02070309020205020404" pitchFamily="49" charset="0"/>
                <a:cs typeface="Courier New" panose="02070309020205020404" pitchFamily="49" charset="0"/>
              </a:rPr>
              <a:t> = boston840s)</a:t>
            </a:r>
          </a:p>
          <a:p>
            <a:r>
              <a:rPr lang="en-US" sz="900" b="1" dirty="0" err="1">
                <a:solidFill>
                  <a:srgbClr val="FF0000"/>
                </a:solidFill>
                <a:latin typeface="Courier New" panose="02070309020205020404" pitchFamily="49" charset="0"/>
                <a:cs typeface="Courier New" panose="02070309020205020404" pitchFamily="49" charset="0"/>
              </a:rPr>
              <a:t>resid_gp</a:t>
            </a:r>
            <a:r>
              <a:rPr lang="en-US" sz="900" b="1" dirty="0">
                <a:solidFill>
                  <a:srgbClr val="FF0000"/>
                </a:solidFill>
                <a:latin typeface="Courier New" panose="02070309020205020404" pitchFamily="49" charset="0"/>
                <a:cs typeface="Courier New" panose="02070309020205020404" pitchFamily="49" charset="0"/>
              </a:rPr>
              <a:t> &lt;- boston840s$CMEDV - </a:t>
            </a:r>
            <a:r>
              <a:rPr lang="en-US" sz="900" b="1" dirty="0" err="1">
                <a:solidFill>
                  <a:srgbClr val="FF0000"/>
                </a:solidFill>
                <a:latin typeface="Courier New" panose="02070309020205020404" pitchFamily="49" charset="0"/>
                <a:cs typeface="Courier New" panose="02070309020205020404" pitchFamily="49" charset="0"/>
              </a:rPr>
              <a:t>predicted_gp</a:t>
            </a:r>
            <a:endParaRPr lang="en-US" sz="900" b="1" dirty="0">
              <a:solidFill>
                <a:srgbClr val="FF0000"/>
              </a:solidFill>
              <a:latin typeface="Courier New" panose="02070309020205020404" pitchFamily="49" charset="0"/>
              <a:cs typeface="Courier New" panose="02070309020205020404" pitchFamily="49" charset="0"/>
            </a:endParaRPr>
          </a:p>
          <a:p>
            <a:r>
              <a:rPr lang="en-US" sz="900" b="1" dirty="0">
                <a:solidFill>
                  <a:srgbClr val="FF0000"/>
                </a:solidFill>
                <a:latin typeface="Courier New" panose="02070309020205020404" pitchFamily="49" charset="0"/>
                <a:cs typeface="Courier New" panose="02070309020205020404" pitchFamily="49" charset="0"/>
              </a:rPr>
              <a:t> </a:t>
            </a:r>
          </a:p>
          <a:p>
            <a:r>
              <a:rPr lang="en-US" sz="900" b="1" dirty="0">
                <a:solidFill>
                  <a:srgbClr val="FF0000"/>
                </a:solidFill>
                <a:latin typeface="Courier New" panose="02070309020205020404" pitchFamily="49" charset="0"/>
                <a:cs typeface="Courier New" panose="02070309020205020404" pitchFamily="49" charset="0"/>
              </a:rPr>
              <a:t># Fitted line plot: Actual vs. Predicted for GP model</a:t>
            </a:r>
          </a:p>
          <a:p>
            <a:r>
              <a:rPr lang="en-US" sz="900" b="1" dirty="0">
                <a:solidFill>
                  <a:srgbClr val="FF0000"/>
                </a:solidFill>
                <a:latin typeface="Courier New" panose="02070309020205020404" pitchFamily="49" charset="0"/>
                <a:cs typeface="Courier New" panose="02070309020205020404" pitchFamily="49" charset="0"/>
              </a:rPr>
              <a:t>par(</a:t>
            </a:r>
            <a:r>
              <a:rPr lang="en-US" sz="900" b="1" dirty="0" err="1">
                <a:solidFill>
                  <a:srgbClr val="FF0000"/>
                </a:solidFill>
                <a:latin typeface="Courier New" panose="02070309020205020404" pitchFamily="49" charset="0"/>
                <a:cs typeface="Courier New" panose="02070309020205020404" pitchFamily="49" charset="0"/>
              </a:rPr>
              <a:t>mfrow</a:t>
            </a:r>
            <a:r>
              <a:rPr lang="en-US" sz="900" b="1" dirty="0">
                <a:solidFill>
                  <a:srgbClr val="FF0000"/>
                </a:solidFill>
                <a:latin typeface="Courier New" panose="02070309020205020404" pitchFamily="49" charset="0"/>
                <a:cs typeface="Courier New" panose="02070309020205020404" pitchFamily="49" charset="0"/>
              </a:rPr>
              <a:t> = c(1, 1))</a:t>
            </a:r>
          </a:p>
          <a:p>
            <a:r>
              <a:rPr lang="en-US" sz="900" b="1" dirty="0">
                <a:solidFill>
                  <a:srgbClr val="FF0000"/>
                </a:solidFill>
                <a:latin typeface="Courier New" panose="02070309020205020404" pitchFamily="49" charset="0"/>
                <a:cs typeface="Courier New" panose="02070309020205020404" pitchFamily="49" charset="0"/>
              </a:rPr>
              <a:t>plot(boston840s$CMEDV, </a:t>
            </a:r>
            <a:r>
              <a:rPr lang="en-US" sz="900" b="1" dirty="0" err="1">
                <a:solidFill>
                  <a:srgbClr val="FF0000"/>
                </a:solidFill>
                <a:latin typeface="Courier New" panose="02070309020205020404" pitchFamily="49" charset="0"/>
                <a:cs typeface="Courier New" panose="02070309020205020404" pitchFamily="49" charset="0"/>
              </a:rPr>
              <a:t>predicted_gp</a:t>
            </a:r>
            <a:r>
              <a:rPr lang="en-US" sz="900" b="1" dirty="0">
                <a:solidFill>
                  <a:srgbClr val="FF0000"/>
                </a:solidFill>
                <a:latin typeface="Courier New" panose="02070309020205020404" pitchFamily="49" charset="0"/>
                <a:cs typeface="Courier New" panose="02070309020205020404" pitchFamily="49" charset="0"/>
              </a:rPr>
              <a:t>,</a:t>
            </a:r>
          </a:p>
          <a:p>
            <a:r>
              <a:rPr lang="en-US" sz="900" b="1" dirty="0">
                <a:solidFill>
                  <a:srgbClr val="FF0000"/>
                </a:solidFill>
                <a:latin typeface="Courier New" panose="02070309020205020404" pitchFamily="49" charset="0"/>
                <a:cs typeface="Courier New" panose="02070309020205020404" pitchFamily="49" charset="0"/>
              </a:rPr>
              <a:t>      </a:t>
            </a:r>
            <a:r>
              <a:rPr lang="en-US" sz="900" b="1" dirty="0" err="1">
                <a:solidFill>
                  <a:srgbClr val="FF0000"/>
                </a:solidFill>
                <a:latin typeface="Courier New" panose="02070309020205020404" pitchFamily="49" charset="0"/>
                <a:cs typeface="Courier New" panose="02070309020205020404" pitchFamily="49" charset="0"/>
              </a:rPr>
              <a:t>xlab</a:t>
            </a:r>
            <a:r>
              <a:rPr lang="en-US" sz="900" b="1" dirty="0">
                <a:solidFill>
                  <a:srgbClr val="FF0000"/>
                </a:solidFill>
                <a:latin typeface="Courier New" panose="02070309020205020404" pitchFamily="49" charset="0"/>
                <a:cs typeface="Courier New" panose="02070309020205020404" pitchFamily="49" charset="0"/>
              </a:rPr>
              <a:t> = "Actual CMEDV", </a:t>
            </a:r>
          </a:p>
          <a:p>
            <a:r>
              <a:rPr lang="en-US" sz="900" b="1" dirty="0">
                <a:solidFill>
                  <a:srgbClr val="FF0000"/>
                </a:solidFill>
                <a:latin typeface="Courier New" panose="02070309020205020404" pitchFamily="49" charset="0"/>
                <a:cs typeface="Courier New" panose="02070309020205020404" pitchFamily="49" charset="0"/>
              </a:rPr>
              <a:t>      </a:t>
            </a:r>
            <a:r>
              <a:rPr lang="en-US" sz="900" b="1" dirty="0" err="1">
                <a:solidFill>
                  <a:srgbClr val="FF0000"/>
                </a:solidFill>
                <a:latin typeface="Courier New" panose="02070309020205020404" pitchFamily="49" charset="0"/>
                <a:cs typeface="Courier New" panose="02070309020205020404" pitchFamily="49" charset="0"/>
              </a:rPr>
              <a:t>ylab</a:t>
            </a:r>
            <a:r>
              <a:rPr lang="en-US" sz="900" b="1" dirty="0">
                <a:solidFill>
                  <a:srgbClr val="FF0000"/>
                </a:solidFill>
                <a:latin typeface="Courier New" panose="02070309020205020404" pitchFamily="49" charset="0"/>
                <a:cs typeface="Courier New" panose="02070309020205020404" pitchFamily="49" charset="0"/>
              </a:rPr>
              <a:t> = "Predicted CMEDV", </a:t>
            </a:r>
          </a:p>
          <a:p>
            <a:r>
              <a:rPr lang="en-US" sz="900" b="1" dirty="0">
                <a:solidFill>
                  <a:srgbClr val="FF0000"/>
                </a:solidFill>
                <a:latin typeface="Courier New" panose="02070309020205020404" pitchFamily="49" charset="0"/>
                <a:cs typeface="Courier New" panose="02070309020205020404" pitchFamily="49" charset="0"/>
              </a:rPr>
              <a:t>      main = "Actual vs. Predicted - GP Regression",</a:t>
            </a:r>
          </a:p>
          <a:p>
            <a:r>
              <a:rPr lang="en-US" sz="900" b="1" dirty="0">
                <a:solidFill>
                  <a:srgbClr val="FF0000"/>
                </a:solidFill>
                <a:latin typeface="Courier New" panose="02070309020205020404" pitchFamily="49" charset="0"/>
                <a:cs typeface="Courier New" panose="02070309020205020404" pitchFamily="49" charset="0"/>
              </a:rPr>
              <a:t>      col = "black")</a:t>
            </a:r>
          </a:p>
          <a:p>
            <a:r>
              <a:rPr lang="en-US" sz="900" b="1" dirty="0" err="1">
                <a:solidFill>
                  <a:srgbClr val="FF0000"/>
                </a:solidFill>
                <a:latin typeface="Courier New" panose="02070309020205020404" pitchFamily="49" charset="0"/>
                <a:cs typeface="Courier New" panose="02070309020205020404" pitchFamily="49" charset="0"/>
              </a:rPr>
              <a:t>abline</a:t>
            </a:r>
            <a:r>
              <a:rPr lang="en-US" sz="900" b="1" dirty="0">
                <a:solidFill>
                  <a:srgbClr val="FF0000"/>
                </a:solidFill>
                <a:latin typeface="Courier New" panose="02070309020205020404" pitchFamily="49" charset="0"/>
                <a:cs typeface="Courier New" panose="02070309020205020404" pitchFamily="49" charset="0"/>
              </a:rPr>
              <a:t>(0, 1, col = "red")  # 45-degree reference line</a:t>
            </a:r>
          </a:p>
          <a:p>
            <a:r>
              <a:rPr lang="en-US" sz="900" b="1" dirty="0">
                <a:solidFill>
                  <a:srgbClr val="FF0000"/>
                </a:solidFill>
                <a:latin typeface="Courier New" panose="02070309020205020404" pitchFamily="49" charset="0"/>
                <a:cs typeface="Courier New" panose="02070309020205020404" pitchFamily="49" charset="0"/>
              </a:rPr>
              <a:t> </a:t>
            </a:r>
          </a:p>
          <a:p>
            <a:r>
              <a:rPr lang="en-US" sz="900" b="1" dirty="0">
                <a:solidFill>
                  <a:srgbClr val="FF0000"/>
                </a:solidFill>
                <a:latin typeface="Courier New" panose="02070309020205020404" pitchFamily="49" charset="0"/>
                <a:cs typeface="Courier New" panose="02070309020205020404" pitchFamily="49" charset="0"/>
              </a:rPr>
              <a:t># Extract and print RMSE and R-squared for GP model</a:t>
            </a:r>
          </a:p>
          <a:p>
            <a:r>
              <a:rPr lang="en-US" sz="900" b="1" dirty="0" err="1">
                <a:solidFill>
                  <a:srgbClr val="FF0000"/>
                </a:solidFill>
                <a:latin typeface="Courier New" panose="02070309020205020404" pitchFamily="49" charset="0"/>
                <a:cs typeface="Courier New" panose="02070309020205020404" pitchFamily="49" charset="0"/>
              </a:rPr>
              <a:t>gp_RMSE</a:t>
            </a:r>
            <a:r>
              <a:rPr lang="en-US" sz="900" b="1" dirty="0">
                <a:solidFill>
                  <a:srgbClr val="FF0000"/>
                </a:solidFill>
                <a:latin typeface="Courier New" panose="02070309020205020404" pitchFamily="49" charset="0"/>
                <a:cs typeface="Courier New" panose="02070309020205020404" pitchFamily="49" charset="0"/>
              </a:rPr>
              <a:t> &lt;- </a:t>
            </a:r>
            <a:r>
              <a:rPr lang="en-US" sz="900" b="1" dirty="0" err="1">
                <a:solidFill>
                  <a:srgbClr val="FF0000"/>
                </a:solidFill>
                <a:latin typeface="Courier New" panose="02070309020205020404" pitchFamily="49" charset="0"/>
                <a:cs typeface="Courier New" panose="02070309020205020404" pitchFamily="49" charset="0"/>
              </a:rPr>
              <a:t>CVregModel_gp$results$RMSE</a:t>
            </a:r>
            <a:endParaRPr lang="en-US" sz="900" b="1" dirty="0">
              <a:solidFill>
                <a:srgbClr val="FF0000"/>
              </a:solidFill>
              <a:latin typeface="Courier New" panose="02070309020205020404" pitchFamily="49" charset="0"/>
              <a:cs typeface="Courier New" panose="02070309020205020404" pitchFamily="49" charset="0"/>
            </a:endParaRPr>
          </a:p>
          <a:p>
            <a:r>
              <a:rPr lang="en-US" sz="900" b="1" dirty="0" err="1">
                <a:solidFill>
                  <a:srgbClr val="FF0000"/>
                </a:solidFill>
                <a:latin typeface="Courier New" panose="02070309020205020404" pitchFamily="49" charset="0"/>
                <a:cs typeface="Courier New" panose="02070309020205020404" pitchFamily="49" charset="0"/>
              </a:rPr>
              <a:t>gp_Rsquared</a:t>
            </a:r>
            <a:r>
              <a:rPr lang="en-US" sz="900" b="1" dirty="0">
                <a:solidFill>
                  <a:srgbClr val="FF0000"/>
                </a:solidFill>
                <a:latin typeface="Courier New" panose="02070309020205020404" pitchFamily="49" charset="0"/>
                <a:cs typeface="Courier New" panose="02070309020205020404" pitchFamily="49" charset="0"/>
              </a:rPr>
              <a:t> &lt;- </a:t>
            </a:r>
            <a:r>
              <a:rPr lang="en-US" sz="900" b="1" dirty="0" err="1">
                <a:solidFill>
                  <a:srgbClr val="FF0000"/>
                </a:solidFill>
                <a:latin typeface="Courier New" panose="02070309020205020404" pitchFamily="49" charset="0"/>
                <a:cs typeface="Courier New" panose="02070309020205020404" pitchFamily="49" charset="0"/>
              </a:rPr>
              <a:t>CVregModel_gp$results$Rsquared</a:t>
            </a:r>
            <a:endParaRPr lang="en-US" sz="900" b="1" dirty="0">
              <a:solidFill>
                <a:srgbClr val="FF0000"/>
              </a:solidFill>
              <a:latin typeface="Courier New" panose="02070309020205020404" pitchFamily="49" charset="0"/>
              <a:cs typeface="Courier New" panose="02070309020205020404" pitchFamily="49" charset="0"/>
            </a:endParaRPr>
          </a:p>
          <a:p>
            <a:r>
              <a:rPr lang="en-US" sz="900" b="1" dirty="0">
                <a:solidFill>
                  <a:srgbClr val="FF0000"/>
                </a:solidFill>
                <a:latin typeface="Courier New" panose="02070309020205020404" pitchFamily="49" charset="0"/>
                <a:cs typeface="Courier New" panose="02070309020205020404" pitchFamily="49" charset="0"/>
              </a:rPr>
              <a:t>print(paste("GP Model RMSE:", </a:t>
            </a:r>
            <a:r>
              <a:rPr lang="en-US" sz="900" b="1" dirty="0" err="1">
                <a:solidFill>
                  <a:srgbClr val="FF0000"/>
                </a:solidFill>
                <a:latin typeface="Courier New" panose="02070309020205020404" pitchFamily="49" charset="0"/>
                <a:cs typeface="Courier New" panose="02070309020205020404" pitchFamily="49" charset="0"/>
              </a:rPr>
              <a:t>gp_RMSE</a:t>
            </a:r>
            <a:r>
              <a:rPr lang="en-US" sz="900" b="1" dirty="0">
                <a:solidFill>
                  <a:srgbClr val="FF0000"/>
                </a:solidFill>
                <a:latin typeface="Courier New" panose="02070309020205020404" pitchFamily="49" charset="0"/>
                <a:cs typeface="Courier New" panose="02070309020205020404" pitchFamily="49" charset="0"/>
              </a:rPr>
              <a:t>))</a:t>
            </a:r>
          </a:p>
          <a:p>
            <a:r>
              <a:rPr lang="en-US" sz="900" b="1" dirty="0">
                <a:solidFill>
                  <a:srgbClr val="FF0000"/>
                </a:solidFill>
                <a:latin typeface="Courier New" panose="02070309020205020404" pitchFamily="49" charset="0"/>
                <a:cs typeface="Courier New" panose="02070309020205020404" pitchFamily="49" charset="0"/>
              </a:rPr>
              <a:t> print(paste("GP Model R-squared:", </a:t>
            </a:r>
            <a:r>
              <a:rPr lang="en-US" sz="900" b="1" dirty="0" err="1">
                <a:solidFill>
                  <a:srgbClr val="FF0000"/>
                </a:solidFill>
                <a:latin typeface="Courier New" panose="02070309020205020404" pitchFamily="49" charset="0"/>
                <a:cs typeface="Courier New" panose="02070309020205020404" pitchFamily="49" charset="0"/>
              </a:rPr>
              <a:t>gp_Rsquared</a:t>
            </a:r>
            <a:r>
              <a:rPr lang="en-US" sz="900" b="1" dirty="0">
                <a:solidFill>
                  <a:srgbClr val="FF0000"/>
                </a:solidFill>
                <a:latin typeface="Courier New" panose="02070309020205020404" pitchFamily="49" charset="0"/>
                <a:cs typeface="Courier New" panose="02070309020205020404" pitchFamily="49" charset="0"/>
              </a:rPr>
              <a:t>))</a:t>
            </a:r>
          </a:p>
          <a:p>
            <a:endParaRPr lang="en-US" sz="900" b="1" dirty="0">
              <a:solidFill>
                <a:srgbClr val="00B050"/>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70C8CEB3-D87C-A383-767B-0586B0E8593A}"/>
              </a:ext>
            </a:extLst>
          </p:cNvPr>
          <p:cNvSpPr txBox="1"/>
          <p:nvPr/>
        </p:nvSpPr>
        <p:spPr>
          <a:xfrm>
            <a:off x="399923" y="1183935"/>
            <a:ext cx="3793525" cy="2693045"/>
          </a:xfrm>
          <a:prstGeom prst="rect">
            <a:avLst/>
          </a:prstGeom>
          <a:noFill/>
        </p:spPr>
        <p:txBody>
          <a:bodyPr wrap="square" rtlCol="0">
            <a:spAutoFit/>
          </a:bodyPr>
          <a:lstStyle/>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There is a positive trend: as the actual values (CMEDV) increase, the predicted values also increase.</a:t>
            </a:r>
          </a:p>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This shows the model is capturing the overall relationship between predictors and home value.</a:t>
            </a:r>
          </a:p>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Some underestimation (points above the line) can be seen at high price neighborhoods (around 30 or 35 on the x-axis).</a:t>
            </a:r>
          </a:p>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Some overestimation (points below the line) appears in a cluster around 15–17 on the x-axis.</a:t>
            </a:r>
          </a:p>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These outliers suggest that for very high or very low house prices, the model might not be as precise.</a:t>
            </a:r>
          </a:p>
        </p:txBody>
      </p:sp>
      <p:pic>
        <p:nvPicPr>
          <p:cNvPr id="7" name="Picture 6">
            <a:extLst>
              <a:ext uri="{FF2B5EF4-FFF2-40B4-BE49-F238E27FC236}">
                <a16:creationId xmlns:a16="http://schemas.microsoft.com/office/drawing/2014/main" id="{C74F8036-14AA-6E2C-6171-8ACB18F13FF1}"/>
              </a:ext>
            </a:extLst>
          </p:cNvPr>
          <p:cNvPicPr>
            <a:picLocks noChangeAspect="1"/>
          </p:cNvPicPr>
          <p:nvPr/>
        </p:nvPicPr>
        <p:blipFill>
          <a:blip r:embed="rId2"/>
          <a:stretch>
            <a:fillRect/>
          </a:stretch>
        </p:blipFill>
        <p:spPr>
          <a:xfrm>
            <a:off x="4669778" y="2102125"/>
            <a:ext cx="4225332" cy="3795125"/>
          </a:xfrm>
          <a:prstGeom prst="rect">
            <a:avLst/>
          </a:prstGeom>
        </p:spPr>
      </p:pic>
      <p:sp>
        <p:nvSpPr>
          <p:cNvPr id="8" name="TextBox 7">
            <a:extLst>
              <a:ext uri="{FF2B5EF4-FFF2-40B4-BE49-F238E27FC236}">
                <a16:creationId xmlns:a16="http://schemas.microsoft.com/office/drawing/2014/main" id="{4C20EAA4-1C45-6670-7396-4DFDA39CAFB8}"/>
              </a:ext>
            </a:extLst>
          </p:cNvPr>
          <p:cNvSpPr txBox="1"/>
          <p:nvPr/>
        </p:nvSpPr>
        <p:spPr>
          <a:xfrm>
            <a:off x="5009625" y="1317295"/>
            <a:ext cx="3965510" cy="784830"/>
          </a:xfrm>
          <a:prstGeom prst="rect">
            <a:avLst/>
          </a:prstGeom>
          <a:noFill/>
        </p:spPr>
        <p:txBody>
          <a:bodyPr wrap="square" rtlCol="0">
            <a:spAutoFit/>
          </a:bodyPr>
          <a:lstStyle/>
          <a:p>
            <a:r>
              <a:rPr lang="en-US" sz="900" b="1" dirty="0">
                <a:solidFill>
                  <a:srgbClr val="00B050"/>
                </a:solidFill>
                <a:latin typeface="Courier New" panose="02070309020205020404" pitchFamily="49" charset="0"/>
                <a:cs typeface="Courier New" panose="02070309020205020404" pitchFamily="49" charset="0"/>
              </a:rPr>
              <a:t>[1] "GP Model RMSE: 2.23587334113284"</a:t>
            </a:r>
          </a:p>
          <a:p>
            <a:endParaRPr lang="en-US" sz="900" b="1" dirty="0">
              <a:solidFill>
                <a:srgbClr val="00B050"/>
              </a:solidFill>
              <a:latin typeface="Courier New" panose="02070309020205020404" pitchFamily="49" charset="0"/>
              <a:cs typeface="Courier New" panose="02070309020205020404" pitchFamily="49" charset="0"/>
            </a:endParaRPr>
          </a:p>
          <a:p>
            <a:r>
              <a:rPr lang="en-US" sz="900" b="1" dirty="0">
                <a:solidFill>
                  <a:srgbClr val="00B050"/>
                </a:solidFill>
                <a:latin typeface="Courier New" panose="02070309020205020404" pitchFamily="49" charset="0"/>
                <a:cs typeface="Courier New" panose="02070309020205020404" pitchFamily="49" charset="0"/>
              </a:rPr>
              <a:t>[1] "GP Model R-squared: 0.731541567678382"</a:t>
            </a:r>
          </a:p>
          <a:p>
            <a:endParaRPr lang="en-US" dirty="0"/>
          </a:p>
        </p:txBody>
      </p:sp>
    </p:spTree>
    <p:extLst>
      <p:ext uri="{BB962C8B-B14F-4D97-AF65-F5344CB8AC3E}">
        <p14:creationId xmlns:p14="http://schemas.microsoft.com/office/powerpoint/2010/main" val="4159368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8927B-0585-66A3-9A44-3FA1DE1B56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BCB3E0-6B9F-2BD1-5938-FEE065D32D0B}"/>
              </a:ext>
            </a:extLst>
          </p:cNvPr>
          <p:cNvSpPr>
            <a:spLocks noGrp="1"/>
          </p:cNvSpPr>
          <p:nvPr>
            <p:ph type="title"/>
          </p:nvPr>
        </p:nvSpPr>
        <p:spPr>
          <a:xfrm>
            <a:off x="628650" y="365127"/>
            <a:ext cx="7886700" cy="836038"/>
          </a:xfrm>
        </p:spPr>
        <p:txBody>
          <a:bodyPr>
            <a:normAutofit/>
          </a:bodyPr>
          <a:lstStyle/>
          <a:p>
            <a:pPr algn="ctr"/>
            <a:r>
              <a:rPr lang="en-US" sz="3600" u="sng" dirty="0">
                <a:latin typeface="Times New Roman" panose="02020603050405020304" pitchFamily="18" charset="0"/>
                <a:cs typeface="Times New Roman" panose="02020603050405020304" pitchFamily="18" charset="0"/>
              </a:rPr>
              <a:t>Prediction Uncertainty</a:t>
            </a:r>
          </a:p>
        </p:txBody>
      </p:sp>
      <p:sp>
        <p:nvSpPr>
          <p:cNvPr id="4" name="TextBox 3">
            <a:extLst>
              <a:ext uri="{FF2B5EF4-FFF2-40B4-BE49-F238E27FC236}">
                <a16:creationId xmlns:a16="http://schemas.microsoft.com/office/drawing/2014/main" id="{FF447462-3301-34E9-F67A-B5190849BFC2}"/>
              </a:ext>
            </a:extLst>
          </p:cNvPr>
          <p:cNvSpPr txBox="1"/>
          <p:nvPr/>
        </p:nvSpPr>
        <p:spPr>
          <a:xfrm>
            <a:off x="4349579" y="1713415"/>
            <a:ext cx="3793525" cy="2123658"/>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Code:</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r>
              <a:rPr lang="en-US" sz="900" b="1" dirty="0" err="1">
                <a:solidFill>
                  <a:srgbClr val="FF0000"/>
                </a:solidFill>
                <a:latin typeface="Courier New" panose="02070309020205020404" pitchFamily="49" charset="0"/>
                <a:cs typeface="Courier New" panose="02070309020205020404" pitchFamily="49" charset="0"/>
              </a:rPr>
              <a:t>gp_RMSESD</a:t>
            </a:r>
            <a:r>
              <a:rPr lang="en-US" sz="900" b="1" dirty="0">
                <a:solidFill>
                  <a:srgbClr val="FF0000"/>
                </a:solidFill>
                <a:latin typeface="Courier New" panose="02070309020205020404" pitchFamily="49" charset="0"/>
                <a:cs typeface="Courier New" panose="02070309020205020404" pitchFamily="49" charset="0"/>
              </a:rPr>
              <a:t> &lt;- </a:t>
            </a:r>
            <a:r>
              <a:rPr lang="en-US" sz="900" b="1" dirty="0" err="1">
                <a:solidFill>
                  <a:srgbClr val="FF0000"/>
                </a:solidFill>
                <a:latin typeface="Courier New" panose="02070309020205020404" pitchFamily="49" charset="0"/>
                <a:cs typeface="Courier New" panose="02070309020205020404" pitchFamily="49" charset="0"/>
              </a:rPr>
              <a:t>CVregModel_gp$results$RMSESD</a:t>
            </a:r>
            <a:endParaRPr lang="en-US" sz="900" b="1" dirty="0">
              <a:solidFill>
                <a:srgbClr val="FF0000"/>
              </a:solidFill>
              <a:latin typeface="Courier New" panose="02070309020205020404" pitchFamily="49" charset="0"/>
              <a:cs typeface="Courier New" panose="02070309020205020404" pitchFamily="49" charset="0"/>
            </a:endParaRPr>
          </a:p>
          <a:p>
            <a:r>
              <a:rPr lang="en-US" sz="900" b="1" dirty="0" err="1">
                <a:solidFill>
                  <a:srgbClr val="FF0000"/>
                </a:solidFill>
                <a:latin typeface="Courier New" panose="02070309020205020404" pitchFamily="49" charset="0"/>
                <a:cs typeface="Courier New" panose="02070309020205020404" pitchFamily="49" charset="0"/>
              </a:rPr>
              <a:t>gp_RsquaredSD</a:t>
            </a:r>
            <a:r>
              <a:rPr lang="en-US" sz="900" b="1" dirty="0">
                <a:solidFill>
                  <a:srgbClr val="FF0000"/>
                </a:solidFill>
                <a:latin typeface="Courier New" panose="02070309020205020404" pitchFamily="49" charset="0"/>
                <a:cs typeface="Courier New" panose="02070309020205020404" pitchFamily="49" charset="0"/>
              </a:rPr>
              <a:t> &lt;- </a:t>
            </a:r>
            <a:r>
              <a:rPr lang="en-US" sz="900" b="1" dirty="0" err="1">
                <a:solidFill>
                  <a:srgbClr val="FF0000"/>
                </a:solidFill>
                <a:latin typeface="Courier New" panose="02070309020205020404" pitchFamily="49" charset="0"/>
                <a:cs typeface="Courier New" panose="02070309020205020404" pitchFamily="49" charset="0"/>
              </a:rPr>
              <a:t>CVregModel_gp$results$RsquaredSD</a:t>
            </a:r>
            <a:endParaRPr lang="en-US" sz="900" b="1" dirty="0">
              <a:solidFill>
                <a:srgbClr val="FF0000"/>
              </a:solidFill>
              <a:latin typeface="Courier New" panose="02070309020205020404" pitchFamily="49" charset="0"/>
              <a:cs typeface="Courier New" panose="02070309020205020404" pitchFamily="49" charset="0"/>
            </a:endParaRPr>
          </a:p>
          <a:p>
            <a:r>
              <a:rPr lang="en-US" sz="900" b="1" dirty="0">
                <a:solidFill>
                  <a:srgbClr val="FF0000"/>
                </a:solidFill>
                <a:latin typeface="Courier New" panose="02070309020205020404" pitchFamily="49" charset="0"/>
                <a:cs typeface="Courier New" panose="02070309020205020404" pitchFamily="49" charset="0"/>
              </a:rPr>
              <a:t>print("GP Model Uncertainty Assessment:")</a:t>
            </a:r>
          </a:p>
          <a:p>
            <a:r>
              <a:rPr lang="en-US" sz="900" b="1" dirty="0">
                <a:solidFill>
                  <a:srgbClr val="FF0000"/>
                </a:solidFill>
                <a:latin typeface="Courier New" panose="02070309020205020404" pitchFamily="49" charset="0"/>
                <a:cs typeface="Courier New" panose="02070309020205020404" pitchFamily="49" charset="0"/>
              </a:rPr>
              <a:t>print(c("RMSESD", </a:t>
            </a:r>
            <a:r>
              <a:rPr lang="en-US" sz="900" b="1" dirty="0" err="1">
                <a:solidFill>
                  <a:srgbClr val="FF0000"/>
                </a:solidFill>
                <a:latin typeface="Courier New" panose="02070309020205020404" pitchFamily="49" charset="0"/>
                <a:cs typeface="Courier New" panose="02070309020205020404" pitchFamily="49" charset="0"/>
              </a:rPr>
              <a:t>gp_RMSESD</a:t>
            </a:r>
            <a:r>
              <a:rPr lang="en-US" sz="900" b="1" dirty="0">
                <a:solidFill>
                  <a:srgbClr val="FF0000"/>
                </a:solidFill>
                <a:latin typeface="Courier New" panose="02070309020205020404" pitchFamily="49" charset="0"/>
                <a:cs typeface="Courier New" panose="02070309020205020404" pitchFamily="49" charset="0"/>
              </a:rPr>
              <a:t>))</a:t>
            </a:r>
          </a:p>
          <a:p>
            <a:r>
              <a:rPr lang="en-US" sz="900" b="1" dirty="0">
                <a:solidFill>
                  <a:srgbClr val="FF0000"/>
                </a:solidFill>
                <a:latin typeface="Courier New" panose="02070309020205020404" pitchFamily="49" charset="0"/>
                <a:cs typeface="Courier New" panose="02070309020205020404" pitchFamily="49" charset="0"/>
              </a:rPr>
              <a:t>print(c("R-</a:t>
            </a:r>
            <a:r>
              <a:rPr lang="en-US" sz="900" b="1" dirty="0" err="1">
                <a:solidFill>
                  <a:srgbClr val="FF0000"/>
                </a:solidFill>
                <a:latin typeface="Courier New" panose="02070309020205020404" pitchFamily="49" charset="0"/>
                <a:cs typeface="Courier New" panose="02070309020205020404" pitchFamily="49" charset="0"/>
              </a:rPr>
              <a:t>squaredSD</a:t>
            </a:r>
            <a:r>
              <a:rPr lang="en-US" sz="900" b="1" dirty="0">
                <a:solidFill>
                  <a:srgbClr val="FF0000"/>
                </a:solidFill>
                <a:latin typeface="Courier New" panose="02070309020205020404" pitchFamily="49" charset="0"/>
                <a:cs typeface="Courier New" panose="02070309020205020404" pitchFamily="49" charset="0"/>
              </a:rPr>
              <a:t>", </a:t>
            </a:r>
            <a:r>
              <a:rPr lang="en-US" sz="900" b="1" dirty="0" err="1">
                <a:solidFill>
                  <a:srgbClr val="FF0000"/>
                </a:solidFill>
                <a:latin typeface="Courier New" panose="02070309020205020404" pitchFamily="49" charset="0"/>
                <a:cs typeface="Courier New" panose="02070309020205020404" pitchFamily="49" charset="0"/>
              </a:rPr>
              <a:t>gp_RsquaredSD</a:t>
            </a:r>
            <a:r>
              <a:rPr lang="en-US" sz="900" b="1" dirty="0">
                <a:solidFill>
                  <a:srgbClr val="FF0000"/>
                </a:solidFill>
                <a:latin typeface="Courier New" panose="02070309020205020404" pitchFamily="49" charset="0"/>
                <a:cs typeface="Courier New" panose="02070309020205020404" pitchFamily="49" charset="0"/>
              </a:rPr>
              <a:t>))</a:t>
            </a:r>
          </a:p>
          <a:p>
            <a:endParaRPr lang="en-US" sz="900" b="1" dirty="0">
              <a:solidFill>
                <a:srgbClr val="00B050"/>
              </a:solidFill>
              <a:latin typeface="Courier New" panose="02070309020205020404" pitchFamily="49" charset="0"/>
              <a:cs typeface="Courier New" panose="02070309020205020404" pitchFamily="49"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Output</a:t>
            </a:r>
            <a:r>
              <a:rPr lang="en-US" sz="900" b="1" dirty="0">
                <a:solidFill>
                  <a:srgbClr val="00B050"/>
                </a:solidFill>
                <a:latin typeface="Courier New" panose="02070309020205020404" pitchFamily="49" charset="0"/>
                <a:cs typeface="Courier New" panose="02070309020205020404" pitchFamily="49" charset="0"/>
              </a:rPr>
              <a:t>:</a:t>
            </a:r>
          </a:p>
          <a:p>
            <a:endParaRPr lang="en-US" sz="900" b="1" dirty="0">
              <a:solidFill>
                <a:srgbClr val="00B050"/>
              </a:solidFill>
              <a:latin typeface="Courier New" panose="02070309020205020404" pitchFamily="49" charset="0"/>
              <a:cs typeface="Courier New" panose="02070309020205020404" pitchFamily="49" charset="0"/>
            </a:endParaRPr>
          </a:p>
          <a:p>
            <a:r>
              <a:rPr lang="en-US" sz="900" b="1" dirty="0">
                <a:solidFill>
                  <a:srgbClr val="00B050"/>
                </a:solidFill>
                <a:latin typeface="Courier New" panose="02070309020205020404" pitchFamily="49" charset="0"/>
                <a:cs typeface="Courier New" panose="02070309020205020404" pitchFamily="49" charset="0"/>
              </a:rPr>
              <a:t>[1] "GP Model Uncertainty Assessment:"</a:t>
            </a:r>
          </a:p>
          <a:p>
            <a:r>
              <a:rPr lang="en-US" sz="900" b="1" dirty="0">
                <a:solidFill>
                  <a:srgbClr val="00B050"/>
                </a:solidFill>
                <a:latin typeface="Courier New" panose="02070309020205020404" pitchFamily="49" charset="0"/>
                <a:cs typeface="Courier New" panose="02070309020205020404" pitchFamily="49" charset="0"/>
              </a:rPr>
              <a:t>[1] "RMSESD"           "0.47096231954768"</a:t>
            </a:r>
          </a:p>
          <a:p>
            <a:r>
              <a:rPr lang="en-US" sz="900" b="1" dirty="0">
                <a:solidFill>
                  <a:srgbClr val="00B050"/>
                </a:solidFill>
                <a:latin typeface="Courier New" panose="02070309020205020404" pitchFamily="49" charset="0"/>
                <a:cs typeface="Courier New" panose="02070309020205020404" pitchFamily="49" charset="0"/>
              </a:rPr>
              <a:t>[1] "R-</a:t>
            </a:r>
            <a:r>
              <a:rPr lang="en-US" sz="900" b="1" dirty="0" err="1">
                <a:solidFill>
                  <a:srgbClr val="00B050"/>
                </a:solidFill>
                <a:latin typeface="Courier New" panose="02070309020205020404" pitchFamily="49" charset="0"/>
                <a:cs typeface="Courier New" panose="02070309020205020404" pitchFamily="49" charset="0"/>
              </a:rPr>
              <a:t>squaredSD</a:t>
            </a:r>
            <a:r>
              <a:rPr lang="en-US" sz="900" b="1" dirty="0">
                <a:solidFill>
                  <a:srgbClr val="00B050"/>
                </a:solidFill>
                <a:latin typeface="Courier New" panose="02070309020205020404" pitchFamily="49" charset="0"/>
                <a:cs typeface="Courier New" panose="02070309020205020404" pitchFamily="49" charset="0"/>
              </a:rPr>
              <a:t>"        "0.0758966240690277"</a:t>
            </a:r>
          </a:p>
        </p:txBody>
      </p:sp>
      <p:sp>
        <p:nvSpPr>
          <p:cNvPr id="5" name="TextBox 4">
            <a:extLst>
              <a:ext uri="{FF2B5EF4-FFF2-40B4-BE49-F238E27FC236}">
                <a16:creationId xmlns:a16="http://schemas.microsoft.com/office/drawing/2014/main" id="{59AA060B-34F2-7953-1C33-BBE3D925C1C5}"/>
              </a:ext>
            </a:extLst>
          </p:cNvPr>
          <p:cNvSpPr txBox="1"/>
          <p:nvPr/>
        </p:nvSpPr>
        <p:spPr>
          <a:xfrm>
            <a:off x="399923" y="1713415"/>
            <a:ext cx="3793525" cy="3323987"/>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RMSESD = 0.47 is relatively low, suggesting that the model has consistent error rates across folds.</a:t>
            </a:r>
          </a:p>
          <a:p>
            <a:pPr algn="just"/>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This indicates the model is reliable and is not overly sensitive to the data split.</a:t>
            </a:r>
          </a:p>
          <a:p>
            <a:pPr algn="just"/>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a:t>
            </a:r>
            <a:r>
              <a:rPr lang="en-US" sz="1400" dirty="0" err="1">
                <a:latin typeface="Times New Roman" panose="02020603050405020304" pitchFamily="18" charset="0"/>
                <a:cs typeface="Times New Roman" panose="02020603050405020304" pitchFamily="18" charset="0"/>
              </a:rPr>
              <a:t>squaredSD</a:t>
            </a:r>
            <a:r>
              <a:rPr lang="en-US" sz="1400" dirty="0">
                <a:latin typeface="Times New Roman" panose="02020603050405020304" pitchFamily="18" charset="0"/>
                <a:cs typeface="Times New Roman" panose="02020603050405020304" pitchFamily="18" charset="0"/>
              </a:rPr>
              <a:t> = 0.07589, which is low. This means that the model’s explanatory power remains consistent across different training/testing folds.</a:t>
            </a:r>
          </a:p>
          <a:p>
            <a:pPr algn="just"/>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R² values across CV runs do not vary significantly, suggesting that the model generalizes well.</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9545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0288E-5BE5-43C8-307B-71CA8C6D9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750B6D-1B3D-089B-F19B-9429DD9137ED}"/>
              </a:ext>
            </a:extLst>
          </p:cNvPr>
          <p:cNvSpPr>
            <a:spLocks noGrp="1"/>
          </p:cNvSpPr>
          <p:nvPr>
            <p:ph type="title"/>
          </p:nvPr>
        </p:nvSpPr>
        <p:spPr>
          <a:xfrm>
            <a:off x="628650" y="365126"/>
            <a:ext cx="7886700" cy="873913"/>
          </a:xfrm>
        </p:spPr>
        <p:txBody>
          <a:bodyPr>
            <a:normAutofit/>
          </a:bodyPr>
          <a:lstStyle/>
          <a:p>
            <a:pPr algn="ctr"/>
            <a:r>
              <a:rPr lang="en-US" sz="3600" u="sng" dirty="0">
                <a:latin typeface="Times New Roman" panose="02020603050405020304" pitchFamily="18" charset="0"/>
                <a:cs typeface="Times New Roman" panose="02020603050405020304" pitchFamily="18" charset="0"/>
              </a:rPr>
              <a:t>Model Quality Check for GP Model</a:t>
            </a:r>
          </a:p>
        </p:txBody>
      </p:sp>
      <p:sp>
        <p:nvSpPr>
          <p:cNvPr id="4" name="TextBox 3">
            <a:extLst>
              <a:ext uri="{FF2B5EF4-FFF2-40B4-BE49-F238E27FC236}">
                <a16:creationId xmlns:a16="http://schemas.microsoft.com/office/drawing/2014/main" id="{BEF60548-BAC9-8315-FD76-BF9051B9CA9A}"/>
              </a:ext>
            </a:extLst>
          </p:cNvPr>
          <p:cNvSpPr txBox="1"/>
          <p:nvPr/>
        </p:nvSpPr>
        <p:spPr>
          <a:xfrm>
            <a:off x="4349579" y="1713415"/>
            <a:ext cx="4905632" cy="1631216"/>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Code:</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r>
              <a:rPr lang="en-US" sz="900" b="1" dirty="0">
                <a:solidFill>
                  <a:srgbClr val="FF0000"/>
                </a:solidFill>
                <a:latin typeface="Courier New" panose="02070309020205020404" pitchFamily="49" charset="0"/>
                <a:cs typeface="Courier New" panose="02070309020205020404" pitchFamily="49" charset="0"/>
              </a:rPr>
              <a:t>Autocorrelation of residuals</a:t>
            </a:r>
          </a:p>
          <a:p>
            <a:r>
              <a:rPr lang="en-US" sz="900" b="1" dirty="0">
                <a:solidFill>
                  <a:srgbClr val="FF0000"/>
                </a:solidFill>
                <a:latin typeface="Courier New" panose="02070309020205020404" pitchFamily="49" charset="0"/>
                <a:cs typeface="Courier New" panose="02070309020205020404" pitchFamily="49" charset="0"/>
              </a:rPr>
              <a:t>par(</a:t>
            </a:r>
            <a:r>
              <a:rPr lang="en-US" sz="900" b="1" dirty="0" err="1">
                <a:solidFill>
                  <a:srgbClr val="FF0000"/>
                </a:solidFill>
                <a:latin typeface="Courier New" panose="02070309020205020404" pitchFamily="49" charset="0"/>
                <a:cs typeface="Courier New" panose="02070309020205020404" pitchFamily="49" charset="0"/>
              </a:rPr>
              <a:t>mfrow</a:t>
            </a:r>
            <a:r>
              <a:rPr lang="en-US" sz="900" b="1" dirty="0">
                <a:solidFill>
                  <a:srgbClr val="FF0000"/>
                </a:solidFill>
                <a:latin typeface="Courier New" panose="02070309020205020404" pitchFamily="49" charset="0"/>
                <a:cs typeface="Courier New" panose="02070309020205020404" pitchFamily="49" charset="0"/>
              </a:rPr>
              <a:t> = c(1, 1))</a:t>
            </a:r>
          </a:p>
          <a:p>
            <a:r>
              <a:rPr lang="en-US" sz="900" b="1" dirty="0" err="1">
                <a:solidFill>
                  <a:srgbClr val="FF0000"/>
                </a:solidFill>
                <a:latin typeface="Courier New" panose="02070309020205020404" pitchFamily="49" charset="0"/>
                <a:cs typeface="Courier New" panose="02070309020205020404" pitchFamily="49" charset="0"/>
              </a:rPr>
              <a:t>acf</a:t>
            </a:r>
            <a:r>
              <a:rPr lang="en-US" sz="900" b="1" dirty="0">
                <a:solidFill>
                  <a:srgbClr val="FF0000"/>
                </a:solidFill>
                <a:latin typeface="Courier New" panose="02070309020205020404" pitchFamily="49" charset="0"/>
                <a:cs typeface="Courier New" panose="02070309020205020404" pitchFamily="49" charset="0"/>
              </a:rPr>
              <a:t>(</a:t>
            </a:r>
            <a:r>
              <a:rPr lang="en-US" sz="900" b="1" dirty="0" err="1">
                <a:solidFill>
                  <a:srgbClr val="FF0000"/>
                </a:solidFill>
                <a:latin typeface="Courier New" panose="02070309020205020404" pitchFamily="49" charset="0"/>
                <a:cs typeface="Courier New" panose="02070309020205020404" pitchFamily="49" charset="0"/>
              </a:rPr>
              <a:t>resid_gp</a:t>
            </a:r>
            <a:r>
              <a:rPr lang="en-US" sz="900" b="1" dirty="0">
                <a:solidFill>
                  <a:srgbClr val="FF0000"/>
                </a:solidFill>
                <a:latin typeface="Courier New" panose="02070309020205020404" pitchFamily="49" charset="0"/>
                <a:cs typeface="Courier New" panose="02070309020205020404" pitchFamily="49" charset="0"/>
              </a:rPr>
              <a:t>, main = "Autocorrelation of Residuals - GP Regression")# </a:t>
            </a:r>
          </a:p>
          <a:p>
            <a:endParaRPr lang="en-US" sz="900" b="1" dirty="0">
              <a:solidFill>
                <a:srgbClr val="FF0000"/>
              </a:solidFill>
              <a:latin typeface="Courier New" panose="02070309020205020404" pitchFamily="49" charset="0"/>
              <a:cs typeface="Courier New" panose="02070309020205020404" pitchFamily="49" charset="0"/>
            </a:endParaRPr>
          </a:p>
          <a:p>
            <a:r>
              <a:rPr lang="en-US" sz="900" b="1" dirty="0">
                <a:solidFill>
                  <a:srgbClr val="FF0000"/>
                </a:solidFill>
                <a:latin typeface="Courier New" panose="02070309020205020404" pitchFamily="49" charset="0"/>
                <a:cs typeface="Courier New" panose="02070309020205020404" pitchFamily="49" charset="0"/>
              </a:rPr>
              <a:t>#Normality check using Q-Q Plot</a:t>
            </a:r>
          </a:p>
          <a:p>
            <a:r>
              <a:rPr lang="en-US" sz="900" b="1" dirty="0">
                <a:solidFill>
                  <a:srgbClr val="FF0000"/>
                </a:solidFill>
                <a:latin typeface="Courier New" panose="02070309020205020404" pitchFamily="49" charset="0"/>
                <a:cs typeface="Courier New" panose="02070309020205020404" pitchFamily="49" charset="0"/>
              </a:rPr>
              <a:t>par(</a:t>
            </a:r>
            <a:r>
              <a:rPr lang="en-US" sz="900" b="1" dirty="0" err="1">
                <a:solidFill>
                  <a:srgbClr val="FF0000"/>
                </a:solidFill>
                <a:latin typeface="Courier New" panose="02070309020205020404" pitchFamily="49" charset="0"/>
                <a:cs typeface="Courier New" panose="02070309020205020404" pitchFamily="49" charset="0"/>
              </a:rPr>
              <a:t>mfrow</a:t>
            </a:r>
            <a:r>
              <a:rPr lang="en-US" sz="900" b="1" dirty="0">
                <a:solidFill>
                  <a:srgbClr val="FF0000"/>
                </a:solidFill>
                <a:latin typeface="Courier New" panose="02070309020205020404" pitchFamily="49" charset="0"/>
                <a:cs typeface="Courier New" panose="02070309020205020404" pitchFamily="49" charset="0"/>
              </a:rPr>
              <a:t> = c(1, 1))</a:t>
            </a:r>
          </a:p>
          <a:p>
            <a:r>
              <a:rPr lang="en-US" sz="900" b="1" dirty="0" err="1">
                <a:solidFill>
                  <a:srgbClr val="FF0000"/>
                </a:solidFill>
                <a:latin typeface="Courier New" panose="02070309020205020404" pitchFamily="49" charset="0"/>
                <a:cs typeface="Courier New" panose="02070309020205020404" pitchFamily="49" charset="0"/>
              </a:rPr>
              <a:t>qqnorm</a:t>
            </a:r>
            <a:r>
              <a:rPr lang="en-US" sz="900" b="1" dirty="0">
                <a:solidFill>
                  <a:srgbClr val="FF0000"/>
                </a:solidFill>
                <a:latin typeface="Courier New" panose="02070309020205020404" pitchFamily="49" charset="0"/>
                <a:cs typeface="Courier New" panose="02070309020205020404" pitchFamily="49" charset="0"/>
              </a:rPr>
              <a:t>(</a:t>
            </a:r>
            <a:r>
              <a:rPr lang="en-US" sz="900" b="1" dirty="0" err="1">
                <a:solidFill>
                  <a:srgbClr val="FF0000"/>
                </a:solidFill>
                <a:latin typeface="Courier New" panose="02070309020205020404" pitchFamily="49" charset="0"/>
                <a:cs typeface="Courier New" panose="02070309020205020404" pitchFamily="49" charset="0"/>
              </a:rPr>
              <a:t>resid_gp</a:t>
            </a:r>
            <a:r>
              <a:rPr lang="en-US" sz="900" b="1" dirty="0">
                <a:solidFill>
                  <a:srgbClr val="FF0000"/>
                </a:solidFill>
                <a:latin typeface="Courier New" panose="02070309020205020404" pitchFamily="49" charset="0"/>
                <a:cs typeface="Courier New" panose="02070309020205020404" pitchFamily="49" charset="0"/>
              </a:rPr>
              <a:t>, main = "Q-Q Plot - GP Regression Residuals")</a:t>
            </a:r>
          </a:p>
          <a:p>
            <a:r>
              <a:rPr lang="en-US" sz="900" b="1" dirty="0" err="1">
                <a:solidFill>
                  <a:srgbClr val="FF0000"/>
                </a:solidFill>
                <a:latin typeface="Courier New" panose="02070309020205020404" pitchFamily="49" charset="0"/>
                <a:cs typeface="Courier New" panose="02070309020205020404" pitchFamily="49" charset="0"/>
              </a:rPr>
              <a:t>qqline</a:t>
            </a:r>
            <a:r>
              <a:rPr lang="en-US" sz="900" b="1" dirty="0">
                <a:solidFill>
                  <a:srgbClr val="FF0000"/>
                </a:solidFill>
                <a:latin typeface="Courier New" panose="02070309020205020404" pitchFamily="49" charset="0"/>
                <a:cs typeface="Courier New" panose="02070309020205020404" pitchFamily="49" charset="0"/>
              </a:rPr>
              <a:t>(</a:t>
            </a:r>
            <a:r>
              <a:rPr lang="en-US" sz="900" b="1" dirty="0" err="1">
                <a:solidFill>
                  <a:srgbClr val="FF0000"/>
                </a:solidFill>
                <a:latin typeface="Courier New" panose="02070309020205020404" pitchFamily="49" charset="0"/>
                <a:cs typeface="Courier New" panose="02070309020205020404" pitchFamily="49" charset="0"/>
              </a:rPr>
              <a:t>resid_gp</a:t>
            </a:r>
            <a:r>
              <a:rPr lang="en-US" sz="900" b="1" dirty="0">
                <a:solidFill>
                  <a:srgbClr val="FF0000"/>
                </a:solidFill>
                <a:latin typeface="Courier New" panose="02070309020205020404" pitchFamily="49" charset="0"/>
                <a:cs typeface="Courier New" panose="02070309020205020404" pitchFamily="49" charset="0"/>
              </a:rPr>
              <a:t>, col = "red")</a:t>
            </a:r>
            <a:endParaRPr lang="en-US" sz="900" b="1" dirty="0">
              <a:solidFill>
                <a:srgbClr val="00B050"/>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1524C192-494E-5427-C88A-697900EF6902}"/>
              </a:ext>
            </a:extLst>
          </p:cNvPr>
          <p:cNvSpPr txBox="1"/>
          <p:nvPr/>
        </p:nvSpPr>
        <p:spPr>
          <a:xfrm>
            <a:off x="399923" y="1713415"/>
            <a:ext cx="3793525" cy="3970318"/>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Most of the residuals are normally distributed, but some extreme values deviate from normality.</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residuals mostly follow the red line, indicating the model captures the distribution of errors well.</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There is no major skewness in the residuals, meaning the model does not systematically overestimate or underestimate prices.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right tail (higher house prices) has more extreme values, meaning some expensive houses are underpredicted.</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left tail (lower house prices) has slight deviations, indicating a few overpredicted low-value houses.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This suggests that while the GP model works well overall, it struggles with extreme price values.</a:t>
            </a:r>
            <a:endParaRPr lang="en-US"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015BFEF-7C93-69ED-2F3E-09B28A097BA5}"/>
              </a:ext>
            </a:extLst>
          </p:cNvPr>
          <p:cNvPicPr>
            <a:picLocks noChangeAspect="1"/>
          </p:cNvPicPr>
          <p:nvPr/>
        </p:nvPicPr>
        <p:blipFill>
          <a:blip r:embed="rId2"/>
          <a:stretch>
            <a:fillRect/>
          </a:stretch>
        </p:blipFill>
        <p:spPr>
          <a:xfrm>
            <a:off x="4349579" y="3429000"/>
            <a:ext cx="4431166" cy="3063874"/>
          </a:xfrm>
          <a:prstGeom prst="rect">
            <a:avLst/>
          </a:prstGeom>
        </p:spPr>
      </p:pic>
    </p:spTree>
    <p:extLst>
      <p:ext uri="{BB962C8B-B14F-4D97-AF65-F5344CB8AC3E}">
        <p14:creationId xmlns:p14="http://schemas.microsoft.com/office/powerpoint/2010/main" val="1206820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5D8239-C99D-43BF-B607-D9CEBA73CF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E84D49-63F4-8DBD-F44F-8A408FA6BD30}"/>
              </a:ext>
            </a:extLst>
          </p:cNvPr>
          <p:cNvSpPr>
            <a:spLocks noGrp="1"/>
          </p:cNvSpPr>
          <p:nvPr>
            <p:ph type="title"/>
          </p:nvPr>
        </p:nvSpPr>
        <p:spPr>
          <a:xfrm>
            <a:off x="628650" y="365126"/>
            <a:ext cx="7886700" cy="922609"/>
          </a:xfrm>
        </p:spPr>
        <p:txBody>
          <a:bodyPr>
            <a:normAutofit/>
          </a:bodyPr>
          <a:lstStyle/>
          <a:p>
            <a:pPr algn="ctr"/>
            <a:r>
              <a:rPr lang="en-US" sz="3600" u="sng" dirty="0">
                <a:latin typeface="Times New Roman" panose="02020603050405020304" pitchFamily="18" charset="0"/>
                <a:cs typeface="Times New Roman" panose="02020603050405020304" pitchFamily="18" charset="0"/>
              </a:rPr>
              <a:t>Model Quality Checks for GP Model</a:t>
            </a:r>
          </a:p>
        </p:txBody>
      </p:sp>
      <p:sp>
        <p:nvSpPr>
          <p:cNvPr id="4" name="TextBox 3">
            <a:extLst>
              <a:ext uri="{FF2B5EF4-FFF2-40B4-BE49-F238E27FC236}">
                <a16:creationId xmlns:a16="http://schemas.microsoft.com/office/drawing/2014/main" id="{674BDDCE-26F8-5E8E-90CD-6177C41A05F2}"/>
              </a:ext>
            </a:extLst>
          </p:cNvPr>
          <p:cNvSpPr txBox="1"/>
          <p:nvPr/>
        </p:nvSpPr>
        <p:spPr>
          <a:xfrm>
            <a:off x="4349579" y="1287735"/>
            <a:ext cx="4431166" cy="2031325"/>
          </a:xfrm>
          <a:prstGeom prst="rect">
            <a:avLst/>
          </a:prstGeom>
          <a:noFill/>
        </p:spPr>
        <p:txBody>
          <a:bodyPr wrap="square" rtlCol="0">
            <a:spAutoFit/>
          </a:bodyPr>
          <a:lstStyle/>
          <a:p>
            <a:r>
              <a:rPr lang="en-US" sz="900" b="1" dirty="0">
                <a:solidFill>
                  <a:srgbClr val="FF0000"/>
                </a:solidFill>
                <a:latin typeface="Courier New" panose="02070309020205020404" pitchFamily="49" charset="0"/>
                <a:cs typeface="Courier New" panose="02070309020205020404" pitchFamily="49" charset="0"/>
              </a:rPr>
              <a:t>par(</a:t>
            </a:r>
            <a:r>
              <a:rPr lang="en-US" sz="900" b="1" dirty="0" err="1">
                <a:solidFill>
                  <a:srgbClr val="FF0000"/>
                </a:solidFill>
                <a:latin typeface="Courier New" panose="02070309020205020404" pitchFamily="49" charset="0"/>
                <a:cs typeface="Courier New" panose="02070309020205020404" pitchFamily="49" charset="0"/>
              </a:rPr>
              <a:t>mfrow</a:t>
            </a:r>
            <a:r>
              <a:rPr lang="en-US" sz="900" b="1" dirty="0">
                <a:solidFill>
                  <a:srgbClr val="FF0000"/>
                </a:solidFill>
                <a:latin typeface="Courier New" panose="02070309020205020404" pitchFamily="49" charset="0"/>
                <a:cs typeface="Courier New" panose="02070309020205020404" pitchFamily="49" charset="0"/>
              </a:rPr>
              <a:t> = c(2, 3))</a:t>
            </a:r>
          </a:p>
          <a:p>
            <a:r>
              <a:rPr lang="en-US" sz="900" b="1" dirty="0">
                <a:solidFill>
                  <a:srgbClr val="FF0000"/>
                </a:solidFill>
                <a:latin typeface="Courier New" panose="02070309020205020404" pitchFamily="49" charset="0"/>
                <a:cs typeface="Courier New" panose="02070309020205020404" pitchFamily="49" charset="0"/>
              </a:rPr>
              <a:t>plot(boston840s$sRM, </a:t>
            </a:r>
            <a:r>
              <a:rPr lang="en-US" sz="900" b="1" dirty="0" err="1">
                <a:solidFill>
                  <a:srgbClr val="FF0000"/>
                </a:solidFill>
                <a:latin typeface="Courier New" panose="02070309020205020404" pitchFamily="49" charset="0"/>
                <a:cs typeface="Courier New" panose="02070309020205020404" pitchFamily="49" charset="0"/>
              </a:rPr>
              <a:t>resid_gp</a:t>
            </a:r>
            <a:r>
              <a:rPr lang="en-US" sz="900" b="1" dirty="0">
                <a:solidFill>
                  <a:srgbClr val="FF0000"/>
                </a:solidFill>
                <a:latin typeface="Courier New" panose="02070309020205020404" pitchFamily="49" charset="0"/>
                <a:cs typeface="Courier New" panose="02070309020205020404" pitchFamily="49" charset="0"/>
              </a:rPr>
              <a:t>, main = "Residuals vs </a:t>
            </a:r>
            <a:r>
              <a:rPr lang="en-US" sz="900" b="1" dirty="0" err="1">
                <a:solidFill>
                  <a:srgbClr val="FF0000"/>
                </a:solidFill>
                <a:latin typeface="Courier New" panose="02070309020205020404" pitchFamily="49" charset="0"/>
                <a:cs typeface="Courier New" panose="02070309020205020404" pitchFamily="49" charset="0"/>
              </a:rPr>
              <a:t>sRM</a:t>
            </a:r>
            <a:r>
              <a:rPr lang="en-US" sz="900" b="1" dirty="0">
                <a:solidFill>
                  <a:srgbClr val="FF0000"/>
                </a:solidFill>
                <a:latin typeface="Courier New" panose="02070309020205020404" pitchFamily="49" charset="0"/>
                <a:cs typeface="Courier New" panose="02070309020205020404" pitchFamily="49" charset="0"/>
              </a:rPr>
              <a:t> (GP)", col = "blue")</a:t>
            </a:r>
          </a:p>
          <a:p>
            <a:r>
              <a:rPr lang="en-US" sz="900" b="1" dirty="0">
                <a:solidFill>
                  <a:srgbClr val="FF0000"/>
                </a:solidFill>
                <a:latin typeface="Courier New" panose="02070309020205020404" pitchFamily="49" charset="0"/>
                <a:cs typeface="Courier New" panose="02070309020205020404" pitchFamily="49" charset="0"/>
              </a:rPr>
              <a:t>plot(boston840s$SRM2, </a:t>
            </a:r>
            <a:r>
              <a:rPr lang="en-US" sz="900" b="1" dirty="0" err="1">
                <a:solidFill>
                  <a:srgbClr val="FF0000"/>
                </a:solidFill>
                <a:latin typeface="Courier New" panose="02070309020205020404" pitchFamily="49" charset="0"/>
                <a:cs typeface="Courier New" panose="02070309020205020404" pitchFamily="49" charset="0"/>
              </a:rPr>
              <a:t>resid_gp</a:t>
            </a:r>
            <a:r>
              <a:rPr lang="en-US" sz="900" b="1" dirty="0">
                <a:solidFill>
                  <a:srgbClr val="FF0000"/>
                </a:solidFill>
                <a:latin typeface="Courier New" panose="02070309020205020404" pitchFamily="49" charset="0"/>
                <a:cs typeface="Courier New" panose="02070309020205020404" pitchFamily="49" charset="0"/>
              </a:rPr>
              <a:t>, main = "Residuals vs SRM2 (GP)", col = "blue")</a:t>
            </a:r>
          </a:p>
          <a:p>
            <a:r>
              <a:rPr lang="en-US" sz="900" b="1" dirty="0">
                <a:solidFill>
                  <a:srgbClr val="FF0000"/>
                </a:solidFill>
                <a:latin typeface="Courier New" panose="02070309020205020404" pitchFamily="49" charset="0"/>
                <a:cs typeface="Courier New" panose="02070309020205020404" pitchFamily="49" charset="0"/>
              </a:rPr>
              <a:t>plot(boston840s$sAGE, </a:t>
            </a:r>
            <a:r>
              <a:rPr lang="en-US" sz="900" b="1" dirty="0" err="1">
                <a:solidFill>
                  <a:srgbClr val="FF0000"/>
                </a:solidFill>
                <a:latin typeface="Courier New" panose="02070309020205020404" pitchFamily="49" charset="0"/>
                <a:cs typeface="Courier New" panose="02070309020205020404" pitchFamily="49" charset="0"/>
              </a:rPr>
              <a:t>resid_gp</a:t>
            </a:r>
            <a:r>
              <a:rPr lang="en-US" sz="900" b="1" dirty="0">
                <a:solidFill>
                  <a:srgbClr val="FF0000"/>
                </a:solidFill>
                <a:latin typeface="Courier New" panose="02070309020205020404" pitchFamily="49" charset="0"/>
                <a:cs typeface="Courier New" panose="02070309020205020404" pitchFamily="49" charset="0"/>
              </a:rPr>
              <a:t>, main = "Residuals vs </a:t>
            </a:r>
            <a:r>
              <a:rPr lang="en-US" sz="900" b="1" dirty="0" err="1">
                <a:solidFill>
                  <a:srgbClr val="FF0000"/>
                </a:solidFill>
                <a:latin typeface="Courier New" panose="02070309020205020404" pitchFamily="49" charset="0"/>
                <a:cs typeface="Courier New" panose="02070309020205020404" pitchFamily="49" charset="0"/>
              </a:rPr>
              <a:t>sAGE</a:t>
            </a:r>
            <a:r>
              <a:rPr lang="en-US" sz="900" b="1" dirty="0">
                <a:solidFill>
                  <a:srgbClr val="FF0000"/>
                </a:solidFill>
                <a:latin typeface="Courier New" panose="02070309020205020404" pitchFamily="49" charset="0"/>
                <a:cs typeface="Courier New" panose="02070309020205020404" pitchFamily="49" charset="0"/>
              </a:rPr>
              <a:t> (GP)", col = "blue")</a:t>
            </a:r>
          </a:p>
          <a:p>
            <a:r>
              <a:rPr lang="en-US" sz="900" b="1" dirty="0">
                <a:solidFill>
                  <a:srgbClr val="FF0000"/>
                </a:solidFill>
                <a:latin typeface="Courier New" panose="02070309020205020404" pitchFamily="49" charset="0"/>
                <a:cs typeface="Courier New" panose="02070309020205020404" pitchFamily="49" charset="0"/>
              </a:rPr>
              <a:t>plot(boston840s$sDIS, </a:t>
            </a:r>
            <a:r>
              <a:rPr lang="en-US" sz="900" b="1" dirty="0" err="1">
                <a:solidFill>
                  <a:srgbClr val="FF0000"/>
                </a:solidFill>
                <a:latin typeface="Courier New" panose="02070309020205020404" pitchFamily="49" charset="0"/>
                <a:cs typeface="Courier New" panose="02070309020205020404" pitchFamily="49" charset="0"/>
              </a:rPr>
              <a:t>resid_gp</a:t>
            </a:r>
            <a:r>
              <a:rPr lang="en-US" sz="900" b="1" dirty="0">
                <a:solidFill>
                  <a:srgbClr val="FF0000"/>
                </a:solidFill>
                <a:latin typeface="Courier New" panose="02070309020205020404" pitchFamily="49" charset="0"/>
                <a:cs typeface="Courier New" panose="02070309020205020404" pitchFamily="49" charset="0"/>
              </a:rPr>
              <a:t>, main = "Residuals vs </a:t>
            </a:r>
            <a:r>
              <a:rPr lang="en-US" sz="900" b="1" dirty="0" err="1">
                <a:solidFill>
                  <a:srgbClr val="FF0000"/>
                </a:solidFill>
                <a:latin typeface="Courier New" panose="02070309020205020404" pitchFamily="49" charset="0"/>
                <a:cs typeface="Courier New" panose="02070309020205020404" pitchFamily="49" charset="0"/>
              </a:rPr>
              <a:t>sDIS</a:t>
            </a:r>
            <a:r>
              <a:rPr lang="en-US" sz="900" b="1" dirty="0">
                <a:solidFill>
                  <a:srgbClr val="FF0000"/>
                </a:solidFill>
                <a:latin typeface="Courier New" panose="02070309020205020404" pitchFamily="49" charset="0"/>
                <a:cs typeface="Courier New" panose="02070309020205020404" pitchFamily="49" charset="0"/>
              </a:rPr>
              <a:t> (GP)", col = "blue")</a:t>
            </a:r>
          </a:p>
          <a:p>
            <a:r>
              <a:rPr lang="en-US" sz="900" b="1" dirty="0">
                <a:solidFill>
                  <a:srgbClr val="FF0000"/>
                </a:solidFill>
                <a:latin typeface="Courier New" panose="02070309020205020404" pitchFamily="49" charset="0"/>
                <a:cs typeface="Courier New" panose="02070309020205020404" pitchFamily="49" charset="0"/>
              </a:rPr>
              <a:t>plot(boston840s$sTAX, </a:t>
            </a:r>
            <a:r>
              <a:rPr lang="en-US" sz="900" b="1" dirty="0" err="1">
                <a:solidFill>
                  <a:srgbClr val="FF0000"/>
                </a:solidFill>
                <a:latin typeface="Courier New" panose="02070309020205020404" pitchFamily="49" charset="0"/>
                <a:cs typeface="Courier New" panose="02070309020205020404" pitchFamily="49" charset="0"/>
              </a:rPr>
              <a:t>resid_gp</a:t>
            </a:r>
            <a:r>
              <a:rPr lang="en-US" sz="900" b="1" dirty="0">
                <a:solidFill>
                  <a:srgbClr val="FF0000"/>
                </a:solidFill>
                <a:latin typeface="Courier New" panose="02070309020205020404" pitchFamily="49" charset="0"/>
                <a:cs typeface="Courier New" panose="02070309020205020404" pitchFamily="49" charset="0"/>
              </a:rPr>
              <a:t>, main = "Residuals vs </a:t>
            </a:r>
            <a:r>
              <a:rPr lang="en-US" sz="900" b="1" dirty="0" err="1">
                <a:solidFill>
                  <a:srgbClr val="FF0000"/>
                </a:solidFill>
                <a:latin typeface="Courier New" panose="02070309020205020404" pitchFamily="49" charset="0"/>
                <a:cs typeface="Courier New" panose="02070309020205020404" pitchFamily="49" charset="0"/>
              </a:rPr>
              <a:t>sTAX</a:t>
            </a:r>
            <a:r>
              <a:rPr lang="en-US" sz="900" b="1" dirty="0">
                <a:solidFill>
                  <a:srgbClr val="FF0000"/>
                </a:solidFill>
                <a:latin typeface="Courier New" panose="02070309020205020404" pitchFamily="49" charset="0"/>
                <a:cs typeface="Courier New" panose="02070309020205020404" pitchFamily="49" charset="0"/>
              </a:rPr>
              <a:t> (GP)", col = "blue")</a:t>
            </a:r>
          </a:p>
          <a:p>
            <a:r>
              <a:rPr lang="en-US" sz="900" b="1" dirty="0">
                <a:solidFill>
                  <a:srgbClr val="FF0000"/>
                </a:solidFill>
                <a:latin typeface="Courier New" panose="02070309020205020404" pitchFamily="49" charset="0"/>
                <a:cs typeface="Courier New" panose="02070309020205020404" pitchFamily="49" charset="0"/>
              </a:rPr>
              <a:t>plot(boston840s$sPTRATIO, </a:t>
            </a:r>
            <a:r>
              <a:rPr lang="en-US" sz="900" b="1" dirty="0" err="1">
                <a:solidFill>
                  <a:srgbClr val="FF0000"/>
                </a:solidFill>
                <a:latin typeface="Courier New" panose="02070309020205020404" pitchFamily="49" charset="0"/>
                <a:cs typeface="Courier New" panose="02070309020205020404" pitchFamily="49" charset="0"/>
              </a:rPr>
              <a:t>resid_gp</a:t>
            </a:r>
            <a:r>
              <a:rPr lang="en-US" sz="900" b="1" dirty="0">
                <a:solidFill>
                  <a:srgbClr val="FF0000"/>
                </a:solidFill>
                <a:latin typeface="Courier New" panose="02070309020205020404" pitchFamily="49" charset="0"/>
                <a:cs typeface="Courier New" panose="02070309020205020404" pitchFamily="49" charset="0"/>
              </a:rPr>
              <a:t>, main = "Residuals vs </a:t>
            </a:r>
            <a:r>
              <a:rPr lang="en-US" sz="900" b="1" dirty="0" err="1">
                <a:solidFill>
                  <a:srgbClr val="FF0000"/>
                </a:solidFill>
                <a:latin typeface="Courier New" panose="02070309020205020404" pitchFamily="49" charset="0"/>
                <a:cs typeface="Courier New" panose="02070309020205020404" pitchFamily="49" charset="0"/>
              </a:rPr>
              <a:t>sPTRATIO</a:t>
            </a:r>
            <a:r>
              <a:rPr lang="en-US" sz="900" b="1" dirty="0">
                <a:solidFill>
                  <a:srgbClr val="FF0000"/>
                </a:solidFill>
                <a:latin typeface="Courier New" panose="02070309020205020404" pitchFamily="49" charset="0"/>
                <a:cs typeface="Courier New" panose="02070309020205020404" pitchFamily="49" charset="0"/>
              </a:rPr>
              <a:t> (GP)", col = "blue")</a:t>
            </a:r>
          </a:p>
          <a:p>
            <a:r>
              <a:rPr lang="en-US" sz="900" b="1" dirty="0" err="1">
                <a:solidFill>
                  <a:srgbClr val="FF0000"/>
                </a:solidFill>
                <a:latin typeface="Courier New" panose="02070309020205020404" pitchFamily="49" charset="0"/>
                <a:cs typeface="Courier New" panose="02070309020205020404" pitchFamily="49" charset="0"/>
              </a:rPr>
              <a:t>abline</a:t>
            </a:r>
            <a:r>
              <a:rPr lang="en-US" sz="900" b="1" dirty="0">
                <a:solidFill>
                  <a:srgbClr val="FF0000"/>
                </a:solidFill>
                <a:latin typeface="Courier New" panose="02070309020205020404" pitchFamily="49" charset="0"/>
                <a:cs typeface="Courier New" panose="02070309020205020404" pitchFamily="49" charset="0"/>
              </a:rPr>
              <a:t>(h = 0, col = "red")</a:t>
            </a:r>
            <a:endParaRPr lang="en-US" sz="900" b="1" dirty="0">
              <a:solidFill>
                <a:srgbClr val="00B050"/>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CB61C89B-5350-BDB4-7083-B3FFCE4E172F}"/>
              </a:ext>
            </a:extLst>
          </p:cNvPr>
          <p:cNvSpPr txBox="1"/>
          <p:nvPr/>
        </p:nvSpPr>
        <p:spPr>
          <a:xfrm>
            <a:off x="363255" y="1287735"/>
            <a:ext cx="3793525" cy="5170646"/>
          </a:xfrm>
          <a:prstGeom prst="rect">
            <a:avLst/>
          </a:prstGeom>
          <a:noFill/>
        </p:spPr>
        <p:txBody>
          <a:bodyPr wrap="square" rtlCol="0">
            <a:spAutoFit/>
          </a:bodyPr>
          <a:lstStyle/>
          <a:p>
            <a:pPr algn="just"/>
            <a:r>
              <a:rPr lang="en-US" sz="1100" dirty="0">
                <a:latin typeface="Times New Roman" panose="02020603050405020304" pitchFamily="18" charset="0"/>
                <a:cs typeface="Times New Roman" panose="02020603050405020304" pitchFamily="18" charset="0"/>
              </a:rPr>
              <a:t>1. </a:t>
            </a:r>
            <a:r>
              <a:rPr lang="en-US" sz="1100" b="1" dirty="0">
                <a:latin typeface="Times New Roman" panose="02020603050405020304" pitchFamily="18" charset="0"/>
                <a:cs typeface="Times New Roman" panose="02020603050405020304" pitchFamily="18" charset="0"/>
              </a:rPr>
              <a:t>Residuals vs. </a:t>
            </a:r>
            <a:r>
              <a:rPr lang="en-US" sz="1100" b="1" dirty="0" err="1">
                <a:latin typeface="Times New Roman" panose="02020603050405020304" pitchFamily="18" charset="0"/>
                <a:cs typeface="Times New Roman" panose="02020603050405020304" pitchFamily="18" charset="0"/>
              </a:rPr>
              <a:t>sRM</a:t>
            </a:r>
            <a:r>
              <a:rPr lang="en-US" sz="1100" b="1" dirty="0">
                <a:latin typeface="Times New Roman" panose="02020603050405020304" pitchFamily="18" charset="0"/>
                <a:cs typeface="Times New Roman" panose="02020603050405020304" pitchFamily="18" charset="0"/>
              </a:rPr>
              <a:t> (GP)</a:t>
            </a:r>
          </a:p>
          <a:p>
            <a:pPr algn="just"/>
            <a:r>
              <a:rPr lang="en-US" sz="1100" dirty="0">
                <a:latin typeface="Times New Roman" panose="02020603050405020304" pitchFamily="18" charset="0"/>
                <a:cs typeface="Times New Roman" panose="02020603050405020304" pitchFamily="18" charset="0"/>
              </a:rPr>
              <a:t>The points show roughly random scatter around zero, implying that once we account for </a:t>
            </a:r>
            <a:r>
              <a:rPr lang="en-US" sz="1100" dirty="0" err="1">
                <a:latin typeface="Times New Roman" panose="02020603050405020304" pitchFamily="18" charset="0"/>
                <a:cs typeface="Times New Roman" panose="02020603050405020304" pitchFamily="18" charset="0"/>
              </a:rPr>
              <a:t>sRM</a:t>
            </a:r>
            <a:r>
              <a:rPr lang="en-US" sz="1100" dirty="0">
                <a:latin typeface="Times New Roman" panose="02020603050405020304" pitchFamily="18" charset="0"/>
                <a:cs typeface="Times New Roman" panose="02020603050405020304" pitchFamily="18" charset="0"/>
              </a:rPr>
              <a:t> in the model, there is no clear leftover pattern in the errors.</a:t>
            </a:r>
          </a:p>
          <a:p>
            <a:pPr marL="285750" indent="-285750" algn="jus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algn="just"/>
            <a:r>
              <a:rPr lang="en-US" sz="1100" dirty="0">
                <a:latin typeface="Times New Roman" panose="02020603050405020304" pitchFamily="18" charset="0"/>
                <a:cs typeface="Times New Roman" panose="02020603050405020304" pitchFamily="18" charset="0"/>
              </a:rPr>
              <a:t>2. </a:t>
            </a:r>
            <a:r>
              <a:rPr lang="en-US" sz="1100" b="1" u="sng" dirty="0">
                <a:latin typeface="Times New Roman" panose="02020603050405020304" pitchFamily="18" charset="0"/>
                <a:cs typeface="Times New Roman" panose="02020603050405020304" pitchFamily="18" charset="0"/>
              </a:rPr>
              <a:t>Residuals vs. SRM2 (GP)</a:t>
            </a:r>
          </a:p>
          <a:p>
            <a:pPr algn="just"/>
            <a:r>
              <a:rPr lang="en-US" sz="1100" dirty="0">
                <a:latin typeface="Times New Roman" panose="02020603050405020304" pitchFamily="18" charset="0"/>
                <a:cs typeface="Times New Roman" panose="02020603050405020304" pitchFamily="18" charset="0"/>
              </a:rPr>
              <a:t>Most points again cluster around zero, with no obvious trend.</a:t>
            </a:r>
          </a:p>
          <a:p>
            <a:pPr algn="just"/>
            <a:r>
              <a:rPr lang="en-US" sz="1100" dirty="0">
                <a:latin typeface="Times New Roman" panose="02020603050405020304" pitchFamily="18" charset="0"/>
                <a:cs typeface="Times New Roman" panose="02020603050405020304" pitchFamily="18" charset="0"/>
              </a:rPr>
              <a:t>This suggests the quadratic effect of rooms has been handled appropriately by the GP model.</a:t>
            </a:r>
          </a:p>
          <a:p>
            <a:pPr marL="285750" indent="-285750" algn="jus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algn="just"/>
            <a:r>
              <a:rPr lang="en-US" sz="1100" dirty="0">
                <a:latin typeface="Times New Roman" panose="02020603050405020304" pitchFamily="18" charset="0"/>
                <a:cs typeface="Times New Roman" panose="02020603050405020304" pitchFamily="18" charset="0"/>
              </a:rPr>
              <a:t>3. </a:t>
            </a:r>
            <a:r>
              <a:rPr lang="en-US" sz="1100" b="1" u="sng" dirty="0">
                <a:latin typeface="Times New Roman" panose="02020603050405020304" pitchFamily="18" charset="0"/>
                <a:cs typeface="Times New Roman" panose="02020603050405020304" pitchFamily="18" charset="0"/>
              </a:rPr>
              <a:t>Residuals vs. </a:t>
            </a:r>
            <a:r>
              <a:rPr lang="en-US" sz="1100" b="1" u="sng" dirty="0" err="1">
                <a:latin typeface="Times New Roman" panose="02020603050405020304" pitchFamily="18" charset="0"/>
                <a:cs typeface="Times New Roman" panose="02020603050405020304" pitchFamily="18" charset="0"/>
              </a:rPr>
              <a:t>sAGE</a:t>
            </a:r>
            <a:r>
              <a:rPr lang="en-US" sz="1100" b="1" u="sng" dirty="0">
                <a:latin typeface="Times New Roman" panose="02020603050405020304" pitchFamily="18" charset="0"/>
                <a:cs typeface="Times New Roman" panose="02020603050405020304" pitchFamily="18" charset="0"/>
              </a:rPr>
              <a:t> (GP)</a:t>
            </a:r>
          </a:p>
          <a:p>
            <a:pPr algn="just"/>
            <a:r>
              <a:rPr lang="en-US" sz="1100" dirty="0">
                <a:latin typeface="Times New Roman" panose="02020603050405020304" pitchFamily="18" charset="0"/>
                <a:cs typeface="Times New Roman" panose="02020603050405020304" pitchFamily="18" charset="0"/>
              </a:rPr>
              <a:t>The residuals do not display a strong pattern across different ages.</a:t>
            </a:r>
          </a:p>
          <a:p>
            <a:pPr algn="just"/>
            <a:r>
              <a:rPr lang="en-US" sz="1100" dirty="0">
                <a:latin typeface="Times New Roman" panose="02020603050405020304" pitchFamily="18" charset="0"/>
                <a:cs typeface="Times New Roman" panose="02020603050405020304" pitchFamily="18" charset="0"/>
              </a:rPr>
              <a:t>A random cloud around zero indicates that the effect of housing age has mostly been accounted for in the predictions.</a:t>
            </a:r>
          </a:p>
          <a:p>
            <a:pPr marL="285750" indent="-285750" algn="jus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algn="just"/>
            <a:r>
              <a:rPr lang="en-US" sz="1100" dirty="0">
                <a:latin typeface="Times New Roman" panose="02020603050405020304" pitchFamily="18" charset="0"/>
                <a:cs typeface="Times New Roman" panose="02020603050405020304" pitchFamily="18" charset="0"/>
              </a:rPr>
              <a:t>4. </a:t>
            </a:r>
            <a:r>
              <a:rPr lang="en-US" sz="1100" b="1" dirty="0">
                <a:latin typeface="Times New Roman" panose="02020603050405020304" pitchFamily="18" charset="0"/>
                <a:cs typeface="Times New Roman" panose="02020603050405020304" pitchFamily="18" charset="0"/>
              </a:rPr>
              <a:t>Re</a:t>
            </a:r>
            <a:r>
              <a:rPr lang="en-US" sz="1100" b="1" u="sng" dirty="0">
                <a:latin typeface="Times New Roman" panose="02020603050405020304" pitchFamily="18" charset="0"/>
                <a:cs typeface="Times New Roman" panose="02020603050405020304" pitchFamily="18" charset="0"/>
              </a:rPr>
              <a:t>siduals vs. </a:t>
            </a:r>
            <a:r>
              <a:rPr lang="en-US" sz="1100" b="1" u="sng" dirty="0" err="1">
                <a:latin typeface="Times New Roman" panose="02020603050405020304" pitchFamily="18" charset="0"/>
                <a:cs typeface="Times New Roman" panose="02020603050405020304" pitchFamily="18" charset="0"/>
              </a:rPr>
              <a:t>sDIS</a:t>
            </a:r>
            <a:r>
              <a:rPr lang="en-US" sz="1100" b="1" u="sng" dirty="0">
                <a:latin typeface="Times New Roman" panose="02020603050405020304" pitchFamily="18" charset="0"/>
                <a:cs typeface="Times New Roman" panose="02020603050405020304" pitchFamily="18" charset="0"/>
              </a:rPr>
              <a:t> (GP)</a:t>
            </a:r>
          </a:p>
          <a:p>
            <a:pPr algn="just"/>
            <a:r>
              <a:rPr lang="en-US" sz="1100" dirty="0">
                <a:latin typeface="Times New Roman" panose="02020603050405020304" pitchFamily="18" charset="0"/>
                <a:cs typeface="Times New Roman" panose="02020603050405020304" pitchFamily="18" charset="0"/>
              </a:rPr>
              <a:t>No strong trend or clustering pattern is evident, suggesting the model captures whatever effect distance might have.</a:t>
            </a:r>
          </a:p>
          <a:p>
            <a:pPr marL="285750" indent="-285750" algn="jus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algn="just"/>
            <a:r>
              <a:rPr lang="en-US" sz="1100" dirty="0">
                <a:latin typeface="Times New Roman" panose="02020603050405020304" pitchFamily="18" charset="0"/>
                <a:cs typeface="Times New Roman" panose="02020603050405020304" pitchFamily="18" charset="0"/>
              </a:rPr>
              <a:t>5. </a:t>
            </a:r>
            <a:r>
              <a:rPr lang="en-US" sz="1100" b="1" u="sng" dirty="0">
                <a:latin typeface="Times New Roman" panose="02020603050405020304" pitchFamily="18" charset="0"/>
                <a:cs typeface="Times New Roman" panose="02020603050405020304" pitchFamily="18" charset="0"/>
              </a:rPr>
              <a:t>Residuals vs. </a:t>
            </a:r>
            <a:r>
              <a:rPr lang="en-US" sz="1100" b="1" u="sng" dirty="0" err="1">
                <a:latin typeface="Times New Roman" panose="02020603050405020304" pitchFamily="18" charset="0"/>
                <a:cs typeface="Times New Roman" panose="02020603050405020304" pitchFamily="18" charset="0"/>
              </a:rPr>
              <a:t>sTAX</a:t>
            </a:r>
            <a:r>
              <a:rPr lang="en-US" sz="1100" b="1" u="sng" dirty="0">
                <a:latin typeface="Times New Roman" panose="02020603050405020304" pitchFamily="18" charset="0"/>
                <a:cs typeface="Times New Roman" panose="02020603050405020304" pitchFamily="18" charset="0"/>
              </a:rPr>
              <a:t> (GP)</a:t>
            </a:r>
          </a:p>
          <a:p>
            <a:pPr algn="just"/>
            <a:r>
              <a:rPr lang="en-US" sz="1100" dirty="0">
                <a:latin typeface="Times New Roman" panose="02020603050405020304" pitchFamily="18" charset="0"/>
                <a:cs typeface="Times New Roman" panose="02020603050405020304" pitchFamily="18" charset="0"/>
              </a:rPr>
              <a:t>Points form a random scatter with no major </a:t>
            </a:r>
            <a:r>
              <a:rPr lang="en-US" sz="1100" dirty="0" err="1">
                <a:latin typeface="Times New Roman" panose="02020603050405020304" pitchFamily="18" charset="0"/>
                <a:cs typeface="Times New Roman" panose="02020603050405020304" pitchFamily="18" charset="0"/>
              </a:rPr>
              <a:t>trend.The</a:t>
            </a:r>
            <a:r>
              <a:rPr lang="en-US" sz="1100" dirty="0">
                <a:latin typeface="Times New Roman" panose="02020603050405020304" pitchFamily="18" charset="0"/>
                <a:cs typeface="Times New Roman" panose="02020603050405020304" pitchFamily="18" charset="0"/>
              </a:rPr>
              <a:t> model handles property tax differences reasonably well, without leaving structured residuals.</a:t>
            </a:r>
          </a:p>
          <a:p>
            <a:pPr marL="285750" indent="-285750" algn="jus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algn="just"/>
            <a:r>
              <a:rPr lang="en-US" sz="1100" dirty="0">
                <a:latin typeface="Times New Roman" panose="02020603050405020304" pitchFamily="18" charset="0"/>
                <a:cs typeface="Times New Roman" panose="02020603050405020304" pitchFamily="18" charset="0"/>
              </a:rPr>
              <a:t>6. </a:t>
            </a:r>
            <a:r>
              <a:rPr lang="en-US" sz="1100" b="1" u="sng" dirty="0">
                <a:latin typeface="Times New Roman" panose="02020603050405020304" pitchFamily="18" charset="0"/>
                <a:cs typeface="Times New Roman" panose="02020603050405020304" pitchFamily="18" charset="0"/>
              </a:rPr>
              <a:t>Residuals vs. </a:t>
            </a:r>
            <a:r>
              <a:rPr lang="en-US" sz="1100" b="1" u="sng" dirty="0" err="1">
                <a:latin typeface="Times New Roman" panose="02020603050405020304" pitchFamily="18" charset="0"/>
                <a:cs typeface="Times New Roman" panose="02020603050405020304" pitchFamily="18" charset="0"/>
              </a:rPr>
              <a:t>sPTRATIO</a:t>
            </a:r>
            <a:r>
              <a:rPr lang="en-US" sz="1100" b="1" u="sng" dirty="0">
                <a:latin typeface="Times New Roman" panose="02020603050405020304" pitchFamily="18" charset="0"/>
                <a:cs typeface="Times New Roman" panose="02020603050405020304" pitchFamily="18" charset="0"/>
              </a:rPr>
              <a:t> (GP)</a:t>
            </a:r>
          </a:p>
          <a:p>
            <a:pPr algn="just"/>
            <a:r>
              <a:rPr lang="en-US" sz="1100" dirty="0">
                <a:latin typeface="Times New Roman" panose="02020603050405020304" pitchFamily="18" charset="0"/>
                <a:cs typeface="Times New Roman" panose="02020603050405020304" pitchFamily="18" charset="0"/>
              </a:rPr>
              <a:t>Points hover around zero, with no strong slope or pattern across different </a:t>
            </a:r>
            <a:r>
              <a:rPr lang="en-US" sz="1100" dirty="0" err="1">
                <a:latin typeface="Times New Roman" panose="02020603050405020304" pitchFamily="18" charset="0"/>
                <a:cs typeface="Times New Roman" panose="02020603050405020304" pitchFamily="18" charset="0"/>
              </a:rPr>
              <a:t>sPTRATIO</a:t>
            </a:r>
            <a:r>
              <a:rPr lang="en-US" sz="1100" dirty="0">
                <a:latin typeface="Times New Roman" panose="02020603050405020304" pitchFamily="18" charset="0"/>
                <a:cs typeface="Times New Roman" panose="02020603050405020304" pitchFamily="18" charset="0"/>
              </a:rPr>
              <a:t> values.</a:t>
            </a:r>
          </a:p>
          <a:p>
            <a:pPr algn="just"/>
            <a:r>
              <a:rPr lang="en-US" sz="1100" dirty="0">
                <a:latin typeface="Times New Roman" panose="02020603050405020304" pitchFamily="18" charset="0"/>
                <a:cs typeface="Times New Roman" panose="02020603050405020304" pitchFamily="18" charset="0"/>
              </a:rPr>
              <a:t>This indicates the GP model does not systematically over- or under-predict at any particular student-teacher ratio range.</a:t>
            </a:r>
          </a:p>
        </p:txBody>
      </p:sp>
      <p:pic>
        <p:nvPicPr>
          <p:cNvPr id="3" name="Picture 2">
            <a:extLst>
              <a:ext uri="{FF2B5EF4-FFF2-40B4-BE49-F238E27FC236}">
                <a16:creationId xmlns:a16="http://schemas.microsoft.com/office/drawing/2014/main" id="{8AD6223A-EFD3-9AB1-06F1-3C4FD5080275}"/>
              </a:ext>
            </a:extLst>
          </p:cNvPr>
          <p:cNvPicPr>
            <a:picLocks noChangeAspect="1"/>
          </p:cNvPicPr>
          <p:nvPr/>
        </p:nvPicPr>
        <p:blipFill>
          <a:blip r:embed="rId2"/>
          <a:stretch>
            <a:fillRect/>
          </a:stretch>
        </p:blipFill>
        <p:spPr>
          <a:xfrm>
            <a:off x="4303683" y="3406389"/>
            <a:ext cx="4522958" cy="2918522"/>
          </a:xfrm>
          <a:prstGeom prst="rect">
            <a:avLst/>
          </a:prstGeom>
        </p:spPr>
      </p:pic>
    </p:spTree>
    <p:extLst>
      <p:ext uri="{BB962C8B-B14F-4D97-AF65-F5344CB8AC3E}">
        <p14:creationId xmlns:p14="http://schemas.microsoft.com/office/powerpoint/2010/main" val="2060600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EC671-F7BA-634D-357B-C039C4A5B6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15AC39-4B05-0EDC-6DF3-33C37645AD86}"/>
              </a:ext>
            </a:extLst>
          </p:cNvPr>
          <p:cNvSpPr>
            <a:spLocks noGrp="1"/>
          </p:cNvSpPr>
          <p:nvPr>
            <p:ph type="title"/>
          </p:nvPr>
        </p:nvSpPr>
        <p:spPr>
          <a:xfrm>
            <a:off x="628650" y="129856"/>
            <a:ext cx="7886700" cy="979327"/>
          </a:xfrm>
        </p:spPr>
        <p:txBody>
          <a:bodyPr>
            <a:normAutofit fontScale="90000"/>
          </a:bodyPr>
          <a:lstStyle/>
          <a:p>
            <a:pPr algn="ctr"/>
            <a:r>
              <a:rPr lang="en-US" sz="3600" u="sng" dirty="0">
                <a:latin typeface="Times New Roman" panose="02020603050405020304" pitchFamily="18" charset="0"/>
                <a:cs typeface="Times New Roman" panose="02020603050405020304" pitchFamily="18" charset="0"/>
              </a:rPr>
              <a:t>Compute Prediction Values AND CV-Based Prediction Intervals</a:t>
            </a:r>
          </a:p>
        </p:txBody>
      </p:sp>
      <p:sp>
        <p:nvSpPr>
          <p:cNvPr id="4" name="TextBox 3">
            <a:extLst>
              <a:ext uri="{FF2B5EF4-FFF2-40B4-BE49-F238E27FC236}">
                <a16:creationId xmlns:a16="http://schemas.microsoft.com/office/drawing/2014/main" id="{35AC47DE-8DAA-240A-B542-CBED7CC2CDDA}"/>
              </a:ext>
            </a:extLst>
          </p:cNvPr>
          <p:cNvSpPr txBox="1"/>
          <p:nvPr/>
        </p:nvSpPr>
        <p:spPr>
          <a:xfrm>
            <a:off x="4349579" y="1239485"/>
            <a:ext cx="4431166" cy="3885679"/>
          </a:xfrm>
          <a:prstGeom prst="rect">
            <a:avLst/>
          </a:prstGeom>
          <a:noFill/>
        </p:spPr>
        <p:txBody>
          <a:bodyPr wrap="square" rtlCol="0">
            <a:spAutoFit/>
          </a:bodyPr>
          <a:lstStyle/>
          <a:p>
            <a:r>
              <a:rPr lang="en-US" sz="850" b="1" dirty="0">
                <a:solidFill>
                  <a:srgbClr val="FF0000"/>
                </a:solidFill>
                <a:latin typeface="Courier New" panose="02070309020205020404" pitchFamily="49" charset="0"/>
                <a:cs typeface="Courier New" panose="02070309020205020404" pitchFamily="49" charset="0"/>
              </a:rPr>
              <a:t>typical &lt;- </a:t>
            </a:r>
            <a:r>
              <a:rPr lang="en-US" sz="850" b="1" dirty="0" err="1">
                <a:solidFill>
                  <a:srgbClr val="FF0000"/>
                </a:solidFill>
                <a:latin typeface="Courier New" panose="02070309020205020404" pitchFamily="49" charset="0"/>
                <a:cs typeface="Courier New" panose="02070309020205020404" pitchFamily="49" charset="0"/>
              </a:rPr>
              <a:t>data.frame</a:t>
            </a:r>
            <a:r>
              <a:rPr lang="en-US" sz="850" b="1" dirty="0">
                <a:solidFill>
                  <a:srgbClr val="FF0000"/>
                </a:solidFill>
                <a:latin typeface="Courier New" panose="02070309020205020404" pitchFamily="49" charset="0"/>
                <a:cs typeface="Courier New" panose="02070309020205020404" pitchFamily="49" charset="0"/>
              </a:rPr>
              <a:t>(  </a:t>
            </a:r>
            <a:r>
              <a:rPr lang="en-US" sz="850" b="1" dirty="0" err="1">
                <a:solidFill>
                  <a:srgbClr val="FF0000"/>
                </a:solidFill>
                <a:latin typeface="Courier New" panose="02070309020205020404" pitchFamily="49" charset="0"/>
                <a:cs typeface="Courier New" panose="02070309020205020404" pitchFamily="49" charset="0"/>
              </a:rPr>
              <a:t>sRM</a:t>
            </a:r>
            <a:r>
              <a:rPr lang="en-US" sz="850" b="1" dirty="0">
                <a:solidFill>
                  <a:srgbClr val="FF0000"/>
                </a:solidFill>
                <a:latin typeface="Courier New" panose="02070309020205020404" pitchFamily="49" charset="0"/>
                <a:cs typeface="Courier New" panose="02070309020205020404" pitchFamily="49" charset="0"/>
              </a:rPr>
              <a:t> = median(boston840s$sRM, na.rm = TRUE),  SRM2 = median(boston840s$SRM2, na.rm = TRUE),  </a:t>
            </a:r>
            <a:r>
              <a:rPr lang="en-US" sz="850" b="1" dirty="0" err="1">
                <a:solidFill>
                  <a:srgbClr val="FF0000"/>
                </a:solidFill>
                <a:latin typeface="Courier New" panose="02070309020205020404" pitchFamily="49" charset="0"/>
                <a:cs typeface="Courier New" panose="02070309020205020404" pitchFamily="49" charset="0"/>
              </a:rPr>
              <a:t>sAGE</a:t>
            </a:r>
            <a:r>
              <a:rPr lang="en-US" sz="850" b="1" dirty="0">
                <a:solidFill>
                  <a:srgbClr val="FF0000"/>
                </a:solidFill>
                <a:latin typeface="Courier New" panose="02070309020205020404" pitchFamily="49" charset="0"/>
                <a:cs typeface="Courier New" panose="02070309020205020404" pitchFamily="49" charset="0"/>
              </a:rPr>
              <a:t> = median(boston840s$sAGE, na.rm = TRUE),  </a:t>
            </a:r>
            <a:r>
              <a:rPr lang="en-US" sz="850" b="1" dirty="0" err="1">
                <a:solidFill>
                  <a:srgbClr val="FF0000"/>
                </a:solidFill>
                <a:latin typeface="Courier New" panose="02070309020205020404" pitchFamily="49" charset="0"/>
                <a:cs typeface="Courier New" panose="02070309020205020404" pitchFamily="49" charset="0"/>
              </a:rPr>
              <a:t>sDIS</a:t>
            </a:r>
            <a:r>
              <a:rPr lang="en-US" sz="850" b="1" dirty="0">
                <a:solidFill>
                  <a:srgbClr val="FF0000"/>
                </a:solidFill>
                <a:latin typeface="Courier New" panose="02070309020205020404" pitchFamily="49" charset="0"/>
                <a:cs typeface="Courier New" panose="02070309020205020404" pitchFamily="49" charset="0"/>
              </a:rPr>
              <a:t> = median(boston840s$sDIS, na.rm = TRUE),  </a:t>
            </a:r>
            <a:r>
              <a:rPr lang="en-US" sz="850" b="1" dirty="0" err="1">
                <a:solidFill>
                  <a:srgbClr val="FF0000"/>
                </a:solidFill>
                <a:latin typeface="Courier New" panose="02070309020205020404" pitchFamily="49" charset="0"/>
                <a:cs typeface="Courier New" panose="02070309020205020404" pitchFamily="49" charset="0"/>
              </a:rPr>
              <a:t>sTAX</a:t>
            </a:r>
            <a:r>
              <a:rPr lang="en-US" sz="850" b="1" dirty="0">
                <a:solidFill>
                  <a:srgbClr val="FF0000"/>
                </a:solidFill>
                <a:latin typeface="Courier New" panose="02070309020205020404" pitchFamily="49" charset="0"/>
                <a:cs typeface="Courier New" panose="02070309020205020404" pitchFamily="49" charset="0"/>
              </a:rPr>
              <a:t> = median(boston840s$sTAX, na.rm = TRUE),  </a:t>
            </a:r>
            <a:r>
              <a:rPr lang="en-US" sz="850" b="1" dirty="0" err="1">
                <a:solidFill>
                  <a:srgbClr val="FF0000"/>
                </a:solidFill>
                <a:latin typeface="Courier New" panose="02070309020205020404" pitchFamily="49" charset="0"/>
                <a:cs typeface="Courier New" panose="02070309020205020404" pitchFamily="49" charset="0"/>
              </a:rPr>
              <a:t>sPTRATIO</a:t>
            </a:r>
            <a:r>
              <a:rPr lang="en-US" sz="850" b="1" dirty="0">
                <a:solidFill>
                  <a:srgbClr val="FF0000"/>
                </a:solidFill>
                <a:latin typeface="Courier New" panose="02070309020205020404" pitchFamily="49" charset="0"/>
                <a:cs typeface="Courier New" panose="02070309020205020404" pitchFamily="49" charset="0"/>
              </a:rPr>
              <a:t> = median(boston840s$sPTRATIO, na.rm = TRUE))</a:t>
            </a:r>
          </a:p>
          <a:p>
            <a:endParaRPr lang="en-US" sz="850" b="1" dirty="0">
              <a:solidFill>
                <a:srgbClr val="FF0000"/>
              </a:solidFill>
              <a:latin typeface="Courier New" panose="02070309020205020404" pitchFamily="49" charset="0"/>
              <a:cs typeface="Courier New" panose="02070309020205020404" pitchFamily="49" charset="0"/>
            </a:endParaRPr>
          </a:p>
          <a:p>
            <a:r>
              <a:rPr lang="en-US" sz="850" b="1" dirty="0">
                <a:solidFill>
                  <a:srgbClr val="FF0000"/>
                </a:solidFill>
                <a:latin typeface="Courier New" panose="02070309020205020404" pitchFamily="49" charset="0"/>
                <a:cs typeface="Courier New" panose="02070309020205020404" pitchFamily="49" charset="0"/>
              </a:rPr>
              <a:t># Define a "high value" neighborhood as the one with the highest </a:t>
            </a:r>
            <a:r>
              <a:rPr lang="en-US" sz="850" b="1" dirty="0" err="1">
                <a:solidFill>
                  <a:srgbClr val="FF0000"/>
                </a:solidFill>
                <a:latin typeface="Courier New" panose="02070309020205020404" pitchFamily="49" charset="0"/>
                <a:cs typeface="Courier New" panose="02070309020205020404" pitchFamily="49" charset="0"/>
              </a:rPr>
              <a:t>CMEDVhigh_value</a:t>
            </a:r>
            <a:r>
              <a:rPr lang="en-US" sz="850" b="1" dirty="0">
                <a:solidFill>
                  <a:srgbClr val="FF0000"/>
                </a:solidFill>
                <a:latin typeface="Courier New" panose="02070309020205020404" pitchFamily="49" charset="0"/>
                <a:cs typeface="Courier New" panose="02070309020205020404" pitchFamily="49" charset="0"/>
              </a:rPr>
              <a:t> &lt;- boston840s[</a:t>
            </a:r>
            <a:r>
              <a:rPr lang="en-US" sz="850" b="1" dirty="0" err="1">
                <a:solidFill>
                  <a:srgbClr val="FF0000"/>
                </a:solidFill>
                <a:latin typeface="Courier New" panose="02070309020205020404" pitchFamily="49" charset="0"/>
                <a:cs typeface="Courier New" panose="02070309020205020404" pitchFamily="49" charset="0"/>
              </a:rPr>
              <a:t>which.max</a:t>
            </a:r>
            <a:r>
              <a:rPr lang="en-US" sz="850" b="1" dirty="0">
                <a:solidFill>
                  <a:srgbClr val="FF0000"/>
                </a:solidFill>
                <a:latin typeface="Courier New" panose="02070309020205020404" pitchFamily="49" charset="0"/>
                <a:cs typeface="Courier New" panose="02070309020205020404" pitchFamily="49" charset="0"/>
              </a:rPr>
              <a:t>(boston840s$CMEDV), c("</a:t>
            </a:r>
            <a:r>
              <a:rPr lang="en-US" sz="850" b="1" dirty="0" err="1">
                <a:solidFill>
                  <a:srgbClr val="FF0000"/>
                </a:solidFill>
                <a:latin typeface="Courier New" panose="02070309020205020404" pitchFamily="49" charset="0"/>
                <a:cs typeface="Courier New" panose="02070309020205020404" pitchFamily="49" charset="0"/>
              </a:rPr>
              <a:t>sRM</a:t>
            </a:r>
            <a:r>
              <a:rPr lang="en-US" sz="850" b="1" dirty="0">
                <a:solidFill>
                  <a:srgbClr val="FF0000"/>
                </a:solidFill>
                <a:latin typeface="Courier New" panose="02070309020205020404" pitchFamily="49" charset="0"/>
                <a:cs typeface="Courier New" panose="02070309020205020404" pitchFamily="49" charset="0"/>
              </a:rPr>
              <a:t>", "SRM2", "</a:t>
            </a:r>
            <a:r>
              <a:rPr lang="en-US" sz="850" b="1" dirty="0" err="1">
                <a:solidFill>
                  <a:srgbClr val="FF0000"/>
                </a:solidFill>
                <a:latin typeface="Courier New" panose="02070309020205020404" pitchFamily="49" charset="0"/>
                <a:cs typeface="Courier New" panose="02070309020205020404" pitchFamily="49" charset="0"/>
              </a:rPr>
              <a:t>sAGE</a:t>
            </a:r>
            <a:r>
              <a:rPr lang="en-US" sz="850" b="1" dirty="0">
                <a:solidFill>
                  <a:srgbClr val="FF0000"/>
                </a:solidFill>
                <a:latin typeface="Courier New" panose="02070309020205020404" pitchFamily="49" charset="0"/>
                <a:cs typeface="Courier New" panose="02070309020205020404" pitchFamily="49" charset="0"/>
              </a:rPr>
              <a:t>", "</a:t>
            </a:r>
            <a:r>
              <a:rPr lang="en-US" sz="850" b="1" dirty="0" err="1">
                <a:solidFill>
                  <a:srgbClr val="FF0000"/>
                </a:solidFill>
                <a:latin typeface="Courier New" panose="02070309020205020404" pitchFamily="49" charset="0"/>
                <a:cs typeface="Courier New" panose="02070309020205020404" pitchFamily="49" charset="0"/>
              </a:rPr>
              <a:t>sDIS</a:t>
            </a:r>
            <a:r>
              <a:rPr lang="en-US" sz="850" b="1" dirty="0">
                <a:solidFill>
                  <a:srgbClr val="FF0000"/>
                </a:solidFill>
                <a:latin typeface="Courier New" panose="02070309020205020404" pitchFamily="49" charset="0"/>
                <a:cs typeface="Courier New" panose="02070309020205020404" pitchFamily="49" charset="0"/>
              </a:rPr>
              <a:t>", "</a:t>
            </a:r>
            <a:r>
              <a:rPr lang="en-US" sz="850" b="1" dirty="0" err="1">
                <a:solidFill>
                  <a:srgbClr val="FF0000"/>
                </a:solidFill>
                <a:latin typeface="Courier New" panose="02070309020205020404" pitchFamily="49" charset="0"/>
                <a:cs typeface="Courier New" panose="02070309020205020404" pitchFamily="49" charset="0"/>
              </a:rPr>
              <a:t>sTAX</a:t>
            </a:r>
            <a:r>
              <a:rPr lang="en-US" sz="850" b="1" dirty="0">
                <a:solidFill>
                  <a:srgbClr val="FF0000"/>
                </a:solidFill>
                <a:latin typeface="Courier New" panose="02070309020205020404" pitchFamily="49" charset="0"/>
                <a:cs typeface="Courier New" panose="02070309020205020404" pitchFamily="49" charset="0"/>
              </a:rPr>
              <a:t>", "</a:t>
            </a:r>
            <a:r>
              <a:rPr lang="en-US" sz="850" b="1" dirty="0" err="1">
                <a:solidFill>
                  <a:srgbClr val="FF0000"/>
                </a:solidFill>
                <a:latin typeface="Courier New" panose="02070309020205020404" pitchFamily="49" charset="0"/>
                <a:cs typeface="Courier New" panose="02070309020205020404" pitchFamily="49" charset="0"/>
              </a:rPr>
              <a:t>sPTRATIO</a:t>
            </a:r>
            <a:r>
              <a:rPr lang="en-US" sz="850" b="1" dirty="0">
                <a:solidFill>
                  <a:srgbClr val="FF0000"/>
                </a:solidFill>
                <a:latin typeface="Courier New" panose="02070309020205020404" pitchFamily="49" charset="0"/>
                <a:cs typeface="Courier New" panose="02070309020205020404" pitchFamily="49" charset="0"/>
              </a:rPr>
              <a:t>")]</a:t>
            </a:r>
          </a:p>
          <a:p>
            <a:endParaRPr lang="en-US" sz="850" b="1" dirty="0">
              <a:solidFill>
                <a:srgbClr val="FF0000"/>
              </a:solidFill>
              <a:latin typeface="Courier New" panose="02070309020205020404" pitchFamily="49" charset="0"/>
              <a:cs typeface="Courier New" panose="02070309020205020404" pitchFamily="49" charset="0"/>
            </a:endParaRPr>
          </a:p>
          <a:p>
            <a:r>
              <a:rPr lang="en-US" sz="850" b="1" dirty="0">
                <a:solidFill>
                  <a:srgbClr val="FF0000"/>
                </a:solidFill>
                <a:latin typeface="Courier New" panose="02070309020205020404" pitchFamily="49" charset="0"/>
                <a:cs typeface="Courier New" panose="02070309020205020404" pitchFamily="49" charset="0"/>
              </a:rPr>
              <a:t># Prediction and approximate CV-based prediction intervals (using ±2*RMSE) for typical </a:t>
            </a:r>
            <a:r>
              <a:rPr lang="en-US" sz="850" b="1" dirty="0" err="1">
                <a:solidFill>
                  <a:srgbClr val="FF0000"/>
                </a:solidFill>
                <a:latin typeface="Courier New" panose="02070309020205020404" pitchFamily="49" charset="0"/>
                <a:cs typeface="Courier New" panose="02070309020205020404" pitchFamily="49" charset="0"/>
              </a:rPr>
              <a:t>neighborhoodpred_typical</a:t>
            </a:r>
            <a:r>
              <a:rPr lang="en-US" sz="850" b="1" dirty="0">
                <a:solidFill>
                  <a:srgbClr val="FF0000"/>
                </a:solidFill>
                <a:latin typeface="Courier New" panose="02070309020205020404" pitchFamily="49" charset="0"/>
                <a:cs typeface="Courier New" panose="02070309020205020404" pitchFamily="49" charset="0"/>
              </a:rPr>
              <a:t> &lt;- predict(</a:t>
            </a:r>
            <a:r>
              <a:rPr lang="en-US" sz="850" b="1" dirty="0" err="1">
                <a:solidFill>
                  <a:srgbClr val="FF0000"/>
                </a:solidFill>
                <a:latin typeface="Courier New" panose="02070309020205020404" pitchFamily="49" charset="0"/>
                <a:cs typeface="Courier New" panose="02070309020205020404" pitchFamily="49" charset="0"/>
              </a:rPr>
              <a:t>CVregModel_gp</a:t>
            </a:r>
            <a:r>
              <a:rPr lang="en-US" sz="850" b="1" dirty="0">
                <a:solidFill>
                  <a:srgbClr val="FF0000"/>
                </a:solidFill>
                <a:latin typeface="Courier New" panose="02070309020205020404" pitchFamily="49" charset="0"/>
                <a:cs typeface="Courier New" panose="02070309020205020404" pitchFamily="49" charset="0"/>
              </a:rPr>
              <a:t>, </a:t>
            </a:r>
            <a:r>
              <a:rPr lang="en-US" sz="850" b="1" dirty="0" err="1">
                <a:solidFill>
                  <a:srgbClr val="FF0000"/>
                </a:solidFill>
                <a:latin typeface="Courier New" panose="02070309020205020404" pitchFamily="49" charset="0"/>
                <a:cs typeface="Courier New" panose="02070309020205020404" pitchFamily="49" charset="0"/>
              </a:rPr>
              <a:t>newdata</a:t>
            </a:r>
            <a:r>
              <a:rPr lang="en-US" sz="850" b="1" dirty="0">
                <a:solidFill>
                  <a:srgbClr val="FF0000"/>
                </a:solidFill>
                <a:latin typeface="Courier New" panose="02070309020205020404" pitchFamily="49" charset="0"/>
                <a:cs typeface="Courier New" panose="02070309020205020404" pitchFamily="49" charset="0"/>
              </a:rPr>
              <a:t> = typical)</a:t>
            </a:r>
            <a:r>
              <a:rPr lang="en-US" sz="850" b="1" dirty="0" err="1">
                <a:solidFill>
                  <a:srgbClr val="FF0000"/>
                </a:solidFill>
                <a:latin typeface="Courier New" panose="02070309020205020404" pitchFamily="49" charset="0"/>
                <a:cs typeface="Courier New" panose="02070309020205020404" pitchFamily="49" charset="0"/>
              </a:rPr>
              <a:t>CI_typical_upper</a:t>
            </a:r>
            <a:r>
              <a:rPr lang="en-US" sz="850" b="1" dirty="0">
                <a:solidFill>
                  <a:srgbClr val="FF0000"/>
                </a:solidFill>
                <a:latin typeface="Courier New" panose="02070309020205020404" pitchFamily="49" charset="0"/>
                <a:cs typeface="Courier New" panose="02070309020205020404" pitchFamily="49" charset="0"/>
              </a:rPr>
              <a:t> &lt;- </a:t>
            </a:r>
            <a:r>
              <a:rPr lang="en-US" sz="850" b="1" dirty="0" err="1">
                <a:solidFill>
                  <a:srgbClr val="FF0000"/>
                </a:solidFill>
                <a:latin typeface="Courier New" panose="02070309020205020404" pitchFamily="49" charset="0"/>
                <a:cs typeface="Courier New" panose="02070309020205020404" pitchFamily="49" charset="0"/>
              </a:rPr>
              <a:t>pred_typical</a:t>
            </a:r>
            <a:r>
              <a:rPr lang="en-US" sz="850" b="1" dirty="0">
                <a:solidFill>
                  <a:srgbClr val="FF0000"/>
                </a:solidFill>
                <a:latin typeface="Courier New" panose="02070309020205020404" pitchFamily="49" charset="0"/>
                <a:cs typeface="Courier New" panose="02070309020205020404" pitchFamily="49" charset="0"/>
              </a:rPr>
              <a:t> + 2 * </a:t>
            </a:r>
            <a:r>
              <a:rPr lang="en-US" sz="850" b="1" dirty="0" err="1">
                <a:solidFill>
                  <a:srgbClr val="FF0000"/>
                </a:solidFill>
                <a:latin typeface="Courier New" panose="02070309020205020404" pitchFamily="49" charset="0"/>
                <a:cs typeface="Courier New" panose="02070309020205020404" pitchFamily="49" charset="0"/>
              </a:rPr>
              <a:t>gp_RMSECI_typical_lower</a:t>
            </a:r>
            <a:r>
              <a:rPr lang="en-US" sz="850" b="1" dirty="0">
                <a:solidFill>
                  <a:srgbClr val="FF0000"/>
                </a:solidFill>
                <a:latin typeface="Courier New" panose="02070309020205020404" pitchFamily="49" charset="0"/>
                <a:cs typeface="Courier New" panose="02070309020205020404" pitchFamily="49" charset="0"/>
              </a:rPr>
              <a:t> &lt;- </a:t>
            </a:r>
            <a:r>
              <a:rPr lang="en-US" sz="850" b="1" dirty="0" err="1">
                <a:solidFill>
                  <a:srgbClr val="FF0000"/>
                </a:solidFill>
                <a:latin typeface="Courier New" panose="02070309020205020404" pitchFamily="49" charset="0"/>
                <a:cs typeface="Courier New" panose="02070309020205020404" pitchFamily="49" charset="0"/>
              </a:rPr>
              <a:t>pred_typical</a:t>
            </a:r>
            <a:r>
              <a:rPr lang="en-US" sz="850" b="1" dirty="0">
                <a:solidFill>
                  <a:srgbClr val="FF0000"/>
                </a:solidFill>
                <a:latin typeface="Courier New" panose="02070309020205020404" pitchFamily="49" charset="0"/>
                <a:cs typeface="Courier New" panose="02070309020205020404" pitchFamily="49" charset="0"/>
              </a:rPr>
              <a:t> - 2 * </a:t>
            </a:r>
            <a:r>
              <a:rPr lang="en-US" sz="850" b="1" dirty="0" err="1">
                <a:solidFill>
                  <a:srgbClr val="FF0000"/>
                </a:solidFill>
                <a:latin typeface="Courier New" panose="02070309020205020404" pitchFamily="49" charset="0"/>
                <a:cs typeface="Courier New" panose="02070309020205020404" pitchFamily="49" charset="0"/>
              </a:rPr>
              <a:t>gp_RMSE</a:t>
            </a:r>
            <a:endParaRPr lang="en-US" sz="850" b="1" dirty="0">
              <a:solidFill>
                <a:srgbClr val="FF0000"/>
              </a:solidFill>
              <a:latin typeface="Courier New" panose="02070309020205020404" pitchFamily="49" charset="0"/>
              <a:cs typeface="Courier New" panose="02070309020205020404" pitchFamily="49" charset="0"/>
            </a:endParaRPr>
          </a:p>
          <a:p>
            <a:endParaRPr lang="en-US" sz="850" b="1" dirty="0">
              <a:solidFill>
                <a:srgbClr val="FF0000"/>
              </a:solidFill>
              <a:latin typeface="Courier New" panose="02070309020205020404" pitchFamily="49" charset="0"/>
              <a:cs typeface="Courier New" panose="02070309020205020404" pitchFamily="49" charset="0"/>
            </a:endParaRPr>
          </a:p>
          <a:p>
            <a:r>
              <a:rPr lang="en-US" sz="850" b="1" dirty="0">
                <a:solidFill>
                  <a:srgbClr val="FF0000"/>
                </a:solidFill>
                <a:latin typeface="Courier New" panose="02070309020205020404" pitchFamily="49" charset="0"/>
                <a:cs typeface="Courier New" panose="02070309020205020404" pitchFamily="49" charset="0"/>
              </a:rPr>
              <a:t># Prediction and intervals for high value </a:t>
            </a:r>
            <a:r>
              <a:rPr lang="en-US" sz="850" b="1" dirty="0" err="1">
                <a:solidFill>
                  <a:srgbClr val="FF0000"/>
                </a:solidFill>
                <a:latin typeface="Courier New" panose="02070309020205020404" pitchFamily="49" charset="0"/>
                <a:cs typeface="Courier New" panose="02070309020205020404" pitchFamily="49" charset="0"/>
              </a:rPr>
              <a:t>neighborhoodpred_high</a:t>
            </a:r>
            <a:r>
              <a:rPr lang="en-US" sz="850" b="1" dirty="0">
                <a:solidFill>
                  <a:srgbClr val="FF0000"/>
                </a:solidFill>
                <a:latin typeface="Courier New" panose="02070309020205020404" pitchFamily="49" charset="0"/>
                <a:cs typeface="Courier New" panose="02070309020205020404" pitchFamily="49" charset="0"/>
              </a:rPr>
              <a:t> &lt;- predict(</a:t>
            </a:r>
            <a:r>
              <a:rPr lang="en-US" sz="850" b="1" dirty="0" err="1">
                <a:solidFill>
                  <a:srgbClr val="FF0000"/>
                </a:solidFill>
                <a:latin typeface="Courier New" panose="02070309020205020404" pitchFamily="49" charset="0"/>
                <a:cs typeface="Courier New" panose="02070309020205020404" pitchFamily="49" charset="0"/>
              </a:rPr>
              <a:t>CVregModel_gp</a:t>
            </a:r>
            <a:r>
              <a:rPr lang="en-US" sz="850" b="1" dirty="0">
                <a:solidFill>
                  <a:srgbClr val="FF0000"/>
                </a:solidFill>
                <a:latin typeface="Courier New" panose="02070309020205020404" pitchFamily="49" charset="0"/>
                <a:cs typeface="Courier New" panose="02070309020205020404" pitchFamily="49" charset="0"/>
              </a:rPr>
              <a:t>, </a:t>
            </a:r>
            <a:r>
              <a:rPr lang="en-US" sz="850" b="1" dirty="0" err="1">
                <a:solidFill>
                  <a:srgbClr val="FF0000"/>
                </a:solidFill>
                <a:latin typeface="Courier New" panose="02070309020205020404" pitchFamily="49" charset="0"/>
                <a:cs typeface="Courier New" panose="02070309020205020404" pitchFamily="49" charset="0"/>
              </a:rPr>
              <a:t>newdata</a:t>
            </a:r>
            <a:r>
              <a:rPr lang="en-US" sz="850" b="1" dirty="0">
                <a:solidFill>
                  <a:srgbClr val="FF0000"/>
                </a:solidFill>
                <a:latin typeface="Courier New" panose="02070309020205020404" pitchFamily="49" charset="0"/>
                <a:cs typeface="Courier New" panose="02070309020205020404" pitchFamily="49" charset="0"/>
              </a:rPr>
              <a:t> = </a:t>
            </a:r>
            <a:r>
              <a:rPr lang="en-US" sz="850" b="1" dirty="0" err="1">
                <a:solidFill>
                  <a:srgbClr val="FF0000"/>
                </a:solidFill>
                <a:latin typeface="Courier New" panose="02070309020205020404" pitchFamily="49" charset="0"/>
                <a:cs typeface="Courier New" panose="02070309020205020404" pitchFamily="49" charset="0"/>
              </a:rPr>
              <a:t>high_value</a:t>
            </a:r>
            <a:r>
              <a:rPr lang="en-US" sz="850" b="1" dirty="0">
                <a:solidFill>
                  <a:srgbClr val="FF0000"/>
                </a:solidFill>
                <a:latin typeface="Courier New" panose="02070309020205020404" pitchFamily="49" charset="0"/>
                <a:cs typeface="Courier New" panose="02070309020205020404" pitchFamily="49" charset="0"/>
              </a:rPr>
              <a:t>)</a:t>
            </a:r>
            <a:r>
              <a:rPr lang="en-US" sz="850" b="1" dirty="0" err="1">
                <a:solidFill>
                  <a:srgbClr val="FF0000"/>
                </a:solidFill>
                <a:latin typeface="Courier New" panose="02070309020205020404" pitchFamily="49" charset="0"/>
                <a:cs typeface="Courier New" panose="02070309020205020404" pitchFamily="49" charset="0"/>
              </a:rPr>
              <a:t>CI_high_upper</a:t>
            </a:r>
            <a:r>
              <a:rPr lang="en-US" sz="850" b="1" dirty="0">
                <a:solidFill>
                  <a:srgbClr val="FF0000"/>
                </a:solidFill>
                <a:latin typeface="Courier New" panose="02070309020205020404" pitchFamily="49" charset="0"/>
                <a:cs typeface="Courier New" panose="02070309020205020404" pitchFamily="49" charset="0"/>
              </a:rPr>
              <a:t> &lt;- </a:t>
            </a:r>
            <a:r>
              <a:rPr lang="en-US" sz="850" b="1" dirty="0" err="1">
                <a:solidFill>
                  <a:srgbClr val="FF0000"/>
                </a:solidFill>
                <a:latin typeface="Courier New" panose="02070309020205020404" pitchFamily="49" charset="0"/>
                <a:cs typeface="Courier New" panose="02070309020205020404" pitchFamily="49" charset="0"/>
              </a:rPr>
              <a:t>pred_high</a:t>
            </a:r>
            <a:r>
              <a:rPr lang="en-US" sz="850" b="1" dirty="0">
                <a:solidFill>
                  <a:srgbClr val="FF0000"/>
                </a:solidFill>
                <a:latin typeface="Courier New" panose="02070309020205020404" pitchFamily="49" charset="0"/>
                <a:cs typeface="Courier New" panose="02070309020205020404" pitchFamily="49" charset="0"/>
              </a:rPr>
              <a:t> + 2 * </a:t>
            </a:r>
            <a:r>
              <a:rPr lang="en-US" sz="850" b="1" dirty="0" err="1">
                <a:solidFill>
                  <a:srgbClr val="FF0000"/>
                </a:solidFill>
                <a:latin typeface="Courier New" panose="02070309020205020404" pitchFamily="49" charset="0"/>
                <a:cs typeface="Courier New" panose="02070309020205020404" pitchFamily="49" charset="0"/>
              </a:rPr>
              <a:t>gp_RMSECI_high_lower</a:t>
            </a:r>
            <a:r>
              <a:rPr lang="en-US" sz="850" b="1" dirty="0">
                <a:solidFill>
                  <a:srgbClr val="FF0000"/>
                </a:solidFill>
                <a:latin typeface="Courier New" panose="02070309020205020404" pitchFamily="49" charset="0"/>
                <a:cs typeface="Courier New" panose="02070309020205020404" pitchFamily="49" charset="0"/>
              </a:rPr>
              <a:t> &lt;- </a:t>
            </a:r>
            <a:r>
              <a:rPr lang="en-US" sz="850" b="1" dirty="0" err="1">
                <a:solidFill>
                  <a:srgbClr val="FF0000"/>
                </a:solidFill>
                <a:latin typeface="Courier New" panose="02070309020205020404" pitchFamily="49" charset="0"/>
                <a:cs typeface="Courier New" panose="02070309020205020404" pitchFamily="49" charset="0"/>
              </a:rPr>
              <a:t>pred_high</a:t>
            </a:r>
            <a:r>
              <a:rPr lang="en-US" sz="850" b="1" dirty="0">
                <a:solidFill>
                  <a:srgbClr val="FF0000"/>
                </a:solidFill>
                <a:latin typeface="Courier New" panose="02070309020205020404" pitchFamily="49" charset="0"/>
                <a:cs typeface="Courier New" panose="02070309020205020404" pitchFamily="49" charset="0"/>
              </a:rPr>
              <a:t> - 2 * </a:t>
            </a:r>
            <a:r>
              <a:rPr lang="en-US" sz="850" b="1" dirty="0" err="1">
                <a:solidFill>
                  <a:srgbClr val="FF0000"/>
                </a:solidFill>
                <a:latin typeface="Courier New" panose="02070309020205020404" pitchFamily="49" charset="0"/>
                <a:cs typeface="Courier New" panose="02070309020205020404" pitchFamily="49" charset="0"/>
              </a:rPr>
              <a:t>gp_RMSEprint</a:t>
            </a:r>
            <a:r>
              <a:rPr lang="en-US" sz="850" b="1" dirty="0">
                <a:solidFill>
                  <a:srgbClr val="FF0000"/>
                </a:solidFill>
                <a:latin typeface="Courier New" panose="02070309020205020404" pitchFamily="49" charset="0"/>
                <a:cs typeface="Courier New" panose="02070309020205020404" pitchFamily="49" charset="0"/>
              </a:rPr>
              <a:t>("Prediction for Typical Neighborhood (GP Regression):")</a:t>
            </a:r>
          </a:p>
          <a:p>
            <a:endParaRPr lang="en-US" sz="850" b="1" dirty="0">
              <a:solidFill>
                <a:srgbClr val="FF0000"/>
              </a:solidFill>
              <a:latin typeface="Courier New" panose="02070309020205020404" pitchFamily="49" charset="0"/>
              <a:cs typeface="Courier New" panose="02070309020205020404" pitchFamily="49" charset="0"/>
            </a:endParaRPr>
          </a:p>
          <a:p>
            <a:r>
              <a:rPr lang="en-US" sz="850" b="1" dirty="0">
                <a:solidFill>
                  <a:srgbClr val="FF0000"/>
                </a:solidFill>
                <a:latin typeface="Courier New" panose="02070309020205020404" pitchFamily="49" charset="0"/>
                <a:cs typeface="Courier New" panose="02070309020205020404" pitchFamily="49" charset="0"/>
              </a:rPr>
              <a:t>print(</a:t>
            </a:r>
            <a:r>
              <a:rPr lang="en-US" sz="850" b="1" dirty="0" err="1">
                <a:solidFill>
                  <a:srgbClr val="FF0000"/>
                </a:solidFill>
                <a:latin typeface="Courier New" panose="02070309020205020404" pitchFamily="49" charset="0"/>
                <a:cs typeface="Courier New" panose="02070309020205020404" pitchFamily="49" charset="0"/>
              </a:rPr>
              <a:t>data.frame</a:t>
            </a:r>
            <a:r>
              <a:rPr lang="en-US" sz="850" b="1" dirty="0">
                <a:solidFill>
                  <a:srgbClr val="FF0000"/>
                </a:solidFill>
                <a:latin typeface="Courier New" panose="02070309020205020404" pitchFamily="49" charset="0"/>
                <a:cs typeface="Courier New" panose="02070309020205020404" pitchFamily="49" charset="0"/>
              </a:rPr>
              <a:t>(Predicted = </a:t>
            </a:r>
            <a:r>
              <a:rPr lang="en-US" sz="850" b="1" dirty="0" err="1">
                <a:solidFill>
                  <a:srgbClr val="FF0000"/>
                </a:solidFill>
                <a:latin typeface="Courier New" panose="02070309020205020404" pitchFamily="49" charset="0"/>
                <a:cs typeface="Courier New" panose="02070309020205020404" pitchFamily="49" charset="0"/>
              </a:rPr>
              <a:t>pred_typical</a:t>
            </a:r>
            <a:r>
              <a:rPr lang="en-US" sz="850" b="1" dirty="0">
                <a:solidFill>
                  <a:srgbClr val="FF0000"/>
                </a:solidFill>
                <a:latin typeface="Courier New" panose="02070309020205020404" pitchFamily="49" charset="0"/>
                <a:cs typeface="Courier New" panose="02070309020205020404" pitchFamily="49" charset="0"/>
              </a:rPr>
              <a:t>, Lower = </a:t>
            </a:r>
            <a:r>
              <a:rPr lang="en-US" sz="850" b="1" dirty="0" err="1">
                <a:solidFill>
                  <a:srgbClr val="FF0000"/>
                </a:solidFill>
                <a:latin typeface="Courier New" panose="02070309020205020404" pitchFamily="49" charset="0"/>
                <a:cs typeface="Courier New" panose="02070309020205020404" pitchFamily="49" charset="0"/>
              </a:rPr>
              <a:t>CI_typical_lower</a:t>
            </a:r>
            <a:r>
              <a:rPr lang="en-US" sz="850" b="1" dirty="0">
                <a:solidFill>
                  <a:srgbClr val="FF0000"/>
                </a:solidFill>
                <a:latin typeface="Courier New" panose="02070309020205020404" pitchFamily="49" charset="0"/>
                <a:cs typeface="Courier New" panose="02070309020205020404" pitchFamily="49" charset="0"/>
              </a:rPr>
              <a:t>, Upper = </a:t>
            </a:r>
            <a:r>
              <a:rPr lang="en-US" sz="850" b="1" dirty="0" err="1">
                <a:solidFill>
                  <a:srgbClr val="FF0000"/>
                </a:solidFill>
                <a:latin typeface="Courier New" panose="02070309020205020404" pitchFamily="49" charset="0"/>
                <a:cs typeface="Courier New" panose="02070309020205020404" pitchFamily="49" charset="0"/>
              </a:rPr>
              <a:t>CI_typical_upper</a:t>
            </a:r>
            <a:r>
              <a:rPr lang="en-US" sz="850" b="1" dirty="0">
                <a:solidFill>
                  <a:srgbClr val="FF0000"/>
                </a:solidFill>
                <a:latin typeface="Courier New" panose="02070309020205020404" pitchFamily="49" charset="0"/>
                <a:cs typeface="Courier New" panose="02070309020205020404" pitchFamily="49" charset="0"/>
              </a:rPr>
              <a:t>))print("Prediction for High Value Neighborhood (GP Regression):")</a:t>
            </a:r>
          </a:p>
          <a:p>
            <a:endParaRPr lang="en-US" sz="850" b="1" dirty="0">
              <a:solidFill>
                <a:srgbClr val="FF0000"/>
              </a:solidFill>
              <a:latin typeface="Courier New" panose="02070309020205020404" pitchFamily="49" charset="0"/>
              <a:cs typeface="Courier New" panose="02070309020205020404" pitchFamily="49" charset="0"/>
            </a:endParaRPr>
          </a:p>
          <a:p>
            <a:r>
              <a:rPr lang="en-US" sz="850" b="1" dirty="0">
                <a:solidFill>
                  <a:srgbClr val="FF0000"/>
                </a:solidFill>
                <a:latin typeface="Courier New" panose="02070309020205020404" pitchFamily="49" charset="0"/>
                <a:cs typeface="Courier New" panose="02070309020205020404" pitchFamily="49" charset="0"/>
              </a:rPr>
              <a:t>print(</a:t>
            </a:r>
            <a:r>
              <a:rPr lang="en-US" sz="850" b="1" dirty="0" err="1">
                <a:solidFill>
                  <a:srgbClr val="FF0000"/>
                </a:solidFill>
                <a:latin typeface="Courier New" panose="02070309020205020404" pitchFamily="49" charset="0"/>
                <a:cs typeface="Courier New" panose="02070309020205020404" pitchFamily="49" charset="0"/>
              </a:rPr>
              <a:t>data.frame</a:t>
            </a:r>
            <a:r>
              <a:rPr lang="en-US" sz="850" b="1" dirty="0">
                <a:solidFill>
                  <a:srgbClr val="FF0000"/>
                </a:solidFill>
                <a:latin typeface="Courier New" panose="02070309020205020404" pitchFamily="49" charset="0"/>
                <a:cs typeface="Courier New" panose="02070309020205020404" pitchFamily="49" charset="0"/>
              </a:rPr>
              <a:t>(Predicted = </a:t>
            </a:r>
            <a:r>
              <a:rPr lang="en-US" sz="850" b="1" dirty="0" err="1">
                <a:solidFill>
                  <a:srgbClr val="FF0000"/>
                </a:solidFill>
                <a:latin typeface="Courier New" panose="02070309020205020404" pitchFamily="49" charset="0"/>
                <a:cs typeface="Courier New" panose="02070309020205020404" pitchFamily="49" charset="0"/>
              </a:rPr>
              <a:t>pred_high</a:t>
            </a:r>
            <a:r>
              <a:rPr lang="en-US" sz="850" b="1" dirty="0">
                <a:solidFill>
                  <a:srgbClr val="FF0000"/>
                </a:solidFill>
                <a:latin typeface="Courier New" panose="02070309020205020404" pitchFamily="49" charset="0"/>
                <a:cs typeface="Courier New" panose="02070309020205020404" pitchFamily="49" charset="0"/>
              </a:rPr>
              <a:t>, Lower = </a:t>
            </a:r>
            <a:r>
              <a:rPr lang="en-US" sz="850" b="1" dirty="0" err="1">
                <a:solidFill>
                  <a:srgbClr val="FF0000"/>
                </a:solidFill>
                <a:latin typeface="Courier New" panose="02070309020205020404" pitchFamily="49" charset="0"/>
                <a:cs typeface="Courier New" panose="02070309020205020404" pitchFamily="49" charset="0"/>
              </a:rPr>
              <a:t>CI_high_lower</a:t>
            </a:r>
            <a:r>
              <a:rPr lang="en-US" sz="850" b="1" dirty="0">
                <a:solidFill>
                  <a:srgbClr val="FF0000"/>
                </a:solidFill>
                <a:latin typeface="Courier New" panose="02070309020205020404" pitchFamily="49" charset="0"/>
                <a:cs typeface="Courier New" panose="02070309020205020404" pitchFamily="49" charset="0"/>
              </a:rPr>
              <a:t>, Upper = </a:t>
            </a:r>
            <a:r>
              <a:rPr lang="en-US" sz="850" b="1" dirty="0" err="1">
                <a:solidFill>
                  <a:srgbClr val="FF0000"/>
                </a:solidFill>
                <a:latin typeface="Courier New" panose="02070309020205020404" pitchFamily="49" charset="0"/>
                <a:cs typeface="Courier New" panose="02070309020205020404" pitchFamily="49" charset="0"/>
              </a:rPr>
              <a:t>CI_high_upper</a:t>
            </a:r>
            <a:r>
              <a:rPr lang="en-US" sz="850" b="1" dirty="0">
                <a:solidFill>
                  <a:srgbClr val="FF0000"/>
                </a:solidFill>
                <a:latin typeface="Courier New" panose="02070309020205020404" pitchFamily="49" charset="0"/>
                <a:cs typeface="Courier New" panose="02070309020205020404" pitchFamily="49" charset="0"/>
              </a:rPr>
              <a:t>))</a:t>
            </a:r>
            <a:endParaRPr lang="en-US" sz="850" b="1" dirty="0">
              <a:solidFill>
                <a:srgbClr val="00B050"/>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7BB1FC2-D8DA-501C-87E6-11D8B6CA8842}"/>
              </a:ext>
            </a:extLst>
          </p:cNvPr>
          <p:cNvSpPr txBox="1"/>
          <p:nvPr/>
        </p:nvSpPr>
        <p:spPr>
          <a:xfrm>
            <a:off x="363255" y="1239485"/>
            <a:ext cx="3793525" cy="5170646"/>
          </a:xfrm>
          <a:prstGeom prst="rect">
            <a:avLst/>
          </a:prstGeom>
          <a:noFill/>
        </p:spPr>
        <p:txBody>
          <a:bodyPr wrap="square" rtlCol="0">
            <a:spAutoFit/>
          </a:bodyPr>
          <a:lstStyle/>
          <a:p>
            <a:pPr algn="just"/>
            <a:r>
              <a:rPr lang="en-US" sz="1100" b="1" dirty="0">
                <a:latin typeface="Times New Roman" panose="02020603050405020304" pitchFamily="18" charset="0"/>
                <a:cs typeface="Times New Roman" panose="02020603050405020304" pitchFamily="18" charset="0"/>
              </a:rPr>
              <a:t>1. Typical Neighborhood Prediction</a:t>
            </a:r>
          </a:p>
          <a:p>
            <a:pPr algn="just"/>
            <a:endParaRPr lang="en-US" sz="1100" dirty="0">
              <a:latin typeface="Times New Roman" panose="02020603050405020304" pitchFamily="18" charset="0"/>
              <a:cs typeface="Times New Roman" panose="02020603050405020304" pitchFamily="18" charset="0"/>
            </a:endParaRPr>
          </a:p>
          <a:p>
            <a:pPr algn="just"/>
            <a:r>
              <a:rPr lang="en-US" sz="1100" dirty="0">
                <a:latin typeface="Times New Roman" panose="02020603050405020304" pitchFamily="18" charset="0"/>
                <a:cs typeface="Times New Roman" panose="02020603050405020304" pitchFamily="18" charset="0"/>
              </a:rPr>
              <a:t>The model estimates that the median house value (CMEDV) for a typical neighborhood is ~$21.38k</a:t>
            </a:r>
          </a:p>
          <a:p>
            <a:pPr algn="just"/>
            <a:endParaRPr lang="en-US" sz="1100" dirty="0">
              <a:latin typeface="Times New Roman" panose="02020603050405020304" pitchFamily="18" charset="0"/>
              <a:cs typeface="Times New Roman" panose="02020603050405020304" pitchFamily="18" charset="0"/>
            </a:endParaRPr>
          </a:p>
          <a:p>
            <a:pPr algn="just"/>
            <a:r>
              <a:rPr lang="en-US" sz="1100" dirty="0">
                <a:latin typeface="Times New Roman" panose="02020603050405020304" pitchFamily="18" charset="0"/>
                <a:cs typeface="Times New Roman" panose="02020603050405020304" pitchFamily="18" charset="0"/>
              </a:rPr>
              <a:t>Lower / Upper (~95% Interval): 16.90631 / 25.8498</a:t>
            </a:r>
          </a:p>
          <a:p>
            <a:pPr algn="just"/>
            <a:r>
              <a:rPr lang="en-US" sz="1100" dirty="0">
                <a:latin typeface="Times New Roman" panose="02020603050405020304" pitchFamily="18" charset="0"/>
                <a:cs typeface="Times New Roman" panose="02020603050405020304" pitchFamily="18" charset="0"/>
              </a:rPr>
              <a:t>Using ±2 × RMSE as an approximate measure of uncertainty, the model suggests that the true median house value for this typical neighborhood could reasonably fall between $16.91k and $25.85k.</a:t>
            </a:r>
          </a:p>
          <a:p>
            <a:pPr algn="just"/>
            <a:endParaRPr lang="en-US" sz="1100" dirty="0">
              <a:latin typeface="Times New Roman" panose="02020603050405020304" pitchFamily="18" charset="0"/>
              <a:cs typeface="Times New Roman" panose="02020603050405020304" pitchFamily="18" charset="0"/>
            </a:endParaRPr>
          </a:p>
          <a:p>
            <a:pPr algn="just"/>
            <a:r>
              <a:rPr lang="en-US" sz="1100" dirty="0">
                <a:latin typeface="Times New Roman" panose="02020603050405020304" pitchFamily="18" charset="0"/>
                <a:cs typeface="Times New Roman" panose="02020603050405020304" pitchFamily="18" charset="0"/>
              </a:rPr>
              <a:t>A typical Boston neighborhood, as defined here, is expected to have a home value around $21k, with a fair margin of error (±4.47) based on the model’s cross-validation performance.</a:t>
            </a:r>
          </a:p>
          <a:p>
            <a:pPr algn="just"/>
            <a:endParaRPr lang="en-US" sz="1100" dirty="0">
              <a:latin typeface="Times New Roman" panose="02020603050405020304" pitchFamily="18" charset="0"/>
              <a:cs typeface="Times New Roman" panose="02020603050405020304" pitchFamily="18" charset="0"/>
            </a:endParaRPr>
          </a:p>
          <a:p>
            <a:pPr algn="just"/>
            <a:endParaRPr lang="en-US" sz="1100" dirty="0">
              <a:latin typeface="Times New Roman" panose="02020603050405020304" pitchFamily="18" charset="0"/>
              <a:cs typeface="Times New Roman" panose="02020603050405020304" pitchFamily="18" charset="0"/>
            </a:endParaRPr>
          </a:p>
          <a:p>
            <a:pPr algn="just"/>
            <a:r>
              <a:rPr lang="en-US" sz="1100" b="1" dirty="0">
                <a:latin typeface="Times New Roman" panose="02020603050405020304" pitchFamily="18" charset="0"/>
                <a:cs typeface="Times New Roman" panose="02020603050405020304" pitchFamily="18" charset="0"/>
              </a:rPr>
              <a:t>2. High-Value Neighborhood Prediction</a:t>
            </a:r>
          </a:p>
          <a:p>
            <a:pPr algn="just"/>
            <a:endParaRPr lang="en-US" sz="1100" dirty="0">
              <a:latin typeface="Times New Roman" panose="02020603050405020304" pitchFamily="18" charset="0"/>
              <a:cs typeface="Times New Roman" panose="02020603050405020304" pitchFamily="18" charset="0"/>
            </a:endParaRPr>
          </a:p>
          <a:p>
            <a:pPr algn="just"/>
            <a:r>
              <a:rPr lang="en-US" sz="1100" dirty="0">
                <a:latin typeface="Times New Roman" panose="02020603050405020304" pitchFamily="18" charset="0"/>
                <a:cs typeface="Times New Roman" panose="02020603050405020304" pitchFamily="18" charset="0"/>
              </a:rPr>
              <a:t>For the single neighborhood with the highest actual CMEDV in the dataset, the model predicts a value of about $26.75k</a:t>
            </a:r>
          </a:p>
          <a:p>
            <a:pPr algn="just"/>
            <a:endParaRPr lang="en-US" sz="1100" dirty="0">
              <a:latin typeface="Times New Roman" panose="02020603050405020304" pitchFamily="18" charset="0"/>
              <a:cs typeface="Times New Roman" panose="02020603050405020304" pitchFamily="18" charset="0"/>
            </a:endParaRPr>
          </a:p>
          <a:p>
            <a:pPr algn="just"/>
            <a:r>
              <a:rPr lang="en-US" sz="1100" dirty="0">
                <a:latin typeface="Times New Roman" panose="02020603050405020304" pitchFamily="18" charset="0"/>
                <a:cs typeface="Times New Roman" panose="02020603050405020304" pitchFamily="18" charset="0"/>
              </a:rPr>
              <a:t>Lower / Upper (~95% Interval): 22.27483 / 31.21832</a:t>
            </a:r>
          </a:p>
          <a:p>
            <a:pPr algn="just"/>
            <a:r>
              <a:rPr lang="en-US" sz="1100" dirty="0">
                <a:latin typeface="Times New Roman" panose="02020603050405020304" pitchFamily="18" charset="0"/>
                <a:cs typeface="Times New Roman" panose="02020603050405020304" pitchFamily="18" charset="0"/>
              </a:rPr>
              <a:t>The uncertainty range here is approximately $22.27k to $31.22k.</a:t>
            </a:r>
          </a:p>
          <a:p>
            <a:pPr algn="just"/>
            <a:endParaRPr lang="en-US" sz="1100" dirty="0">
              <a:latin typeface="Times New Roman" panose="02020603050405020304" pitchFamily="18" charset="0"/>
              <a:cs typeface="Times New Roman" panose="02020603050405020304" pitchFamily="18" charset="0"/>
            </a:endParaRPr>
          </a:p>
          <a:p>
            <a:pPr algn="just"/>
            <a:r>
              <a:rPr lang="en-US" sz="1100" dirty="0">
                <a:latin typeface="Times New Roman" panose="02020603050405020304" pitchFamily="18" charset="0"/>
                <a:cs typeface="Times New Roman" panose="02020603050405020304" pitchFamily="18" charset="0"/>
              </a:rPr>
              <a:t>This result indicates the model expects the highest-priced neighborhood to have a median house value around $26.75k—with a broader interval reflecting that expensive neighborhoods often have more variation and are harder to predict precisely.</a:t>
            </a:r>
          </a:p>
        </p:txBody>
      </p:sp>
      <p:sp>
        <p:nvSpPr>
          <p:cNvPr id="6" name="TextBox 5">
            <a:extLst>
              <a:ext uri="{FF2B5EF4-FFF2-40B4-BE49-F238E27FC236}">
                <a16:creationId xmlns:a16="http://schemas.microsoft.com/office/drawing/2014/main" id="{27893E9A-BEFC-9866-591C-725DA3B91D33}"/>
              </a:ext>
            </a:extLst>
          </p:cNvPr>
          <p:cNvSpPr txBox="1"/>
          <p:nvPr/>
        </p:nvSpPr>
        <p:spPr>
          <a:xfrm>
            <a:off x="4349579" y="5125164"/>
            <a:ext cx="4460568" cy="1477328"/>
          </a:xfrm>
          <a:prstGeom prst="rect">
            <a:avLst/>
          </a:prstGeom>
          <a:noFill/>
        </p:spPr>
        <p:txBody>
          <a:bodyPr wrap="square" rtlCol="0">
            <a:spAutoFit/>
          </a:bodyPr>
          <a:lstStyle/>
          <a:p>
            <a:r>
              <a:rPr lang="en-US" sz="900" b="1" dirty="0">
                <a:solidFill>
                  <a:srgbClr val="00B050"/>
                </a:solidFill>
                <a:latin typeface="Courier New" panose="02070309020205020404" pitchFamily="49" charset="0"/>
                <a:cs typeface="Courier New" panose="02070309020205020404" pitchFamily="49" charset="0"/>
              </a:rPr>
              <a:t>Prediction for Typical Neighborhood (GP Regression):</a:t>
            </a:r>
          </a:p>
          <a:p>
            <a:endParaRPr lang="en-US" sz="900" b="1" dirty="0">
              <a:solidFill>
                <a:srgbClr val="00B050"/>
              </a:solidFill>
              <a:latin typeface="Courier New" panose="02070309020205020404" pitchFamily="49" charset="0"/>
              <a:cs typeface="Courier New" panose="02070309020205020404" pitchFamily="49" charset="0"/>
            </a:endParaRPr>
          </a:p>
          <a:p>
            <a:r>
              <a:rPr lang="en-US" sz="900" b="1" dirty="0">
                <a:solidFill>
                  <a:srgbClr val="00B050"/>
                </a:solidFill>
                <a:latin typeface="Courier New" panose="02070309020205020404" pitchFamily="49" charset="0"/>
                <a:cs typeface="Courier New" panose="02070309020205020404" pitchFamily="49" charset="0"/>
              </a:rPr>
              <a:t>Predicted    Lower   Upper</a:t>
            </a:r>
          </a:p>
          <a:p>
            <a:r>
              <a:rPr lang="en-US" sz="900" b="1" dirty="0">
                <a:solidFill>
                  <a:srgbClr val="00B050"/>
                </a:solidFill>
                <a:latin typeface="Courier New" panose="02070309020205020404" pitchFamily="49" charset="0"/>
                <a:cs typeface="Courier New" panose="02070309020205020404" pitchFamily="49" charset="0"/>
              </a:rPr>
              <a:t>1  21.37805 16.90631 25.8498</a:t>
            </a:r>
          </a:p>
          <a:p>
            <a:endParaRPr lang="en-US" sz="900" b="1" dirty="0">
              <a:solidFill>
                <a:srgbClr val="00B050"/>
              </a:solidFill>
              <a:latin typeface="Courier New" panose="02070309020205020404" pitchFamily="49" charset="0"/>
              <a:cs typeface="Courier New" panose="02070309020205020404" pitchFamily="49" charset="0"/>
            </a:endParaRPr>
          </a:p>
          <a:p>
            <a:endParaRPr lang="en-US" sz="900" b="1" dirty="0">
              <a:solidFill>
                <a:srgbClr val="00B050"/>
              </a:solidFill>
              <a:latin typeface="Courier New" panose="02070309020205020404" pitchFamily="49" charset="0"/>
              <a:cs typeface="Courier New" panose="02070309020205020404" pitchFamily="49" charset="0"/>
            </a:endParaRPr>
          </a:p>
          <a:p>
            <a:r>
              <a:rPr lang="en-US" sz="900" b="1" dirty="0">
                <a:solidFill>
                  <a:srgbClr val="00B050"/>
                </a:solidFill>
                <a:latin typeface="Courier New" panose="02070309020205020404" pitchFamily="49" charset="0"/>
                <a:cs typeface="Courier New" panose="02070309020205020404" pitchFamily="49" charset="0"/>
              </a:rPr>
              <a:t>Prediction for High Value Neighborhood (GP Regression):</a:t>
            </a:r>
          </a:p>
          <a:p>
            <a:endParaRPr lang="en-US" sz="900" b="1" dirty="0">
              <a:solidFill>
                <a:srgbClr val="00B050"/>
              </a:solidFill>
              <a:latin typeface="Courier New" panose="02070309020205020404" pitchFamily="49" charset="0"/>
              <a:cs typeface="Courier New" panose="02070309020205020404" pitchFamily="49" charset="0"/>
            </a:endParaRPr>
          </a:p>
          <a:p>
            <a:r>
              <a:rPr lang="en-US" sz="900" b="1" dirty="0">
                <a:solidFill>
                  <a:srgbClr val="00B050"/>
                </a:solidFill>
                <a:latin typeface="Courier New" panose="02070309020205020404" pitchFamily="49" charset="0"/>
                <a:cs typeface="Courier New" panose="02070309020205020404" pitchFamily="49" charset="0"/>
              </a:rPr>
              <a:t>Predicted    Lower    Upper</a:t>
            </a:r>
          </a:p>
          <a:p>
            <a:r>
              <a:rPr lang="en-US" sz="900" b="1" dirty="0">
                <a:solidFill>
                  <a:srgbClr val="00B050"/>
                </a:solidFill>
                <a:latin typeface="Courier New" panose="02070309020205020404" pitchFamily="49" charset="0"/>
                <a:cs typeface="Courier New" panose="02070309020205020404" pitchFamily="49" charset="0"/>
              </a:rPr>
              <a:t>1  26.74658 22.27483 31.21832</a:t>
            </a:r>
          </a:p>
        </p:txBody>
      </p:sp>
    </p:spTree>
    <p:extLst>
      <p:ext uri="{BB962C8B-B14F-4D97-AF65-F5344CB8AC3E}">
        <p14:creationId xmlns:p14="http://schemas.microsoft.com/office/powerpoint/2010/main" val="2292155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2AB73-86AC-F435-79BD-3411D1765B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E38EF0-69CE-7E38-0302-5E253737B9D1}"/>
              </a:ext>
            </a:extLst>
          </p:cNvPr>
          <p:cNvSpPr>
            <a:spLocks noGrp="1"/>
          </p:cNvSpPr>
          <p:nvPr>
            <p:ph type="title"/>
          </p:nvPr>
        </p:nvSpPr>
        <p:spPr>
          <a:xfrm>
            <a:off x="628650" y="129856"/>
            <a:ext cx="7886700" cy="979327"/>
          </a:xfrm>
        </p:spPr>
        <p:txBody>
          <a:bodyPr>
            <a:normAutofit/>
          </a:bodyPr>
          <a:lstStyle/>
          <a:p>
            <a:pPr algn="ctr"/>
            <a:r>
              <a:rPr lang="en-US" sz="3600" u="sng" dirty="0">
                <a:latin typeface="Times New Roman" panose="02020603050405020304" pitchFamily="18" charset="0"/>
                <a:cs typeface="Times New Roman" panose="02020603050405020304" pitchFamily="18" charset="0"/>
              </a:rPr>
              <a:t>Introduction to Neural Network Models</a:t>
            </a:r>
          </a:p>
        </p:txBody>
      </p:sp>
      <p:sp>
        <p:nvSpPr>
          <p:cNvPr id="5" name="TextBox 4">
            <a:extLst>
              <a:ext uri="{FF2B5EF4-FFF2-40B4-BE49-F238E27FC236}">
                <a16:creationId xmlns:a16="http://schemas.microsoft.com/office/drawing/2014/main" id="{2AC6B730-D290-C067-87DA-3130E0437A94}"/>
              </a:ext>
            </a:extLst>
          </p:cNvPr>
          <p:cNvSpPr txBox="1"/>
          <p:nvPr/>
        </p:nvSpPr>
        <p:spPr>
          <a:xfrm>
            <a:off x="363255" y="1239485"/>
            <a:ext cx="3793525" cy="4324261"/>
          </a:xfrm>
          <a:prstGeom prst="rect">
            <a:avLst/>
          </a:prstGeom>
          <a:noFill/>
        </p:spPr>
        <p:txBody>
          <a:bodyPr wrap="square" rtlCol="0">
            <a:spAutoFit/>
          </a:bodyPr>
          <a:lstStyle/>
          <a:p>
            <a:pPr algn="just"/>
            <a:r>
              <a:rPr lang="en-US" sz="1100" dirty="0">
                <a:latin typeface="Times New Roman" panose="02020603050405020304" pitchFamily="18" charset="0"/>
                <a:cs typeface="Times New Roman" panose="02020603050405020304" pitchFamily="18" charset="0"/>
              </a:rPr>
              <a:t>Neural networks are a type of machine learning model inspired by the human brain. Just like our brains have neurons that process information, a neural network has artificial neurons (also called nodes) that work together to make predictions.</a:t>
            </a:r>
          </a:p>
          <a:p>
            <a:pPr algn="just"/>
            <a:endParaRPr lang="en-US" sz="1100" dirty="0">
              <a:latin typeface="Times New Roman" panose="02020603050405020304" pitchFamily="18" charset="0"/>
              <a:cs typeface="Times New Roman" panose="02020603050405020304" pitchFamily="18" charset="0"/>
            </a:endParaRPr>
          </a:p>
          <a:p>
            <a:pPr algn="just"/>
            <a:r>
              <a:rPr lang="en-US" sz="1100" b="1" dirty="0">
                <a:latin typeface="Times New Roman" panose="02020603050405020304" pitchFamily="18" charset="0"/>
                <a:cs typeface="Times New Roman" panose="02020603050405020304" pitchFamily="18" charset="0"/>
              </a:rPr>
              <a:t>How Does a Neural Network Work?</a:t>
            </a:r>
          </a:p>
          <a:p>
            <a:pPr algn="just"/>
            <a:endParaRPr lang="en-US" sz="1100" dirty="0">
              <a:latin typeface="Times New Roman" panose="02020603050405020304" pitchFamily="18" charset="0"/>
              <a:cs typeface="Times New Roman" panose="02020603050405020304" pitchFamily="18" charset="0"/>
            </a:endParaRPr>
          </a:p>
          <a:p>
            <a:pPr algn="just"/>
            <a:r>
              <a:rPr lang="en-US" sz="1100" b="1" dirty="0">
                <a:latin typeface="Times New Roman" panose="02020603050405020304" pitchFamily="18" charset="0"/>
                <a:cs typeface="Times New Roman" panose="02020603050405020304" pitchFamily="18" charset="0"/>
              </a:rPr>
              <a:t>Input Layer:</a:t>
            </a:r>
          </a:p>
          <a:p>
            <a:pPr algn="just"/>
            <a:endParaRPr lang="en-US" sz="1100" dirty="0">
              <a:latin typeface="Times New Roman" panose="02020603050405020304" pitchFamily="18" charset="0"/>
              <a:cs typeface="Times New Roman" panose="02020603050405020304" pitchFamily="18" charset="0"/>
            </a:endParaRPr>
          </a:p>
          <a:p>
            <a:pPr algn="just"/>
            <a:r>
              <a:rPr lang="en-US" sz="1100" dirty="0">
                <a:latin typeface="Times New Roman" panose="02020603050405020304" pitchFamily="18" charset="0"/>
                <a:cs typeface="Times New Roman" panose="02020603050405020304" pitchFamily="18" charset="0"/>
              </a:rPr>
              <a:t>- This is where the model receives data (e.g., the number of rooms, tax rates, or house age in our housing dataset).</a:t>
            </a:r>
          </a:p>
          <a:p>
            <a:pPr algn="just"/>
            <a:r>
              <a:rPr lang="en-US" sz="1100" dirty="0">
                <a:latin typeface="Times New Roman" panose="02020603050405020304" pitchFamily="18" charset="0"/>
                <a:cs typeface="Times New Roman" panose="02020603050405020304" pitchFamily="18" charset="0"/>
              </a:rPr>
              <a:t>- Each input is like a piece of information the model uses to make decisions.</a:t>
            </a:r>
          </a:p>
          <a:p>
            <a:pPr algn="just"/>
            <a:endParaRPr lang="en-US" sz="1100" dirty="0">
              <a:latin typeface="Times New Roman" panose="02020603050405020304" pitchFamily="18" charset="0"/>
              <a:cs typeface="Times New Roman" panose="02020603050405020304" pitchFamily="18" charset="0"/>
            </a:endParaRPr>
          </a:p>
          <a:p>
            <a:pPr algn="just"/>
            <a:r>
              <a:rPr lang="en-US" sz="1100" b="1" dirty="0">
                <a:latin typeface="Times New Roman" panose="02020603050405020304" pitchFamily="18" charset="0"/>
                <a:cs typeface="Times New Roman" panose="02020603050405020304" pitchFamily="18" charset="0"/>
              </a:rPr>
              <a:t>Hidden Layers:</a:t>
            </a:r>
          </a:p>
          <a:p>
            <a:pPr algn="just"/>
            <a:endParaRPr lang="en-US" sz="1100" dirty="0">
              <a:latin typeface="Times New Roman" panose="02020603050405020304" pitchFamily="18" charset="0"/>
              <a:cs typeface="Times New Roman" panose="02020603050405020304" pitchFamily="18" charset="0"/>
            </a:endParaRPr>
          </a:p>
          <a:p>
            <a:pPr algn="just"/>
            <a:r>
              <a:rPr lang="en-US" sz="1100" dirty="0">
                <a:latin typeface="Times New Roman" panose="02020603050405020304" pitchFamily="18" charset="0"/>
                <a:cs typeface="Times New Roman" panose="02020603050405020304" pitchFamily="18" charset="0"/>
              </a:rPr>
              <a:t>- These layers process the input data.</a:t>
            </a:r>
          </a:p>
          <a:p>
            <a:pPr algn="just"/>
            <a:r>
              <a:rPr lang="en-US" sz="1100" dirty="0">
                <a:latin typeface="Times New Roman" panose="02020603050405020304" pitchFamily="18" charset="0"/>
                <a:cs typeface="Times New Roman" panose="02020603050405020304" pitchFamily="18" charset="0"/>
              </a:rPr>
              <a:t>- Each neuron in a hidden layer takes in numbers, applies math, and passes the result to the next layer.</a:t>
            </a:r>
          </a:p>
          <a:p>
            <a:pPr algn="just"/>
            <a:r>
              <a:rPr lang="en-US" sz="1100" dirty="0">
                <a:latin typeface="Times New Roman" panose="02020603050405020304" pitchFamily="18" charset="0"/>
                <a:cs typeface="Times New Roman" panose="02020603050405020304" pitchFamily="18" charset="0"/>
              </a:rPr>
              <a:t>- More hidden layers mean the network can learn more complex patterns.</a:t>
            </a:r>
          </a:p>
          <a:p>
            <a:pPr algn="just"/>
            <a:endParaRPr lang="en-US" sz="1100" dirty="0">
              <a:latin typeface="Times New Roman" panose="02020603050405020304" pitchFamily="18" charset="0"/>
              <a:cs typeface="Times New Roman" panose="02020603050405020304" pitchFamily="18" charset="0"/>
            </a:endParaRPr>
          </a:p>
          <a:p>
            <a:pPr algn="just"/>
            <a:r>
              <a:rPr lang="en-US" sz="1100" b="1" dirty="0">
                <a:latin typeface="Times New Roman" panose="02020603050405020304" pitchFamily="18" charset="0"/>
                <a:cs typeface="Times New Roman" panose="02020603050405020304" pitchFamily="18" charset="0"/>
              </a:rPr>
              <a:t>Output Layer:</a:t>
            </a:r>
          </a:p>
          <a:p>
            <a:pPr algn="just"/>
            <a:endParaRPr lang="en-US" sz="1100" dirty="0">
              <a:latin typeface="Times New Roman" panose="02020603050405020304" pitchFamily="18" charset="0"/>
              <a:cs typeface="Times New Roman" panose="02020603050405020304" pitchFamily="18" charset="0"/>
            </a:endParaRPr>
          </a:p>
          <a:p>
            <a:pPr algn="just"/>
            <a:r>
              <a:rPr lang="en-US" sz="1100" dirty="0">
                <a:latin typeface="Times New Roman" panose="02020603050405020304" pitchFamily="18" charset="0"/>
                <a:cs typeface="Times New Roman" panose="02020603050405020304" pitchFamily="18" charset="0"/>
              </a:rPr>
              <a:t>- This gives the final prediction (e.g., predicted house price).</a:t>
            </a:r>
          </a:p>
        </p:txBody>
      </p:sp>
      <p:pic>
        <p:nvPicPr>
          <p:cNvPr id="7" name="Picture 6">
            <a:extLst>
              <a:ext uri="{FF2B5EF4-FFF2-40B4-BE49-F238E27FC236}">
                <a16:creationId xmlns:a16="http://schemas.microsoft.com/office/drawing/2014/main" id="{76704242-13E5-E445-09B7-C85AD502F213}"/>
              </a:ext>
            </a:extLst>
          </p:cNvPr>
          <p:cNvPicPr>
            <a:picLocks noChangeAspect="1"/>
          </p:cNvPicPr>
          <p:nvPr/>
        </p:nvPicPr>
        <p:blipFill>
          <a:blip r:embed="rId2"/>
          <a:stretch>
            <a:fillRect/>
          </a:stretch>
        </p:blipFill>
        <p:spPr>
          <a:xfrm>
            <a:off x="4332431" y="1109183"/>
            <a:ext cx="4373030" cy="3254022"/>
          </a:xfrm>
          <a:prstGeom prst="rect">
            <a:avLst/>
          </a:prstGeom>
        </p:spPr>
      </p:pic>
      <p:pic>
        <p:nvPicPr>
          <p:cNvPr id="9" name="Picture 8">
            <a:extLst>
              <a:ext uri="{FF2B5EF4-FFF2-40B4-BE49-F238E27FC236}">
                <a16:creationId xmlns:a16="http://schemas.microsoft.com/office/drawing/2014/main" id="{510BC0F4-056E-8593-8D6E-8DA2647A6CDA}"/>
              </a:ext>
            </a:extLst>
          </p:cNvPr>
          <p:cNvPicPr>
            <a:picLocks noChangeAspect="1"/>
          </p:cNvPicPr>
          <p:nvPr/>
        </p:nvPicPr>
        <p:blipFill>
          <a:blip r:embed="rId3"/>
          <a:stretch>
            <a:fillRect/>
          </a:stretch>
        </p:blipFill>
        <p:spPr>
          <a:xfrm>
            <a:off x="4315967" y="5342532"/>
            <a:ext cx="4511431" cy="1196444"/>
          </a:xfrm>
          <a:prstGeom prst="rect">
            <a:avLst/>
          </a:prstGeom>
        </p:spPr>
      </p:pic>
      <p:sp>
        <p:nvSpPr>
          <p:cNvPr id="10" name="TextBox 9">
            <a:extLst>
              <a:ext uri="{FF2B5EF4-FFF2-40B4-BE49-F238E27FC236}">
                <a16:creationId xmlns:a16="http://schemas.microsoft.com/office/drawing/2014/main" id="{A673786E-CCAF-574F-B038-EA4F3070F61E}"/>
              </a:ext>
            </a:extLst>
          </p:cNvPr>
          <p:cNvSpPr txBox="1"/>
          <p:nvPr/>
        </p:nvSpPr>
        <p:spPr>
          <a:xfrm>
            <a:off x="4572000" y="4890864"/>
            <a:ext cx="3793525" cy="276999"/>
          </a:xfrm>
          <a:prstGeom prst="rect">
            <a:avLst/>
          </a:prstGeom>
          <a:noFill/>
        </p:spPr>
        <p:txBody>
          <a:bodyPr wrap="square" rtlCol="0">
            <a:spAutoFit/>
          </a:bodyPr>
          <a:lstStyle/>
          <a:p>
            <a:pPr algn="just"/>
            <a:r>
              <a:rPr lang="en-US" sz="1200" b="1" dirty="0">
                <a:latin typeface="Times New Roman" panose="02020603050405020304" pitchFamily="18" charset="0"/>
                <a:cs typeface="Times New Roman" panose="02020603050405020304" pitchFamily="18" charset="0"/>
              </a:rPr>
              <a:t>FORMULA</a:t>
            </a:r>
          </a:p>
        </p:txBody>
      </p:sp>
    </p:spTree>
    <p:extLst>
      <p:ext uri="{BB962C8B-B14F-4D97-AF65-F5344CB8AC3E}">
        <p14:creationId xmlns:p14="http://schemas.microsoft.com/office/powerpoint/2010/main" val="1669968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E89B2-8395-8624-D06C-604F5ECE82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B61A36-43AD-1428-E803-29E355E447F9}"/>
              </a:ext>
            </a:extLst>
          </p:cNvPr>
          <p:cNvSpPr>
            <a:spLocks noGrp="1"/>
          </p:cNvSpPr>
          <p:nvPr>
            <p:ph type="title"/>
          </p:nvPr>
        </p:nvSpPr>
        <p:spPr>
          <a:xfrm>
            <a:off x="628650" y="129857"/>
            <a:ext cx="7886700" cy="672576"/>
          </a:xfrm>
        </p:spPr>
        <p:txBody>
          <a:bodyPr>
            <a:normAutofit/>
          </a:bodyPr>
          <a:lstStyle/>
          <a:p>
            <a:pPr algn="ctr"/>
            <a:r>
              <a:rPr lang="en-US" sz="3600" u="sng" dirty="0" err="1">
                <a:latin typeface="Times New Roman" panose="02020603050405020304" pitchFamily="18" charset="0"/>
                <a:cs typeface="Times New Roman" panose="02020603050405020304" pitchFamily="18" charset="0"/>
              </a:rPr>
              <a:t>Nnet</a:t>
            </a:r>
            <a:r>
              <a:rPr lang="en-US" sz="3600" u="sng" dirty="0">
                <a:latin typeface="Times New Roman" panose="02020603050405020304" pitchFamily="18" charset="0"/>
                <a:cs typeface="Times New Roman" panose="02020603050405020304" pitchFamily="18" charset="0"/>
              </a:rPr>
              <a:t> regression model</a:t>
            </a:r>
          </a:p>
        </p:txBody>
      </p:sp>
      <p:sp>
        <p:nvSpPr>
          <p:cNvPr id="4" name="TextBox 3">
            <a:extLst>
              <a:ext uri="{FF2B5EF4-FFF2-40B4-BE49-F238E27FC236}">
                <a16:creationId xmlns:a16="http://schemas.microsoft.com/office/drawing/2014/main" id="{D9125DBD-5887-538D-8DC9-E421E6CC66F4}"/>
              </a:ext>
            </a:extLst>
          </p:cNvPr>
          <p:cNvSpPr txBox="1"/>
          <p:nvPr/>
        </p:nvSpPr>
        <p:spPr>
          <a:xfrm>
            <a:off x="4349579" y="887678"/>
            <a:ext cx="4431166" cy="2708434"/>
          </a:xfrm>
          <a:prstGeom prst="rect">
            <a:avLst/>
          </a:prstGeom>
          <a:noFill/>
        </p:spPr>
        <p:txBody>
          <a:bodyPr wrap="square" rtlCol="0">
            <a:spAutoFit/>
          </a:bodyPr>
          <a:lstStyle/>
          <a:p>
            <a:r>
              <a:rPr lang="en-US" sz="850" b="1" dirty="0" err="1">
                <a:solidFill>
                  <a:srgbClr val="FF0000"/>
                </a:solidFill>
                <a:latin typeface="Courier New" panose="02070309020205020404" pitchFamily="49" charset="0"/>
                <a:cs typeface="Courier New" panose="02070309020205020404" pitchFamily="49" charset="0"/>
              </a:rPr>
              <a:t>set.seed</a:t>
            </a:r>
            <a:r>
              <a:rPr lang="en-US" sz="850" b="1" dirty="0">
                <a:solidFill>
                  <a:srgbClr val="FF0000"/>
                </a:solidFill>
                <a:latin typeface="Courier New" panose="02070309020205020404" pitchFamily="49" charset="0"/>
                <a:cs typeface="Courier New" panose="02070309020205020404" pitchFamily="49" charset="0"/>
              </a:rPr>
              <a:t>(123) </a:t>
            </a:r>
          </a:p>
          <a:p>
            <a:endParaRPr lang="en-US" sz="850" b="1" dirty="0">
              <a:solidFill>
                <a:srgbClr val="FF0000"/>
              </a:solidFill>
              <a:latin typeface="Courier New" panose="02070309020205020404" pitchFamily="49" charset="0"/>
              <a:cs typeface="Courier New" panose="02070309020205020404" pitchFamily="49" charset="0"/>
            </a:endParaRPr>
          </a:p>
          <a:p>
            <a:r>
              <a:rPr lang="en-US" sz="850" b="1" dirty="0">
                <a:solidFill>
                  <a:srgbClr val="FF0000"/>
                </a:solidFill>
                <a:latin typeface="Courier New" panose="02070309020205020404" pitchFamily="49" charset="0"/>
                <a:cs typeface="Courier New" panose="02070309020205020404" pitchFamily="49" charset="0"/>
              </a:rPr>
              <a:t>tic("Neural Network Regression Model Training Time")</a:t>
            </a:r>
          </a:p>
          <a:p>
            <a:r>
              <a:rPr lang="en-US" sz="850" b="1" dirty="0" err="1">
                <a:solidFill>
                  <a:srgbClr val="FF0000"/>
                </a:solidFill>
                <a:latin typeface="Courier New" panose="02070309020205020404" pitchFamily="49" charset="0"/>
                <a:cs typeface="Courier New" panose="02070309020205020404" pitchFamily="49" charset="0"/>
              </a:rPr>
              <a:t>CVregModel_nnet</a:t>
            </a:r>
            <a:r>
              <a:rPr lang="en-US" sz="850" b="1" dirty="0">
                <a:solidFill>
                  <a:srgbClr val="FF0000"/>
                </a:solidFill>
                <a:latin typeface="Courier New" panose="02070309020205020404" pitchFamily="49" charset="0"/>
                <a:cs typeface="Courier New" panose="02070309020205020404" pitchFamily="49" charset="0"/>
              </a:rPr>
              <a:t> &lt;- train(</a:t>
            </a:r>
          </a:p>
          <a:p>
            <a:r>
              <a:rPr lang="en-US" sz="850" b="1" dirty="0">
                <a:solidFill>
                  <a:srgbClr val="FF0000"/>
                </a:solidFill>
                <a:latin typeface="Courier New" panose="02070309020205020404" pitchFamily="49" charset="0"/>
                <a:cs typeface="Courier New" panose="02070309020205020404" pitchFamily="49" charset="0"/>
              </a:rPr>
              <a:t>  CMEDV ~ </a:t>
            </a:r>
            <a:r>
              <a:rPr lang="en-US" sz="850" b="1" dirty="0" err="1">
                <a:solidFill>
                  <a:srgbClr val="FF0000"/>
                </a:solidFill>
                <a:latin typeface="Courier New" panose="02070309020205020404" pitchFamily="49" charset="0"/>
                <a:cs typeface="Courier New" panose="02070309020205020404" pitchFamily="49" charset="0"/>
              </a:rPr>
              <a:t>sRM</a:t>
            </a:r>
            <a:r>
              <a:rPr lang="en-US" sz="850" b="1" dirty="0">
                <a:solidFill>
                  <a:srgbClr val="FF0000"/>
                </a:solidFill>
                <a:latin typeface="Courier New" panose="02070309020205020404" pitchFamily="49" charset="0"/>
                <a:cs typeface="Courier New" panose="02070309020205020404" pitchFamily="49" charset="0"/>
              </a:rPr>
              <a:t> + SRM2 + </a:t>
            </a:r>
            <a:r>
              <a:rPr lang="en-US" sz="850" b="1" dirty="0" err="1">
                <a:solidFill>
                  <a:srgbClr val="FF0000"/>
                </a:solidFill>
                <a:latin typeface="Courier New" panose="02070309020205020404" pitchFamily="49" charset="0"/>
                <a:cs typeface="Courier New" panose="02070309020205020404" pitchFamily="49" charset="0"/>
              </a:rPr>
              <a:t>sAGE</a:t>
            </a:r>
            <a:r>
              <a:rPr lang="en-US" sz="850" b="1" dirty="0">
                <a:solidFill>
                  <a:srgbClr val="FF0000"/>
                </a:solidFill>
                <a:latin typeface="Courier New" panose="02070309020205020404" pitchFamily="49" charset="0"/>
                <a:cs typeface="Courier New" panose="02070309020205020404" pitchFamily="49" charset="0"/>
              </a:rPr>
              <a:t> + </a:t>
            </a:r>
            <a:r>
              <a:rPr lang="en-US" sz="850" b="1" dirty="0" err="1">
                <a:solidFill>
                  <a:srgbClr val="FF0000"/>
                </a:solidFill>
                <a:latin typeface="Courier New" panose="02070309020205020404" pitchFamily="49" charset="0"/>
                <a:cs typeface="Courier New" panose="02070309020205020404" pitchFamily="49" charset="0"/>
              </a:rPr>
              <a:t>sDIS</a:t>
            </a:r>
            <a:r>
              <a:rPr lang="en-US" sz="850" b="1" dirty="0">
                <a:solidFill>
                  <a:srgbClr val="FF0000"/>
                </a:solidFill>
                <a:latin typeface="Courier New" panose="02070309020205020404" pitchFamily="49" charset="0"/>
                <a:cs typeface="Courier New" panose="02070309020205020404" pitchFamily="49" charset="0"/>
              </a:rPr>
              <a:t> + </a:t>
            </a:r>
            <a:r>
              <a:rPr lang="en-US" sz="850" b="1" dirty="0" err="1">
                <a:solidFill>
                  <a:srgbClr val="FF0000"/>
                </a:solidFill>
                <a:latin typeface="Courier New" panose="02070309020205020404" pitchFamily="49" charset="0"/>
                <a:cs typeface="Courier New" panose="02070309020205020404" pitchFamily="49" charset="0"/>
              </a:rPr>
              <a:t>sTAX</a:t>
            </a:r>
            <a:r>
              <a:rPr lang="en-US" sz="850" b="1" dirty="0">
                <a:solidFill>
                  <a:srgbClr val="FF0000"/>
                </a:solidFill>
                <a:latin typeface="Courier New" panose="02070309020205020404" pitchFamily="49" charset="0"/>
                <a:cs typeface="Courier New" panose="02070309020205020404" pitchFamily="49" charset="0"/>
              </a:rPr>
              <a:t> + </a:t>
            </a:r>
            <a:r>
              <a:rPr lang="en-US" sz="850" b="1" dirty="0" err="1">
                <a:solidFill>
                  <a:srgbClr val="FF0000"/>
                </a:solidFill>
                <a:latin typeface="Courier New" panose="02070309020205020404" pitchFamily="49" charset="0"/>
                <a:cs typeface="Courier New" panose="02070309020205020404" pitchFamily="49" charset="0"/>
              </a:rPr>
              <a:t>sPTRATIO</a:t>
            </a:r>
            <a:r>
              <a:rPr lang="en-US" sz="850" b="1" dirty="0">
                <a:solidFill>
                  <a:srgbClr val="FF0000"/>
                </a:solidFill>
                <a:latin typeface="Courier New" panose="02070309020205020404" pitchFamily="49" charset="0"/>
                <a:cs typeface="Courier New" panose="02070309020205020404" pitchFamily="49" charset="0"/>
              </a:rPr>
              <a:t>,</a:t>
            </a:r>
          </a:p>
          <a:p>
            <a:r>
              <a:rPr lang="en-US" sz="850" b="1" dirty="0">
                <a:solidFill>
                  <a:srgbClr val="FF0000"/>
                </a:solidFill>
                <a:latin typeface="Courier New" panose="02070309020205020404" pitchFamily="49" charset="0"/>
                <a:cs typeface="Courier New" panose="02070309020205020404" pitchFamily="49" charset="0"/>
              </a:rPr>
              <a:t>  data = boston840s,</a:t>
            </a:r>
          </a:p>
          <a:p>
            <a:r>
              <a:rPr lang="en-US" sz="850" b="1" dirty="0">
                <a:solidFill>
                  <a:srgbClr val="FF0000"/>
                </a:solidFill>
                <a:latin typeface="Courier New" panose="02070309020205020404" pitchFamily="49" charset="0"/>
                <a:cs typeface="Courier New" panose="02070309020205020404" pitchFamily="49" charset="0"/>
              </a:rPr>
              <a:t>  method = "</a:t>
            </a:r>
            <a:r>
              <a:rPr lang="en-US" sz="850" b="1" dirty="0" err="1">
                <a:solidFill>
                  <a:srgbClr val="FF0000"/>
                </a:solidFill>
                <a:latin typeface="Courier New" panose="02070309020205020404" pitchFamily="49" charset="0"/>
                <a:cs typeface="Courier New" panose="02070309020205020404" pitchFamily="49" charset="0"/>
              </a:rPr>
              <a:t>nnet</a:t>
            </a:r>
            <a:r>
              <a:rPr lang="en-US" sz="850" b="1" dirty="0">
                <a:solidFill>
                  <a:srgbClr val="FF0000"/>
                </a:solidFill>
                <a:latin typeface="Courier New" panose="02070309020205020404" pitchFamily="49" charset="0"/>
                <a:cs typeface="Courier New" panose="02070309020205020404" pitchFamily="49" charset="0"/>
              </a:rPr>
              <a:t>",           </a:t>
            </a:r>
          </a:p>
          <a:p>
            <a:r>
              <a:rPr lang="en-US" sz="850" b="1" dirty="0">
                <a:solidFill>
                  <a:srgbClr val="FF0000"/>
                </a:solidFill>
                <a:latin typeface="Courier New" panose="02070309020205020404" pitchFamily="49" charset="0"/>
                <a:cs typeface="Courier New" panose="02070309020205020404" pitchFamily="49" charset="0"/>
              </a:rPr>
              <a:t>  </a:t>
            </a:r>
            <a:r>
              <a:rPr lang="en-US" sz="850" b="1" dirty="0" err="1">
                <a:solidFill>
                  <a:srgbClr val="FF0000"/>
                </a:solidFill>
                <a:latin typeface="Courier New" panose="02070309020205020404" pitchFamily="49" charset="0"/>
                <a:cs typeface="Courier New" panose="02070309020205020404" pitchFamily="49" charset="0"/>
              </a:rPr>
              <a:t>trControl</a:t>
            </a:r>
            <a:r>
              <a:rPr lang="en-US" sz="850" b="1" dirty="0">
                <a:solidFill>
                  <a:srgbClr val="FF0000"/>
                </a:solidFill>
                <a:latin typeface="Courier New" panose="02070309020205020404" pitchFamily="49" charset="0"/>
                <a:cs typeface="Courier New" panose="02070309020205020404" pitchFamily="49" charset="0"/>
              </a:rPr>
              <a:t> = </a:t>
            </a:r>
            <a:r>
              <a:rPr lang="en-US" sz="850" b="1" dirty="0" err="1">
                <a:solidFill>
                  <a:srgbClr val="FF0000"/>
                </a:solidFill>
                <a:latin typeface="Courier New" panose="02070309020205020404" pitchFamily="49" charset="0"/>
                <a:cs typeface="Courier New" panose="02070309020205020404" pitchFamily="49" charset="0"/>
              </a:rPr>
              <a:t>trainMeth</a:t>
            </a:r>
            <a:r>
              <a:rPr lang="en-US" sz="850" b="1" dirty="0">
                <a:solidFill>
                  <a:srgbClr val="FF0000"/>
                </a:solidFill>
                <a:latin typeface="Courier New" panose="02070309020205020404" pitchFamily="49" charset="0"/>
                <a:cs typeface="Courier New" panose="02070309020205020404" pitchFamily="49" charset="0"/>
              </a:rPr>
              <a:t>,</a:t>
            </a:r>
          </a:p>
          <a:p>
            <a:r>
              <a:rPr lang="en-US" sz="850" b="1" dirty="0">
                <a:solidFill>
                  <a:srgbClr val="FF0000"/>
                </a:solidFill>
                <a:latin typeface="Courier New" panose="02070309020205020404" pitchFamily="49" charset="0"/>
                <a:cs typeface="Courier New" panose="02070309020205020404" pitchFamily="49" charset="0"/>
              </a:rPr>
              <a:t>  </a:t>
            </a:r>
            <a:r>
              <a:rPr lang="en-US" sz="850" b="1" dirty="0" err="1">
                <a:solidFill>
                  <a:srgbClr val="FF0000"/>
                </a:solidFill>
                <a:latin typeface="Courier New" panose="02070309020205020404" pitchFamily="49" charset="0"/>
                <a:cs typeface="Courier New" panose="02070309020205020404" pitchFamily="49" charset="0"/>
              </a:rPr>
              <a:t>linout</a:t>
            </a:r>
            <a:r>
              <a:rPr lang="en-US" sz="850" b="1" dirty="0">
                <a:solidFill>
                  <a:srgbClr val="FF0000"/>
                </a:solidFill>
                <a:latin typeface="Courier New" panose="02070309020205020404" pitchFamily="49" charset="0"/>
                <a:cs typeface="Courier New" panose="02070309020205020404" pitchFamily="49" charset="0"/>
              </a:rPr>
              <a:t> = TRUE,             </a:t>
            </a:r>
          </a:p>
          <a:p>
            <a:r>
              <a:rPr lang="en-US" sz="850" b="1" dirty="0">
                <a:solidFill>
                  <a:srgbClr val="FF0000"/>
                </a:solidFill>
                <a:latin typeface="Courier New" panose="02070309020205020404" pitchFamily="49" charset="0"/>
                <a:cs typeface="Courier New" panose="02070309020205020404" pitchFamily="49" charset="0"/>
              </a:rPr>
              <a:t>  trace = FALSE,             </a:t>
            </a:r>
          </a:p>
          <a:p>
            <a:r>
              <a:rPr lang="en-US" sz="850" b="1" dirty="0">
                <a:solidFill>
                  <a:srgbClr val="FF0000"/>
                </a:solidFill>
                <a:latin typeface="Courier New" panose="02070309020205020404" pitchFamily="49" charset="0"/>
                <a:cs typeface="Courier New" panose="02070309020205020404" pitchFamily="49" charset="0"/>
              </a:rPr>
              <a:t>  </a:t>
            </a:r>
            <a:r>
              <a:rPr lang="en-US" sz="850" b="1" dirty="0" err="1">
                <a:solidFill>
                  <a:srgbClr val="FF0000"/>
                </a:solidFill>
                <a:latin typeface="Courier New" panose="02070309020205020404" pitchFamily="49" charset="0"/>
                <a:cs typeface="Courier New" panose="02070309020205020404" pitchFamily="49" charset="0"/>
              </a:rPr>
              <a:t>tuneGrid</a:t>
            </a:r>
            <a:r>
              <a:rPr lang="en-US" sz="850" b="1" dirty="0">
                <a:solidFill>
                  <a:srgbClr val="FF0000"/>
                </a:solidFill>
                <a:latin typeface="Courier New" panose="02070309020205020404" pitchFamily="49" charset="0"/>
                <a:cs typeface="Courier New" panose="02070309020205020404" pitchFamily="49" charset="0"/>
              </a:rPr>
              <a:t> = </a:t>
            </a:r>
            <a:r>
              <a:rPr lang="en-US" sz="850" b="1" dirty="0" err="1">
                <a:solidFill>
                  <a:srgbClr val="FF0000"/>
                </a:solidFill>
                <a:latin typeface="Courier New" panose="02070309020205020404" pitchFamily="49" charset="0"/>
                <a:cs typeface="Courier New" panose="02070309020205020404" pitchFamily="49" charset="0"/>
              </a:rPr>
              <a:t>expand.grid</a:t>
            </a:r>
            <a:r>
              <a:rPr lang="en-US" sz="850" b="1" dirty="0">
                <a:solidFill>
                  <a:srgbClr val="FF0000"/>
                </a:solidFill>
                <a:latin typeface="Courier New" panose="02070309020205020404" pitchFamily="49" charset="0"/>
                <a:cs typeface="Courier New" panose="02070309020205020404" pitchFamily="49" charset="0"/>
              </a:rPr>
              <a:t>(</a:t>
            </a:r>
          </a:p>
          <a:p>
            <a:r>
              <a:rPr lang="en-US" sz="850" b="1" dirty="0">
                <a:solidFill>
                  <a:srgbClr val="FF0000"/>
                </a:solidFill>
                <a:latin typeface="Courier New" panose="02070309020205020404" pitchFamily="49" charset="0"/>
                <a:cs typeface="Courier New" panose="02070309020205020404" pitchFamily="49" charset="0"/>
              </a:rPr>
              <a:t>    size = c(5, 9, 9),       </a:t>
            </a:r>
          </a:p>
          <a:p>
            <a:r>
              <a:rPr lang="en-US" sz="850" b="1" dirty="0">
                <a:solidFill>
                  <a:srgbClr val="FF0000"/>
                </a:solidFill>
                <a:latin typeface="Courier New" panose="02070309020205020404" pitchFamily="49" charset="0"/>
                <a:cs typeface="Courier New" panose="02070309020205020404" pitchFamily="49" charset="0"/>
              </a:rPr>
              <a:t>    decay = c(0, 0.01, 0.1)  </a:t>
            </a:r>
          </a:p>
          <a:p>
            <a:r>
              <a:rPr lang="en-US" sz="850" b="1" dirty="0">
                <a:solidFill>
                  <a:srgbClr val="FF0000"/>
                </a:solidFill>
                <a:latin typeface="Courier New" panose="02070309020205020404" pitchFamily="49" charset="0"/>
                <a:cs typeface="Courier New" panose="02070309020205020404" pitchFamily="49" charset="0"/>
              </a:rPr>
              <a:t>  )</a:t>
            </a:r>
          </a:p>
          <a:p>
            <a:r>
              <a:rPr lang="en-US" sz="850" b="1" dirty="0">
                <a:solidFill>
                  <a:srgbClr val="FF0000"/>
                </a:solidFill>
                <a:latin typeface="Courier New" panose="02070309020205020404" pitchFamily="49" charset="0"/>
                <a:cs typeface="Courier New" panose="02070309020205020404" pitchFamily="49" charset="0"/>
              </a:rPr>
              <a:t>)</a:t>
            </a:r>
          </a:p>
          <a:p>
            <a:r>
              <a:rPr lang="en-US" sz="850" b="1" dirty="0">
                <a:solidFill>
                  <a:srgbClr val="FF0000"/>
                </a:solidFill>
                <a:latin typeface="Courier New" panose="02070309020205020404" pitchFamily="49" charset="0"/>
                <a:cs typeface="Courier New" panose="02070309020205020404" pitchFamily="49" charset="0"/>
              </a:rPr>
              <a:t>toc()</a:t>
            </a:r>
          </a:p>
          <a:p>
            <a:endParaRPr lang="en-US" sz="850" b="1" dirty="0">
              <a:solidFill>
                <a:srgbClr val="FF0000"/>
              </a:solidFill>
              <a:latin typeface="Courier New" panose="02070309020205020404" pitchFamily="49" charset="0"/>
              <a:cs typeface="Courier New" panose="02070309020205020404" pitchFamily="49" charset="0"/>
            </a:endParaRPr>
          </a:p>
          <a:p>
            <a:endParaRPr lang="en-US" sz="850" b="1" dirty="0">
              <a:solidFill>
                <a:srgbClr val="FF0000"/>
              </a:solidFill>
              <a:latin typeface="Courier New" panose="02070309020205020404" pitchFamily="49" charset="0"/>
              <a:cs typeface="Courier New" panose="02070309020205020404" pitchFamily="49" charset="0"/>
            </a:endParaRPr>
          </a:p>
          <a:p>
            <a:r>
              <a:rPr lang="en-US" sz="850" b="1" dirty="0">
                <a:solidFill>
                  <a:srgbClr val="FF0000"/>
                </a:solidFill>
                <a:latin typeface="Courier New" panose="02070309020205020404" pitchFamily="49" charset="0"/>
                <a:cs typeface="Courier New" panose="02070309020205020404" pitchFamily="49" charset="0"/>
              </a:rPr>
              <a:t>print("Model Summary for Neural Network Regression (</a:t>
            </a:r>
            <a:r>
              <a:rPr lang="en-US" sz="850" b="1" dirty="0" err="1">
                <a:solidFill>
                  <a:srgbClr val="FF0000"/>
                </a:solidFill>
                <a:latin typeface="Courier New" panose="02070309020205020404" pitchFamily="49" charset="0"/>
                <a:cs typeface="Courier New" panose="02070309020205020404" pitchFamily="49" charset="0"/>
              </a:rPr>
              <a:t>nnet</a:t>
            </a:r>
            <a:r>
              <a:rPr lang="en-US" sz="850" b="1" dirty="0">
                <a:solidFill>
                  <a:srgbClr val="FF0000"/>
                </a:solidFill>
                <a:latin typeface="Courier New" panose="02070309020205020404" pitchFamily="49" charset="0"/>
                <a:cs typeface="Courier New" panose="02070309020205020404" pitchFamily="49" charset="0"/>
              </a:rPr>
              <a:t>):")</a:t>
            </a:r>
          </a:p>
          <a:p>
            <a:r>
              <a:rPr lang="en-US" sz="850" b="1" dirty="0">
                <a:solidFill>
                  <a:srgbClr val="FF0000"/>
                </a:solidFill>
                <a:latin typeface="Courier New" panose="02070309020205020404" pitchFamily="49" charset="0"/>
                <a:cs typeface="Courier New" panose="02070309020205020404" pitchFamily="49" charset="0"/>
              </a:rPr>
              <a:t>print(</a:t>
            </a:r>
            <a:r>
              <a:rPr lang="en-US" sz="850" b="1" dirty="0" err="1">
                <a:solidFill>
                  <a:srgbClr val="FF0000"/>
                </a:solidFill>
                <a:latin typeface="Courier New" panose="02070309020205020404" pitchFamily="49" charset="0"/>
                <a:cs typeface="Courier New" panose="02070309020205020404" pitchFamily="49" charset="0"/>
              </a:rPr>
              <a:t>CVregModel_nnet</a:t>
            </a:r>
            <a:r>
              <a:rPr lang="en-US" sz="850" b="1" dirty="0">
                <a:solidFill>
                  <a:srgbClr val="FF0000"/>
                </a:solidFill>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5ED4A6AF-5B34-41EF-7D90-93C11A5F3670}"/>
              </a:ext>
            </a:extLst>
          </p:cNvPr>
          <p:cNvSpPr txBox="1"/>
          <p:nvPr/>
        </p:nvSpPr>
        <p:spPr>
          <a:xfrm>
            <a:off x="363255" y="1239485"/>
            <a:ext cx="3793525" cy="4832092"/>
          </a:xfrm>
          <a:prstGeom prst="rect">
            <a:avLst/>
          </a:prstGeom>
          <a:noFill/>
        </p:spPr>
        <p:txBody>
          <a:bodyPr wrap="square" rtlCol="0">
            <a:spAutoFit/>
          </a:bodyPr>
          <a:lstStyle/>
          <a:p>
            <a:pPr algn="just"/>
            <a:r>
              <a:rPr lang="en-US" sz="1100" dirty="0">
                <a:latin typeface="Times New Roman" panose="02020603050405020304" pitchFamily="18" charset="0"/>
                <a:cs typeface="Times New Roman" panose="02020603050405020304" pitchFamily="18" charset="0"/>
              </a:rPr>
              <a:t>The neural network was tested with different settings to find the best one. </a:t>
            </a:r>
          </a:p>
          <a:p>
            <a:pPr algn="just"/>
            <a:endParaRPr lang="en-US" sz="1100" dirty="0">
              <a:latin typeface="Times New Roman" panose="02020603050405020304" pitchFamily="18" charset="0"/>
              <a:cs typeface="Times New Roman" panose="02020603050405020304" pitchFamily="18" charset="0"/>
            </a:endParaRPr>
          </a:p>
          <a:p>
            <a:pPr algn="just"/>
            <a:r>
              <a:rPr lang="en-US" sz="1100" b="1" dirty="0">
                <a:latin typeface="Times New Roman" panose="02020603050405020304" pitchFamily="18" charset="0"/>
                <a:cs typeface="Times New Roman" panose="02020603050405020304" pitchFamily="18" charset="0"/>
              </a:rPr>
              <a:t>Size (Hidden Layer Size)</a:t>
            </a:r>
            <a:r>
              <a:rPr lang="en-US" sz="1100" dirty="0">
                <a:latin typeface="Times New Roman" panose="02020603050405020304" pitchFamily="18" charset="0"/>
                <a:cs typeface="Times New Roman" panose="02020603050405020304" pitchFamily="18" charset="0"/>
              </a:rPr>
              <a:t>: Number of neurons in the hidden layer.</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5 neurons (tested for decay 0.00, 0.01, 0.10)</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9 neurons (tested for decay 0.00, 0.01, 0.10)</a:t>
            </a:r>
          </a:p>
          <a:p>
            <a:pPr algn="just"/>
            <a:endParaRPr lang="en-US" sz="1100" dirty="0">
              <a:latin typeface="Times New Roman" panose="02020603050405020304" pitchFamily="18" charset="0"/>
              <a:cs typeface="Times New Roman" panose="02020603050405020304" pitchFamily="18" charset="0"/>
            </a:endParaRPr>
          </a:p>
          <a:p>
            <a:pPr algn="just"/>
            <a:r>
              <a:rPr lang="en-US" sz="1100" b="1" dirty="0">
                <a:latin typeface="Times New Roman" panose="02020603050405020304" pitchFamily="18" charset="0"/>
                <a:cs typeface="Times New Roman" panose="02020603050405020304" pitchFamily="18" charset="0"/>
              </a:rPr>
              <a:t>Decay (Regularization):</a:t>
            </a:r>
            <a:r>
              <a:rPr lang="en-US" sz="1100" dirty="0">
                <a:latin typeface="Times New Roman" panose="02020603050405020304" pitchFamily="18" charset="0"/>
                <a:cs typeface="Times New Roman" panose="02020603050405020304" pitchFamily="18" charset="0"/>
              </a:rPr>
              <a:t> A parameter that helps prevent overfitting. Higher decay means stronger regularization </a:t>
            </a:r>
          </a:p>
          <a:p>
            <a:pPr algn="just"/>
            <a:endParaRPr lang="en-US" sz="1100" dirty="0">
              <a:latin typeface="Times New Roman" panose="02020603050405020304" pitchFamily="18" charset="0"/>
              <a:cs typeface="Times New Roman" panose="02020603050405020304" pitchFamily="18" charset="0"/>
            </a:endParaRPr>
          </a:p>
          <a:p>
            <a:pPr algn="just"/>
            <a:r>
              <a:rPr lang="en-US" sz="1100" b="1" dirty="0">
                <a:latin typeface="Times New Roman" panose="02020603050405020304" pitchFamily="18" charset="0"/>
                <a:cs typeface="Times New Roman" panose="02020603050405020304" pitchFamily="18" charset="0"/>
              </a:rPr>
              <a:t>Performance Metrics for Each Combination</a:t>
            </a:r>
            <a:r>
              <a:rPr lang="en-US" sz="1100" dirty="0">
                <a:latin typeface="Times New Roman" panose="02020603050405020304" pitchFamily="18" charset="0"/>
                <a:cs typeface="Times New Roman" panose="02020603050405020304" pitchFamily="18" charset="0"/>
              </a:rPr>
              <a:t>:</a:t>
            </a:r>
          </a:p>
          <a:p>
            <a:pPr algn="just"/>
            <a:endParaRPr lang="en-US" sz="11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RMSE (Root Mean Squared Error) : Lower is better (indicates smaller prediction errors).</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R² (R-squared) : Higher is better (measures how well the model explains house prices).</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MAE (Mean Absolute Error) : Measures average absolute prediction error (lower is better).</a:t>
            </a:r>
          </a:p>
          <a:p>
            <a:pPr algn="just"/>
            <a:endParaRPr lang="en-US" sz="1100" dirty="0">
              <a:latin typeface="Times New Roman" panose="02020603050405020304" pitchFamily="18" charset="0"/>
              <a:cs typeface="Times New Roman" panose="02020603050405020304" pitchFamily="18" charset="0"/>
            </a:endParaRPr>
          </a:p>
          <a:p>
            <a:pPr algn="just"/>
            <a:r>
              <a:rPr lang="en-US" sz="1100" dirty="0">
                <a:latin typeface="Times New Roman" panose="02020603050405020304" pitchFamily="18" charset="0"/>
                <a:cs typeface="Times New Roman" panose="02020603050405020304" pitchFamily="18" charset="0"/>
              </a:rPr>
              <a:t>The best model was chosen based on the </a:t>
            </a:r>
            <a:r>
              <a:rPr lang="en-US" sz="1100" b="1" dirty="0">
                <a:latin typeface="Times New Roman" panose="02020603050405020304" pitchFamily="18" charset="0"/>
                <a:cs typeface="Times New Roman" panose="02020603050405020304" pitchFamily="18" charset="0"/>
              </a:rPr>
              <a:t>lowest RMSE</a:t>
            </a:r>
            <a:r>
              <a:rPr lang="en-US" sz="1100" dirty="0">
                <a:latin typeface="Times New Roman" panose="02020603050405020304" pitchFamily="18" charset="0"/>
                <a:cs typeface="Times New Roman" panose="02020603050405020304" pitchFamily="18" charset="0"/>
              </a:rPr>
              <a:t>.</a:t>
            </a:r>
          </a:p>
          <a:p>
            <a:pPr algn="just"/>
            <a:endParaRPr lang="en-US" sz="1100" dirty="0">
              <a:latin typeface="Times New Roman" panose="02020603050405020304" pitchFamily="18" charset="0"/>
              <a:cs typeface="Times New Roman" panose="02020603050405020304" pitchFamily="18" charset="0"/>
            </a:endParaRPr>
          </a:p>
          <a:p>
            <a:pPr algn="just"/>
            <a:r>
              <a:rPr lang="en-US" sz="1100" b="1" dirty="0">
                <a:latin typeface="Times New Roman" panose="02020603050405020304" pitchFamily="18" charset="0"/>
                <a:cs typeface="Times New Roman" panose="02020603050405020304" pitchFamily="18" charset="0"/>
              </a:rPr>
              <a:t>The winning model:</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Size = 5 (5 neurons in the hidden layer)</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Decay = 0.1 (moderate regularization)</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RMSE = 2.1034 : Smallest among all tested models.</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R² = 0.7486 : Highest R², meaning it explains ~75% of the variance in house prices.</a:t>
            </a:r>
          </a:p>
        </p:txBody>
      </p:sp>
      <p:sp>
        <p:nvSpPr>
          <p:cNvPr id="6" name="TextBox 5">
            <a:extLst>
              <a:ext uri="{FF2B5EF4-FFF2-40B4-BE49-F238E27FC236}">
                <a16:creationId xmlns:a16="http://schemas.microsoft.com/office/drawing/2014/main" id="{10D5CFD2-D611-E947-88FA-4EF5139026FC}"/>
              </a:ext>
            </a:extLst>
          </p:cNvPr>
          <p:cNvSpPr txBox="1"/>
          <p:nvPr/>
        </p:nvSpPr>
        <p:spPr>
          <a:xfrm>
            <a:off x="4349579" y="3718679"/>
            <a:ext cx="4460568" cy="3139321"/>
          </a:xfrm>
          <a:prstGeom prst="rect">
            <a:avLst/>
          </a:prstGeom>
          <a:noFill/>
        </p:spPr>
        <p:txBody>
          <a:bodyPr wrap="square" rtlCol="0">
            <a:spAutoFit/>
          </a:bodyPr>
          <a:lstStyle/>
          <a:p>
            <a:r>
              <a:rPr lang="en-US" sz="900" b="1" dirty="0">
                <a:solidFill>
                  <a:srgbClr val="00B050"/>
                </a:solidFill>
                <a:latin typeface="Courier New" panose="02070309020205020404" pitchFamily="49" charset="0"/>
                <a:cs typeface="Courier New" panose="02070309020205020404" pitchFamily="49" charset="0"/>
              </a:rPr>
              <a:t>Neural Network </a:t>
            </a:r>
          </a:p>
          <a:p>
            <a:endParaRPr lang="en-US" sz="900" b="1" dirty="0">
              <a:solidFill>
                <a:srgbClr val="00B050"/>
              </a:solidFill>
              <a:latin typeface="Courier New" panose="02070309020205020404" pitchFamily="49" charset="0"/>
              <a:cs typeface="Courier New" panose="02070309020205020404" pitchFamily="49" charset="0"/>
            </a:endParaRPr>
          </a:p>
          <a:p>
            <a:r>
              <a:rPr lang="en-US" sz="900" b="1" dirty="0">
                <a:solidFill>
                  <a:srgbClr val="00B050"/>
                </a:solidFill>
                <a:latin typeface="Courier New" panose="02070309020205020404" pitchFamily="49" charset="0"/>
                <a:cs typeface="Courier New" panose="02070309020205020404" pitchFamily="49" charset="0"/>
              </a:rPr>
              <a:t>252 samples</a:t>
            </a:r>
          </a:p>
          <a:p>
            <a:r>
              <a:rPr lang="en-US" sz="900" b="1" dirty="0">
                <a:solidFill>
                  <a:srgbClr val="00B050"/>
                </a:solidFill>
                <a:latin typeface="Courier New" panose="02070309020205020404" pitchFamily="49" charset="0"/>
                <a:cs typeface="Courier New" panose="02070309020205020404" pitchFamily="49" charset="0"/>
              </a:rPr>
              <a:t>  6 predictor</a:t>
            </a:r>
          </a:p>
          <a:p>
            <a:endParaRPr lang="en-US" sz="900" b="1" dirty="0">
              <a:solidFill>
                <a:srgbClr val="00B050"/>
              </a:solidFill>
              <a:latin typeface="Courier New" panose="02070309020205020404" pitchFamily="49" charset="0"/>
              <a:cs typeface="Courier New" panose="02070309020205020404" pitchFamily="49" charset="0"/>
            </a:endParaRPr>
          </a:p>
          <a:p>
            <a:r>
              <a:rPr lang="en-US" sz="900" b="1" dirty="0">
                <a:solidFill>
                  <a:srgbClr val="00B050"/>
                </a:solidFill>
                <a:latin typeface="Courier New" panose="02070309020205020404" pitchFamily="49" charset="0"/>
                <a:cs typeface="Courier New" panose="02070309020205020404" pitchFamily="49" charset="0"/>
              </a:rPr>
              <a:t>No pre-processing</a:t>
            </a:r>
          </a:p>
          <a:p>
            <a:r>
              <a:rPr lang="en-US" sz="900" b="1" dirty="0">
                <a:solidFill>
                  <a:srgbClr val="00B050"/>
                </a:solidFill>
                <a:latin typeface="Courier New" panose="02070309020205020404" pitchFamily="49" charset="0"/>
                <a:cs typeface="Courier New" panose="02070309020205020404" pitchFamily="49" charset="0"/>
              </a:rPr>
              <a:t>Resampling: Cross-Validated (10 fold) </a:t>
            </a:r>
          </a:p>
          <a:p>
            <a:r>
              <a:rPr lang="en-US" sz="900" b="1" dirty="0">
                <a:solidFill>
                  <a:srgbClr val="00B050"/>
                </a:solidFill>
                <a:latin typeface="Courier New" panose="02070309020205020404" pitchFamily="49" charset="0"/>
                <a:cs typeface="Courier New" panose="02070309020205020404" pitchFamily="49" charset="0"/>
              </a:rPr>
              <a:t>Summary of sample sizes: 227, 227, 226, 228, 226, 227, ... </a:t>
            </a:r>
          </a:p>
          <a:p>
            <a:r>
              <a:rPr lang="en-US" sz="900" b="1" dirty="0">
                <a:solidFill>
                  <a:srgbClr val="00B050"/>
                </a:solidFill>
                <a:latin typeface="Courier New" panose="02070309020205020404" pitchFamily="49" charset="0"/>
                <a:cs typeface="Courier New" panose="02070309020205020404" pitchFamily="49" charset="0"/>
              </a:rPr>
              <a:t>Resampling results across tuning parameters:</a:t>
            </a:r>
          </a:p>
          <a:p>
            <a:endParaRPr lang="en-US" sz="900" b="1" dirty="0">
              <a:solidFill>
                <a:srgbClr val="00B050"/>
              </a:solidFill>
              <a:latin typeface="Courier New" panose="02070309020205020404" pitchFamily="49" charset="0"/>
              <a:cs typeface="Courier New" panose="02070309020205020404" pitchFamily="49" charset="0"/>
            </a:endParaRPr>
          </a:p>
          <a:p>
            <a:r>
              <a:rPr lang="en-US" sz="900" b="1" dirty="0">
                <a:solidFill>
                  <a:srgbClr val="00B050"/>
                </a:solidFill>
                <a:latin typeface="Courier New" panose="02070309020205020404" pitchFamily="49" charset="0"/>
                <a:cs typeface="Courier New" panose="02070309020205020404" pitchFamily="49" charset="0"/>
              </a:rPr>
              <a:t>  size  decay  RMSE      </a:t>
            </a:r>
            <a:r>
              <a:rPr lang="en-US" sz="900" b="1" dirty="0" err="1">
                <a:solidFill>
                  <a:srgbClr val="00B050"/>
                </a:solidFill>
                <a:latin typeface="Courier New" panose="02070309020205020404" pitchFamily="49" charset="0"/>
                <a:cs typeface="Courier New" panose="02070309020205020404" pitchFamily="49" charset="0"/>
              </a:rPr>
              <a:t>Rsquared</a:t>
            </a:r>
            <a:r>
              <a:rPr lang="en-US" sz="900" b="1" dirty="0">
                <a:solidFill>
                  <a:srgbClr val="00B050"/>
                </a:solidFill>
                <a:latin typeface="Courier New" panose="02070309020205020404" pitchFamily="49" charset="0"/>
                <a:cs typeface="Courier New" panose="02070309020205020404" pitchFamily="49" charset="0"/>
              </a:rPr>
              <a:t>   MAE     </a:t>
            </a:r>
          </a:p>
          <a:p>
            <a:r>
              <a:rPr lang="en-US" sz="900" b="1" dirty="0">
                <a:solidFill>
                  <a:srgbClr val="00B050"/>
                </a:solidFill>
                <a:latin typeface="Courier New" panose="02070309020205020404" pitchFamily="49" charset="0"/>
                <a:cs typeface="Courier New" panose="02070309020205020404" pitchFamily="49" charset="0"/>
              </a:rPr>
              <a:t>  5     0.00   2.275621  0.7000278  1.708210</a:t>
            </a:r>
          </a:p>
          <a:p>
            <a:r>
              <a:rPr lang="en-US" sz="900" b="1" dirty="0">
                <a:solidFill>
                  <a:srgbClr val="00B050"/>
                </a:solidFill>
                <a:latin typeface="Courier New" panose="02070309020205020404" pitchFamily="49" charset="0"/>
                <a:cs typeface="Courier New" panose="02070309020205020404" pitchFamily="49" charset="0"/>
              </a:rPr>
              <a:t>  5     0.01   2.309400  0.7141313  1.678868</a:t>
            </a:r>
          </a:p>
          <a:p>
            <a:r>
              <a:rPr lang="en-US" sz="900" b="1" dirty="0">
                <a:solidFill>
                  <a:srgbClr val="00B050"/>
                </a:solidFill>
                <a:latin typeface="Courier New" panose="02070309020205020404" pitchFamily="49" charset="0"/>
                <a:cs typeface="Courier New" panose="02070309020205020404" pitchFamily="49" charset="0"/>
              </a:rPr>
              <a:t>  5     0.10   2.103400  0.7486331  1.593080</a:t>
            </a:r>
          </a:p>
          <a:p>
            <a:r>
              <a:rPr lang="en-US" sz="900" b="1" dirty="0">
                <a:solidFill>
                  <a:srgbClr val="00B050"/>
                </a:solidFill>
                <a:latin typeface="Courier New" panose="02070309020205020404" pitchFamily="49" charset="0"/>
                <a:cs typeface="Courier New" panose="02070309020205020404" pitchFamily="49" charset="0"/>
              </a:rPr>
              <a:t>  9     0.00   2.677830  0.6835476  1.818371</a:t>
            </a:r>
          </a:p>
          <a:p>
            <a:r>
              <a:rPr lang="en-US" sz="900" b="1" dirty="0">
                <a:solidFill>
                  <a:srgbClr val="00B050"/>
                </a:solidFill>
                <a:latin typeface="Courier New" panose="02070309020205020404" pitchFamily="49" charset="0"/>
                <a:cs typeface="Courier New" panose="02070309020205020404" pitchFamily="49" charset="0"/>
              </a:rPr>
              <a:t>  9     0.01   2.213408  0.7263873  1.691103</a:t>
            </a:r>
          </a:p>
          <a:p>
            <a:r>
              <a:rPr lang="en-US" sz="900" b="1" dirty="0">
                <a:solidFill>
                  <a:srgbClr val="00B050"/>
                </a:solidFill>
                <a:latin typeface="Courier New" panose="02070309020205020404" pitchFamily="49" charset="0"/>
                <a:cs typeface="Courier New" panose="02070309020205020404" pitchFamily="49" charset="0"/>
              </a:rPr>
              <a:t>  9     0.10   2.143317  0.7369610  1.610346</a:t>
            </a:r>
          </a:p>
          <a:p>
            <a:endParaRPr lang="en-US" sz="900" b="1" dirty="0">
              <a:solidFill>
                <a:srgbClr val="00B050"/>
              </a:solidFill>
              <a:latin typeface="Courier New" panose="02070309020205020404" pitchFamily="49" charset="0"/>
              <a:cs typeface="Courier New" panose="02070309020205020404" pitchFamily="49" charset="0"/>
            </a:endParaRPr>
          </a:p>
          <a:p>
            <a:r>
              <a:rPr lang="en-US" sz="900" b="1" dirty="0">
                <a:solidFill>
                  <a:srgbClr val="00B050"/>
                </a:solidFill>
                <a:latin typeface="Courier New" panose="02070309020205020404" pitchFamily="49" charset="0"/>
                <a:cs typeface="Courier New" panose="02070309020205020404" pitchFamily="49" charset="0"/>
              </a:rPr>
              <a:t>RMSE was used to select the optimal model using the smallest value.</a:t>
            </a:r>
          </a:p>
          <a:p>
            <a:r>
              <a:rPr lang="en-US" sz="900" b="1" dirty="0">
                <a:solidFill>
                  <a:srgbClr val="00B050"/>
                </a:solidFill>
                <a:latin typeface="Courier New" panose="02070309020205020404" pitchFamily="49" charset="0"/>
                <a:cs typeface="Courier New" panose="02070309020205020404" pitchFamily="49" charset="0"/>
              </a:rPr>
              <a:t>The final values used for the model were size = 5 and decay = 0.1.</a:t>
            </a:r>
          </a:p>
        </p:txBody>
      </p:sp>
      <p:sp>
        <p:nvSpPr>
          <p:cNvPr id="3" name="TextBox 2">
            <a:extLst>
              <a:ext uri="{FF2B5EF4-FFF2-40B4-BE49-F238E27FC236}">
                <a16:creationId xmlns:a16="http://schemas.microsoft.com/office/drawing/2014/main" id="{0D2A05D8-1673-0CB6-C215-9A7867AC67DB}"/>
              </a:ext>
            </a:extLst>
          </p:cNvPr>
          <p:cNvSpPr txBox="1"/>
          <p:nvPr/>
        </p:nvSpPr>
        <p:spPr>
          <a:xfrm>
            <a:off x="363255" y="6233070"/>
            <a:ext cx="3505360" cy="523220"/>
          </a:xfrm>
          <a:prstGeom prst="rect">
            <a:avLst/>
          </a:prstGeom>
          <a:noFill/>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Neural Network Regression Model Training Time: 5.78 sec elapsed</a:t>
            </a:r>
          </a:p>
        </p:txBody>
      </p:sp>
    </p:spTree>
    <p:extLst>
      <p:ext uri="{BB962C8B-B14F-4D97-AF65-F5344CB8AC3E}">
        <p14:creationId xmlns:p14="http://schemas.microsoft.com/office/powerpoint/2010/main" val="163916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9CC1B-7284-32E2-BDB9-7DFEC13A1C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9FCF5A-BD61-E21B-52A5-A48DED816634}"/>
              </a:ext>
            </a:extLst>
          </p:cNvPr>
          <p:cNvSpPr>
            <a:spLocks noGrp="1"/>
          </p:cNvSpPr>
          <p:nvPr>
            <p:ph type="title"/>
          </p:nvPr>
        </p:nvSpPr>
        <p:spPr>
          <a:xfrm>
            <a:off x="628650" y="129857"/>
            <a:ext cx="7886700" cy="1109628"/>
          </a:xfrm>
        </p:spPr>
        <p:txBody>
          <a:bodyPr>
            <a:normAutofit/>
          </a:bodyPr>
          <a:lstStyle/>
          <a:p>
            <a:pPr algn="ctr"/>
            <a:r>
              <a:rPr lang="en-US" sz="3600" u="sng" dirty="0" err="1">
                <a:latin typeface="Times New Roman" panose="02020603050405020304" pitchFamily="18" charset="0"/>
                <a:cs typeface="Times New Roman" panose="02020603050405020304" pitchFamily="18" charset="0"/>
              </a:rPr>
              <a:t>varImp</a:t>
            </a:r>
            <a:r>
              <a:rPr lang="en-US" sz="3600" u="sng" dirty="0">
                <a:latin typeface="Times New Roman" panose="02020603050405020304" pitchFamily="18" charset="0"/>
                <a:cs typeface="Times New Roman" panose="02020603050405020304" pitchFamily="18" charset="0"/>
              </a:rPr>
              <a:t> plot and Interpretation</a:t>
            </a:r>
          </a:p>
        </p:txBody>
      </p:sp>
      <p:sp>
        <p:nvSpPr>
          <p:cNvPr id="4" name="TextBox 3">
            <a:extLst>
              <a:ext uri="{FF2B5EF4-FFF2-40B4-BE49-F238E27FC236}">
                <a16:creationId xmlns:a16="http://schemas.microsoft.com/office/drawing/2014/main" id="{D84E6796-3543-CC9C-0C8D-D459100462A3}"/>
              </a:ext>
            </a:extLst>
          </p:cNvPr>
          <p:cNvSpPr txBox="1"/>
          <p:nvPr/>
        </p:nvSpPr>
        <p:spPr>
          <a:xfrm>
            <a:off x="4572000" y="1650895"/>
            <a:ext cx="4431166" cy="353943"/>
          </a:xfrm>
          <a:prstGeom prst="rect">
            <a:avLst/>
          </a:prstGeom>
          <a:noFill/>
        </p:spPr>
        <p:txBody>
          <a:bodyPr wrap="square" rtlCol="0">
            <a:spAutoFit/>
          </a:bodyPr>
          <a:lstStyle/>
          <a:p>
            <a:r>
              <a:rPr lang="en-US" sz="850" b="1" dirty="0">
                <a:solidFill>
                  <a:srgbClr val="FF0000"/>
                </a:solidFill>
                <a:latin typeface="Courier New" panose="02070309020205020404" pitchFamily="49" charset="0"/>
                <a:cs typeface="Courier New" panose="02070309020205020404" pitchFamily="49" charset="0"/>
              </a:rPr>
              <a:t>plot(</a:t>
            </a:r>
            <a:r>
              <a:rPr lang="en-US" sz="850" b="1" dirty="0" err="1">
                <a:solidFill>
                  <a:srgbClr val="FF0000"/>
                </a:solidFill>
                <a:latin typeface="Courier New" panose="02070309020205020404" pitchFamily="49" charset="0"/>
                <a:cs typeface="Courier New" panose="02070309020205020404" pitchFamily="49" charset="0"/>
              </a:rPr>
              <a:t>varImp</a:t>
            </a:r>
            <a:r>
              <a:rPr lang="en-US" sz="850" b="1" dirty="0">
                <a:solidFill>
                  <a:srgbClr val="FF0000"/>
                </a:solidFill>
                <a:latin typeface="Courier New" panose="02070309020205020404" pitchFamily="49" charset="0"/>
                <a:cs typeface="Courier New" panose="02070309020205020404" pitchFamily="49" charset="0"/>
              </a:rPr>
              <a:t>(</a:t>
            </a:r>
            <a:r>
              <a:rPr lang="en-US" sz="850" b="1" dirty="0" err="1">
                <a:solidFill>
                  <a:srgbClr val="FF0000"/>
                </a:solidFill>
                <a:latin typeface="Courier New" panose="02070309020205020404" pitchFamily="49" charset="0"/>
                <a:cs typeface="Courier New" panose="02070309020205020404" pitchFamily="49" charset="0"/>
              </a:rPr>
              <a:t>CVregModel_nnet</a:t>
            </a:r>
            <a:r>
              <a:rPr lang="en-US" sz="850" b="1" dirty="0">
                <a:solidFill>
                  <a:srgbClr val="FF0000"/>
                </a:solidFill>
                <a:latin typeface="Courier New" panose="02070309020205020404" pitchFamily="49" charset="0"/>
                <a:cs typeface="Courier New" panose="02070309020205020404" pitchFamily="49" charset="0"/>
              </a:rPr>
              <a:t>), main = "Variable Importance - Neural Network Regression (</a:t>
            </a:r>
            <a:r>
              <a:rPr lang="en-US" sz="850" b="1" dirty="0" err="1">
                <a:solidFill>
                  <a:srgbClr val="FF0000"/>
                </a:solidFill>
                <a:latin typeface="Courier New" panose="02070309020205020404" pitchFamily="49" charset="0"/>
                <a:cs typeface="Courier New" panose="02070309020205020404" pitchFamily="49" charset="0"/>
              </a:rPr>
              <a:t>nnet</a:t>
            </a:r>
            <a:r>
              <a:rPr lang="en-US" sz="850" b="1" dirty="0">
                <a:solidFill>
                  <a:srgbClr val="FF0000"/>
                </a:solidFill>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BD7AD4E6-CBB4-C45A-BBB2-69F92D073604}"/>
              </a:ext>
            </a:extLst>
          </p:cNvPr>
          <p:cNvSpPr txBox="1"/>
          <p:nvPr/>
        </p:nvSpPr>
        <p:spPr>
          <a:xfrm>
            <a:off x="363255" y="1239485"/>
            <a:ext cx="3793525" cy="5170646"/>
          </a:xfrm>
          <a:prstGeom prst="rect">
            <a:avLst/>
          </a:prstGeom>
          <a:noFill/>
        </p:spPr>
        <p:txBody>
          <a:bodyPr wrap="square" rtlCol="0">
            <a:spAutoFit/>
          </a:bodyPr>
          <a:lstStyle/>
          <a:p>
            <a:pPr algn="just"/>
            <a:r>
              <a:rPr lang="en-US" sz="1100" b="1" dirty="0">
                <a:latin typeface="Times New Roman" panose="02020603050405020304" pitchFamily="18" charset="0"/>
                <a:cs typeface="Times New Roman" panose="02020603050405020304" pitchFamily="18" charset="0"/>
              </a:rPr>
              <a:t>Key Observations from the Graph</a:t>
            </a:r>
          </a:p>
          <a:p>
            <a:pPr algn="just"/>
            <a:endParaRPr lang="en-US" sz="1100" dirty="0">
              <a:latin typeface="Times New Roman" panose="02020603050405020304" pitchFamily="18" charset="0"/>
              <a:cs typeface="Times New Roman" panose="02020603050405020304" pitchFamily="18" charset="0"/>
            </a:endParaRPr>
          </a:p>
          <a:p>
            <a:pPr algn="just"/>
            <a:r>
              <a:rPr lang="en-US" sz="1100" b="1" u="sng" dirty="0" err="1">
                <a:latin typeface="Times New Roman" panose="02020603050405020304" pitchFamily="18" charset="0"/>
                <a:cs typeface="Times New Roman" panose="02020603050405020304" pitchFamily="18" charset="0"/>
              </a:rPr>
              <a:t>sDIS</a:t>
            </a:r>
            <a:endParaRPr lang="en-US" sz="1100" b="1" u="sng" dirty="0">
              <a:latin typeface="Times New Roman" panose="02020603050405020304" pitchFamily="18" charset="0"/>
              <a:cs typeface="Times New Roman" panose="02020603050405020304" pitchFamily="18" charset="0"/>
            </a:endParaRPr>
          </a:p>
          <a:p>
            <a:pPr algn="just"/>
            <a:r>
              <a:rPr lang="en-US" sz="1100" dirty="0">
                <a:latin typeface="Times New Roman" panose="02020603050405020304" pitchFamily="18" charset="0"/>
                <a:cs typeface="Times New Roman" panose="02020603050405020304" pitchFamily="18" charset="0"/>
              </a:rPr>
              <a:t>- This variable has the highest importance score (~100), meaning it plays the biggest role in predicting house prices.</a:t>
            </a:r>
          </a:p>
          <a:p>
            <a:pPr algn="just"/>
            <a:endParaRPr lang="en-US" sz="1100" dirty="0">
              <a:latin typeface="Times New Roman" panose="02020603050405020304" pitchFamily="18" charset="0"/>
              <a:cs typeface="Times New Roman" panose="02020603050405020304" pitchFamily="18" charset="0"/>
            </a:endParaRPr>
          </a:p>
          <a:p>
            <a:pPr algn="just"/>
            <a:r>
              <a:rPr lang="en-US" sz="1100" dirty="0">
                <a:latin typeface="Times New Roman" panose="02020603050405020304" pitchFamily="18" charset="0"/>
                <a:cs typeface="Times New Roman" panose="02020603050405020304" pitchFamily="18" charset="0"/>
              </a:rPr>
              <a:t>- This makes sense because houses closer to employment centers tend to be more expensive due to convenience.</a:t>
            </a:r>
          </a:p>
          <a:p>
            <a:pPr algn="just"/>
            <a:endParaRPr lang="en-US" sz="1100" dirty="0">
              <a:latin typeface="Times New Roman" panose="02020603050405020304" pitchFamily="18" charset="0"/>
              <a:cs typeface="Times New Roman" panose="02020603050405020304" pitchFamily="18" charset="0"/>
            </a:endParaRPr>
          </a:p>
          <a:p>
            <a:pPr algn="just"/>
            <a:r>
              <a:rPr lang="en-US" sz="1100" b="1" u="sng" dirty="0" err="1">
                <a:latin typeface="Times New Roman" panose="02020603050405020304" pitchFamily="18" charset="0"/>
                <a:cs typeface="Times New Roman" panose="02020603050405020304" pitchFamily="18" charset="0"/>
              </a:rPr>
              <a:t>sPTRATIO</a:t>
            </a:r>
            <a:endParaRPr lang="en-US" sz="1100" b="1" u="sng" dirty="0">
              <a:latin typeface="Times New Roman" panose="02020603050405020304" pitchFamily="18" charset="0"/>
              <a:cs typeface="Times New Roman" panose="02020603050405020304" pitchFamily="18" charset="0"/>
            </a:endParaRPr>
          </a:p>
          <a:p>
            <a:pPr algn="just"/>
            <a:r>
              <a:rPr lang="en-US" sz="1100" dirty="0">
                <a:latin typeface="Times New Roman" panose="02020603050405020304" pitchFamily="18" charset="0"/>
                <a:cs typeface="Times New Roman" panose="02020603050405020304" pitchFamily="18" charset="0"/>
              </a:rPr>
              <a:t>- The second most important variable, showing that better school quality is associated with higher house prices.</a:t>
            </a:r>
          </a:p>
          <a:p>
            <a:pPr algn="just"/>
            <a:endParaRPr lang="en-US" sz="1100" dirty="0">
              <a:latin typeface="Times New Roman" panose="02020603050405020304" pitchFamily="18" charset="0"/>
              <a:cs typeface="Times New Roman" panose="02020603050405020304" pitchFamily="18" charset="0"/>
            </a:endParaRPr>
          </a:p>
          <a:p>
            <a:pPr algn="just"/>
            <a:r>
              <a:rPr lang="en-US" sz="1100" b="1" u="sng" dirty="0" err="1">
                <a:latin typeface="Times New Roman" panose="02020603050405020304" pitchFamily="18" charset="0"/>
                <a:cs typeface="Times New Roman" panose="02020603050405020304" pitchFamily="18" charset="0"/>
              </a:rPr>
              <a:t>sRM</a:t>
            </a:r>
            <a:endParaRPr lang="en-US" sz="1100" b="1" u="sng" dirty="0">
              <a:latin typeface="Times New Roman" panose="02020603050405020304" pitchFamily="18" charset="0"/>
              <a:cs typeface="Times New Roman" panose="02020603050405020304" pitchFamily="18" charset="0"/>
            </a:endParaRPr>
          </a:p>
          <a:p>
            <a:pPr algn="just"/>
            <a:r>
              <a:rPr lang="en-US" sz="1100" dirty="0">
                <a:latin typeface="Times New Roman" panose="02020603050405020304" pitchFamily="18" charset="0"/>
                <a:cs typeface="Times New Roman" panose="02020603050405020304" pitchFamily="18" charset="0"/>
              </a:rPr>
              <a:t>- This is a key predictor of house prices, as more rooms usually indicate larger, more expensive houses.</a:t>
            </a:r>
          </a:p>
          <a:p>
            <a:pPr algn="just"/>
            <a:endParaRPr lang="en-US" sz="1100" dirty="0">
              <a:latin typeface="Times New Roman" panose="02020603050405020304" pitchFamily="18" charset="0"/>
              <a:cs typeface="Times New Roman" panose="02020603050405020304" pitchFamily="18" charset="0"/>
            </a:endParaRPr>
          </a:p>
          <a:p>
            <a:pPr algn="just"/>
            <a:r>
              <a:rPr lang="en-US" sz="1100" b="1" u="sng" dirty="0" err="1">
                <a:latin typeface="Times New Roman" panose="02020603050405020304" pitchFamily="18" charset="0"/>
                <a:cs typeface="Times New Roman" panose="02020603050405020304" pitchFamily="18" charset="0"/>
              </a:rPr>
              <a:t>sAGE</a:t>
            </a:r>
            <a:endParaRPr lang="en-US" sz="1100" b="1" u="sng" dirty="0">
              <a:latin typeface="Times New Roman" panose="02020603050405020304" pitchFamily="18" charset="0"/>
              <a:cs typeface="Times New Roman" panose="02020603050405020304" pitchFamily="18" charset="0"/>
            </a:endParaRPr>
          </a:p>
          <a:p>
            <a:pPr algn="just"/>
            <a:r>
              <a:rPr lang="en-US" sz="1100" dirty="0">
                <a:latin typeface="Times New Roman" panose="02020603050405020304" pitchFamily="18" charset="0"/>
                <a:cs typeface="Times New Roman" panose="02020603050405020304" pitchFamily="18" charset="0"/>
              </a:rPr>
              <a:t>- Older homes may be less desirable, impacting property values, but they don’t have as much influence as the top three variables.</a:t>
            </a:r>
          </a:p>
          <a:p>
            <a:pPr algn="just"/>
            <a:endParaRPr lang="en-US" sz="1100" dirty="0">
              <a:latin typeface="Times New Roman" panose="02020603050405020304" pitchFamily="18" charset="0"/>
              <a:cs typeface="Times New Roman" panose="02020603050405020304" pitchFamily="18" charset="0"/>
            </a:endParaRPr>
          </a:p>
          <a:p>
            <a:pPr algn="just"/>
            <a:r>
              <a:rPr lang="en-US" sz="1100" b="1" u="sng" dirty="0" err="1">
                <a:latin typeface="Times New Roman" panose="02020603050405020304" pitchFamily="18" charset="0"/>
                <a:cs typeface="Times New Roman" panose="02020603050405020304" pitchFamily="18" charset="0"/>
              </a:rPr>
              <a:t>sTAX</a:t>
            </a:r>
            <a:endParaRPr lang="en-US" sz="1100" b="1" u="sng" dirty="0">
              <a:latin typeface="Times New Roman" panose="02020603050405020304" pitchFamily="18" charset="0"/>
              <a:cs typeface="Times New Roman" panose="02020603050405020304" pitchFamily="18" charset="0"/>
            </a:endParaRPr>
          </a:p>
          <a:p>
            <a:pPr algn="just"/>
            <a:r>
              <a:rPr lang="en-US" sz="1100" dirty="0">
                <a:latin typeface="Times New Roman" panose="02020603050405020304" pitchFamily="18" charset="0"/>
                <a:cs typeface="Times New Roman" panose="02020603050405020304" pitchFamily="18" charset="0"/>
              </a:rPr>
              <a:t>- Property tax does affect house prices, but in this case, it has less influence compared to other factors.</a:t>
            </a:r>
          </a:p>
          <a:p>
            <a:pPr algn="just"/>
            <a:endParaRPr lang="en-US" sz="1100" dirty="0">
              <a:latin typeface="Times New Roman" panose="02020603050405020304" pitchFamily="18" charset="0"/>
              <a:cs typeface="Times New Roman" panose="02020603050405020304" pitchFamily="18" charset="0"/>
            </a:endParaRPr>
          </a:p>
          <a:p>
            <a:pPr algn="just"/>
            <a:r>
              <a:rPr lang="en-US" sz="1100" b="1" u="sng" dirty="0">
                <a:latin typeface="Times New Roman" panose="02020603050405020304" pitchFamily="18" charset="0"/>
                <a:cs typeface="Times New Roman" panose="02020603050405020304" pitchFamily="18" charset="0"/>
              </a:rPr>
              <a:t>SRM2 </a:t>
            </a:r>
          </a:p>
          <a:p>
            <a:pPr algn="just"/>
            <a:r>
              <a:rPr lang="en-US" sz="1100" dirty="0">
                <a:latin typeface="Times New Roman" panose="02020603050405020304" pitchFamily="18" charset="0"/>
                <a:cs typeface="Times New Roman" panose="02020603050405020304" pitchFamily="18" charset="0"/>
              </a:rPr>
              <a:t>- This squared term was included to capture non-linear effects but has minimal importance in this model.</a:t>
            </a:r>
          </a:p>
          <a:p>
            <a:pPr algn="just"/>
            <a:endParaRPr lang="en-US" sz="11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D87BDA3-3D8A-C4B0-2C21-FD6DC51E9799}"/>
              </a:ext>
            </a:extLst>
          </p:cNvPr>
          <p:cNvPicPr>
            <a:picLocks noChangeAspect="1"/>
          </p:cNvPicPr>
          <p:nvPr/>
        </p:nvPicPr>
        <p:blipFill>
          <a:blip r:embed="rId2"/>
          <a:stretch>
            <a:fillRect/>
          </a:stretch>
        </p:blipFill>
        <p:spPr>
          <a:xfrm>
            <a:off x="4156780" y="2770193"/>
            <a:ext cx="4715757" cy="3306049"/>
          </a:xfrm>
          <a:prstGeom prst="rect">
            <a:avLst/>
          </a:prstGeom>
        </p:spPr>
      </p:pic>
    </p:spTree>
    <p:extLst>
      <p:ext uri="{BB962C8B-B14F-4D97-AF65-F5344CB8AC3E}">
        <p14:creationId xmlns:p14="http://schemas.microsoft.com/office/powerpoint/2010/main" val="4055524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u="sng" dirty="0">
                <a:latin typeface="Times New Roman" panose="02020603050405020304" pitchFamily="18" charset="0"/>
                <a:cs typeface="Times New Roman" panose="02020603050405020304" pitchFamily="18" charset="0"/>
              </a:rPr>
              <a:t>Plan for Analysis</a:t>
            </a:r>
          </a:p>
        </p:txBody>
      </p:sp>
      <p:sp>
        <p:nvSpPr>
          <p:cNvPr id="4" name="Rectangle 1">
            <a:extLst>
              <a:ext uri="{FF2B5EF4-FFF2-40B4-BE49-F238E27FC236}">
                <a16:creationId xmlns:a16="http://schemas.microsoft.com/office/drawing/2014/main" id="{A678E85A-6BD5-4281-0D08-D07EA9474C2D}"/>
              </a:ext>
            </a:extLst>
          </p:cNvPr>
          <p:cNvSpPr>
            <a:spLocks noGrp="1" noChangeArrowheads="1"/>
          </p:cNvSpPr>
          <p:nvPr>
            <p:ph idx="1"/>
          </p:nvPr>
        </p:nvSpPr>
        <p:spPr bwMode="auto">
          <a:xfrm>
            <a:off x="628650" y="1690689"/>
            <a:ext cx="807067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We will compare three regression approaches:</a:t>
            </a:r>
          </a:p>
          <a:p>
            <a:pPr marL="342900" indent="-342900" algn="just" eaLnBrk="0" fontAlgn="base" hangingPunct="0">
              <a:lnSpc>
                <a:spcPct val="100000"/>
              </a:lnSpc>
              <a:spcBef>
                <a:spcPct val="0"/>
              </a:spcBef>
              <a:spcAft>
                <a:spcPct val="0"/>
              </a:spcAft>
              <a:buFont typeface="+mj-lt"/>
              <a:buAutoNum type="arabicPeriod"/>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Multiple Linear Regression (LM)</a:t>
            </a:r>
          </a:p>
          <a:p>
            <a:pPr marL="342900" indent="-342900" algn="just" eaLnBrk="0" fontAlgn="base" hangingPunct="0">
              <a:lnSpc>
                <a:spcPct val="100000"/>
              </a:lnSpc>
              <a:spcBef>
                <a:spcPct val="0"/>
              </a:spcBef>
              <a:spcAft>
                <a:spcPct val="0"/>
              </a:spcAft>
              <a:buFont typeface="+mj-lt"/>
              <a:buAutoNum type="arabicPeriod"/>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Gaussian Process Regression (GPR)</a:t>
            </a:r>
          </a:p>
          <a:p>
            <a:pPr marL="342900" indent="-342900" algn="just" eaLnBrk="0" fontAlgn="base" hangingPunct="0">
              <a:lnSpc>
                <a:spcPct val="100000"/>
              </a:lnSpc>
              <a:spcBef>
                <a:spcPct val="0"/>
              </a:spcBef>
              <a:spcAft>
                <a:spcPct val="0"/>
              </a:spcAft>
              <a:buFont typeface="+mj-lt"/>
              <a:buAutoNum type="arabicPeriod"/>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Neural Network Regression (NN)</a:t>
            </a:r>
          </a:p>
          <a:p>
            <a:pPr marL="342900" indent="-342900" algn="just" eaLnBrk="0" fontAlgn="base" hangingPunct="0">
              <a:lnSpc>
                <a:spcPct val="100000"/>
              </a:lnSpc>
              <a:spcBef>
                <a:spcPct val="0"/>
              </a:spcBef>
              <a:spcAft>
                <a:spcPct val="0"/>
              </a:spcAft>
              <a:buFont typeface="+mj-lt"/>
              <a:buAutoNum type="arabicPeriod"/>
            </a:pPr>
            <a:endParaRPr lang="en-US" altLang="en-US" sz="18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Each model will be trained using 10-fold cross-validation to obtain robust estimates of prediction error and uncertainty.</a:t>
            </a:r>
          </a:p>
          <a:p>
            <a:pPr algn="just" eaLnBrk="0" fontAlgn="base" hangingPunct="0">
              <a:lnSpc>
                <a:spcPct val="100000"/>
              </a:lnSpc>
              <a:spcBef>
                <a:spcPct val="0"/>
              </a:spcBef>
              <a:spcAft>
                <a:spcPct val="0"/>
              </a:spcAft>
            </a:pPr>
            <a:endPar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We will evaluate each method based on actual vs. predicted plots, R², RMSE (plus their standard deviations), variable importance, prediction intervals for both ‘typical’ and ‘high-value’ neighborhoods, and computer execution time.”</a:t>
            </a:r>
          </a:p>
          <a:p>
            <a:pPr algn="just" eaLnBrk="0" fontAlgn="base" hangingPunct="0">
              <a:lnSpc>
                <a:spcPct val="100000"/>
              </a:lnSpc>
              <a:spcBef>
                <a:spcPct val="0"/>
              </a:spcBef>
              <a:spcAft>
                <a:spcPct val="0"/>
              </a:spcAft>
            </a:pPr>
            <a:endPar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Segment 1 focuses on LM using our final traditional model as the starting point. Later segments will cover Gaussian Process Regression and Neural Network Regression.</a:t>
            </a:r>
          </a:p>
        </p:txBody>
      </p:sp>
    </p:spTree>
    <p:extLst>
      <p:ext uri="{BB962C8B-B14F-4D97-AF65-F5344CB8AC3E}">
        <p14:creationId xmlns:p14="http://schemas.microsoft.com/office/powerpoint/2010/main" val="704364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A2920-C5A3-C87D-209A-C3EE9D8885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C5ED1F-7A2E-B19F-F64D-17F366E01571}"/>
              </a:ext>
            </a:extLst>
          </p:cNvPr>
          <p:cNvSpPr>
            <a:spLocks noGrp="1"/>
          </p:cNvSpPr>
          <p:nvPr>
            <p:ph type="title"/>
          </p:nvPr>
        </p:nvSpPr>
        <p:spPr>
          <a:xfrm>
            <a:off x="628650" y="129857"/>
            <a:ext cx="7886700" cy="672576"/>
          </a:xfrm>
        </p:spPr>
        <p:txBody>
          <a:bodyPr>
            <a:noAutofit/>
          </a:bodyPr>
          <a:lstStyle/>
          <a:p>
            <a:pPr algn="ctr"/>
            <a:r>
              <a:rPr lang="en-US" sz="3200" u="sng" dirty="0">
                <a:latin typeface="Times New Roman" panose="02020603050405020304" pitchFamily="18" charset="0"/>
                <a:cs typeface="Times New Roman" panose="02020603050405020304" pitchFamily="18" charset="0"/>
              </a:rPr>
              <a:t>Practical Predictive Ability</a:t>
            </a:r>
          </a:p>
        </p:txBody>
      </p:sp>
      <p:sp>
        <p:nvSpPr>
          <p:cNvPr id="4" name="TextBox 3">
            <a:extLst>
              <a:ext uri="{FF2B5EF4-FFF2-40B4-BE49-F238E27FC236}">
                <a16:creationId xmlns:a16="http://schemas.microsoft.com/office/drawing/2014/main" id="{DB038E80-62D7-0B58-7F49-8D863A8959C0}"/>
              </a:ext>
            </a:extLst>
          </p:cNvPr>
          <p:cNvSpPr txBox="1"/>
          <p:nvPr/>
        </p:nvSpPr>
        <p:spPr>
          <a:xfrm>
            <a:off x="140835" y="4460505"/>
            <a:ext cx="4431166" cy="2316019"/>
          </a:xfrm>
          <a:prstGeom prst="rect">
            <a:avLst/>
          </a:prstGeom>
          <a:noFill/>
        </p:spPr>
        <p:txBody>
          <a:bodyPr wrap="square" rtlCol="0">
            <a:spAutoFit/>
          </a:bodyPr>
          <a:lstStyle/>
          <a:p>
            <a:r>
              <a:rPr lang="en-US" sz="850" b="1" dirty="0" err="1">
                <a:solidFill>
                  <a:srgbClr val="FF0000"/>
                </a:solidFill>
                <a:latin typeface="Courier New" panose="02070309020205020404" pitchFamily="49" charset="0"/>
                <a:cs typeface="Courier New" panose="02070309020205020404" pitchFamily="49" charset="0"/>
              </a:rPr>
              <a:t>predicted_nnet</a:t>
            </a:r>
            <a:r>
              <a:rPr lang="en-US" sz="850" b="1" dirty="0">
                <a:solidFill>
                  <a:srgbClr val="FF0000"/>
                </a:solidFill>
                <a:latin typeface="Courier New" panose="02070309020205020404" pitchFamily="49" charset="0"/>
                <a:cs typeface="Courier New" panose="02070309020205020404" pitchFamily="49" charset="0"/>
              </a:rPr>
              <a:t> &lt;- predict(</a:t>
            </a:r>
            <a:r>
              <a:rPr lang="en-US" sz="850" b="1" dirty="0" err="1">
                <a:solidFill>
                  <a:srgbClr val="FF0000"/>
                </a:solidFill>
                <a:latin typeface="Courier New" panose="02070309020205020404" pitchFamily="49" charset="0"/>
                <a:cs typeface="Courier New" panose="02070309020205020404" pitchFamily="49" charset="0"/>
              </a:rPr>
              <a:t>CVregModel_nnet</a:t>
            </a:r>
            <a:r>
              <a:rPr lang="en-US" sz="850" b="1" dirty="0">
                <a:solidFill>
                  <a:srgbClr val="FF0000"/>
                </a:solidFill>
                <a:latin typeface="Courier New" panose="02070309020205020404" pitchFamily="49" charset="0"/>
                <a:cs typeface="Courier New" panose="02070309020205020404" pitchFamily="49" charset="0"/>
              </a:rPr>
              <a:t>, </a:t>
            </a:r>
            <a:r>
              <a:rPr lang="en-US" sz="850" b="1" dirty="0" err="1">
                <a:solidFill>
                  <a:srgbClr val="FF0000"/>
                </a:solidFill>
                <a:latin typeface="Courier New" panose="02070309020205020404" pitchFamily="49" charset="0"/>
                <a:cs typeface="Courier New" panose="02070309020205020404" pitchFamily="49" charset="0"/>
              </a:rPr>
              <a:t>newdata</a:t>
            </a:r>
            <a:r>
              <a:rPr lang="en-US" sz="850" b="1" dirty="0">
                <a:solidFill>
                  <a:srgbClr val="FF0000"/>
                </a:solidFill>
                <a:latin typeface="Courier New" panose="02070309020205020404" pitchFamily="49" charset="0"/>
                <a:cs typeface="Courier New" panose="02070309020205020404" pitchFamily="49" charset="0"/>
              </a:rPr>
              <a:t> = boston840s)</a:t>
            </a:r>
          </a:p>
          <a:p>
            <a:r>
              <a:rPr lang="en-US" sz="850" b="1" dirty="0" err="1">
                <a:solidFill>
                  <a:srgbClr val="FF0000"/>
                </a:solidFill>
                <a:latin typeface="Courier New" panose="02070309020205020404" pitchFamily="49" charset="0"/>
                <a:cs typeface="Courier New" panose="02070309020205020404" pitchFamily="49" charset="0"/>
              </a:rPr>
              <a:t>resid_nnet</a:t>
            </a:r>
            <a:r>
              <a:rPr lang="en-US" sz="850" b="1" dirty="0">
                <a:solidFill>
                  <a:srgbClr val="FF0000"/>
                </a:solidFill>
                <a:latin typeface="Courier New" panose="02070309020205020404" pitchFamily="49" charset="0"/>
                <a:cs typeface="Courier New" panose="02070309020205020404" pitchFamily="49" charset="0"/>
              </a:rPr>
              <a:t> &lt;- boston840s$CMEDV - </a:t>
            </a:r>
            <a:r>
              <a:rPr lang="en-US" sz="850" b="1" dirty="0" err="1">
                <a:solidFill>
                  <a:srgbClr val="FF0000"/>
                </a:solidFill>
                <a:latin typeface="Courier New" panose="02070309020205020404" pitchFamily="49" charset="0"/>
                <a:cs typeface="Courier New" panose="02070309020205020404" pitchFamily="49" charset="0"/>
              </a:rPr>
              <a:t>predicted_nnet</a:t>
            </a:r>
            <a:endParaRPr lang="en-US" sz="850" b="1" dirty="0">
              <a:solidFill>
                <a:srgbClr val="FF0000"/>
              </a:solidFill>
              <a:latin typeface="Courier New" panose="02070309020205020404" pitchFamily="49" charset="0"/>
              <a:cs typeface="Courier New" panose="02070309020205020404" pitchFamily="49" charset="0"/>
            </a:endParaRPr>
          </a:p>
          <a:p>
            <a:endParaRPr lang="en-US" sz="850" b="1" dirty="0">
              <a:solidFill>
                <a:srgbClr val="FF0000"/>
              </a:solidFill>
              <a:latin typeface="Courier New" panose="02070309020205020404" pitchFamily="49" charset="0"/>
              <a:cs typeface="Courier New" panose="02070309020205020404" pitchFamily="49" charset="0"/>
            </a:endParaRPr>
          </a:p>
          <a:p>
            <a:r>
              <a:rPr lang="en-US" sz="850" b="1" dirty="0">
                <a:solidFill>
                  <a:srgbClr val="FF0000"/>
                </a:solidFill>
                <a:latin typeface="Courier New" panose="02070309020205020404" pitchFamily="49" charset="0"/>
                <a:cs typeface="Courier New" panose="02070309020205020404" pitchFamily="49" charset="0"/>
              </a:rPr>
              <a:t># Fitted line plot: Actual vs. Predicted for NNET model</a:t>
            </a:r>
          </a:p>
          <a:p>
            <a:r>
              <a:rPr lang="en-US" sz="850" b="1" dirty="0">
                <a:solidFill>
                  <a:srgbClr val="FF0000"/>
                </a:solidFill>
                <a:latin typeface="Courier New" panose="02070309020205020404" pitchFamily="49" charset="0"/>
                <a:cs typeface="Courier New" panose="02070309020205020404" pitchFamily="49" charset="0"/>
              </a:rPr>
              <a:t>par(</a:t>
            </a:r>
            <a:r>
              <a:rPr lang="en-US" sz="850" b="1" dirty="0" err="1">
                <a:solidFill>
                  <a:srgbClr val="FF0000"/>
                </a:solidFill>
                <a:latin typeface="Courier New" panose="02070309020205020404" pitchFamily="49" charset="0"/>
                <a:cs typeface="Courier New" panose="02070309020205020404" pitchFamily="49" charset="0"/>
              </a:rPr>
              <a:t>mfrow</a:t>
            </a:r>
            <a:r>
              <a:rPr lang="en-US" sz="850" b="1" dirty="0">
                <a:solidFill>
                  <a:srgbClr val="FF0000"/>
                </a:solidFill>
                <a:latin typeface="Courier New" panose="02070309020205020404" pitchFamily="49" charset="0"/>
                <a:cs typeface="Courier New" panose="02070309020205020404" pitchFamily="49" charset="0"/>
              </a:rPr>
              <a:t> = c(1, 1))</a:t>
            </a:r>
          </a:p>
          <a:p>
            <a:r>
              <a:rPr lang="en-US" sz="850" b="1" dirty="0">
                <a:solidFill>
                  <a:srgbClr val="FF0000"/>
                </a:solidFill>
                <a:latin typeface="Courier New" panose="02070309020205020404" pitchFamily="49" charset="0"/>
                <a:cs typeface="Courier New" panose="02070309020205020404" pitchFamily="49" charset="0"/>
              </a:rPr>
              <a:t>plot(boston840s$CMEDV, </a:t>
            </a:r>
            <a:r>
              <a:rPr lang="en-US" sz="850" b="1" dirty="0" err="1">
                <a:solidFill>
                  <a:srgbClr val="FF0000"/>
                </a:solidFill>
                <a:latin typeface="Courier New" panose="02070309020205020404" pitchFamily="49" charset="0"/>
                <a:cs typeface="Courier New" panose="02070309020205020404" pitchFamily="49" charset="0"/>
              </a:rPr>
              <a:t>predicted_nnet</a:t>
            </a:r>
            <a:r>
              <a:rPr lang="en-US" sz="850" b="1" dirty="0">
                <a:solidFill>
                  <a:srgbClr val="FF0000"/>
                </a:solidFill>
                <a:latin typeface="Courier New" panose="02070309020205020404" pitchFamily="49" charset="0"/>
                <a:cs typeface="Courier New" panose="02070309020205020404" pitchFamily="49" charset="0"/>
              </a:rPr>
              <a:t>,</a:t>
            </a:r>
          </a:p>
          <a:p>
            <a:r>
              <a:rPr lang="en-US" sz="850" b="1" dirty="0">
                <a:solidFill>
                  <a:srgbClr val="FF0000"/>
                </a:solidFill>
                <a:latin typeface="Courier New" panose="02070309020205020404" pitchFamily="49" charset="0"/>
                <a:cs typeface="Courier New" panose="02070309020205020404" pitchFamily="49" charset="0"/>
              </a:rPr>
              <a:t>     </a:t>
            </a:r>
            <a:r>
              <a:rPr lang="en-US" sz="850" b="1" dirty="0" err="1">
                <a:solidFill>
                  <a:srgbClr val="FF0000"/>
                </a:solidFill>
                <a:latin typeface="Courier New" panose="02070309020205020404" pitchFamily="49" charset="0"/>
                <a:cs typeface="Courier New" panose="02070309020205020404" pitchFamily="49" charset="0"/>
              </a:rPr>
              <a:t>xlab</a:t>
            </a:r>
            <a:r>
              <a:rPr lang="en-US" sz="850" b="1" dirty="0">
                <a:solidFill>
                  <a:srgbClr val="FF0000"/>
                </a:solidFill>
                <a:latin typeface="Courier New" panose="02070309020205020404" pitchFamily="49" charset="0"/>
                <a:cs typeface="Courier New" panose="02070309020205020404" pitchFamily="49" charset="0"/>
              </a:rPr>
              <a:t> = "Actual CMEDV", </a:t>
            </a:r>
          </a:p>
          <a:p>
            <a:r>
              <a:rPr lang="en-US" sz="850" b="1" dirty="0">
                <a:solidFill>
                  <a:srgbClr val="FF0000"/>
                </a:solidFill>
                <a:latin typeface="Courier New" panose="02070309020205020404" pitchFamily="49" charset="0"/>
                <a:cs typeface="Courier New" panose="02070309020205020404" pitchFamily="49" charset="0"/>
              </a:rPr>
              <a:t>     </a:t>
            </a:r>
            <a:r>
              <a:rPr lang="en-US" sz="850" b="1" dirty="0" err="1">
                <a:solidFill>
                  <a:srgbClr val="FF0000"/>
                </a:solidFill>
                <a:latin typeface="Courier New" panose="02070309020205020404" pitchFamily="49" charset="0"/>
                <a:cs typeface="Courier New" panose="02070309020205020404" pitchFamily="49" charset="0"/>
              </a:rPr>
              <a:t>ylab</a:t>
            </a:r>
            <a:r>
              <a:rPr lang="en-US" sz="850" b="1" dirty="0">
                <a:solidFill>
                  <a:srgbClr val="FF0000"/>
                </a:solidFill>
                <a:latin typeface="Courier New" panose="02070309020205020404" pitchFamily="49" charset="0"/>
                <a:cs typeface="Courier New" panose="02070309020205020404" pitchFamily="49" charset="0"/>
              </a:rPr>
              <a:t> = "Predicted CMEDV", </a:t>
            </a:r>
          </a:p>
          <a:p>
            <a:r>
              <a:rPr lang="en-US" sz="850" b="1" dirty="0">
                <a:solidFill>
                  <a:srgbClr val="FF0000"/>
                </a:solidFill>
                <a:latin typeface="Courier New" panose="02070309020205020404" pitchFamily="49" charset="0"/>
                <a:cs typeface="Courier New" panose="02070309020205020404" pitchFamily="49" charset="0"/>
              </a:rPr>
              <a:t>     main = "Actual vs. Predicted - NNET Regression",</a:t>
            </a:r>
          </a:p>
          <a:p>
            <a:r>
              <a:rPr lang="en-US" sz="850" b="1" dirty="0">
                <a:solidFill>
                  <a:srgbClr val="FF0000"/>
                </a:solidFill>
                <a:latin typeface="Courier New" panose="02070309020205020404" pitchFamily="49" charset="0"/>
                <a:cs typeface="Courier New" panose="02070309020205020404" pitchFamily="49" charset="0"/>
              </a:rPr>
              <a:t>     col = "black")</a:t>
            </a:r>
          </a:p>
          <a:p>
            <a:r>
              <a:rPr lang="en-US" sz="850" b="1" dirty="0" err="1">
                <a:solidFill>
                  <a:srgbClr val="FF0000"/>
                </a:solidFill>
                <a:latin typeface="Courier New" panose="02070309020205020404" pitchFamily="49" charset="0"/>
                <a:cs typeface="Courier New" panose="02070309020205020404" pitchFamily="49" charset="0"/>
              </a:rPr>
              <a:t>abline</a:t>
            </a:r>
            <a:r>
              <a:rPr lang="en-US" sz="850" b="1" dirty="0">
                <a:solidFill>
                  <a:srgbClr val="FF0000"/>
                </a:solidFill>
                <a:latin typeface="Courier New" panose="02070309020205020404" pitchFamily="49" charset="0"/>
                <a:cs typeface="Courier New" panose="02070309020205020404" pitchFamily="49" charset="0"/>
              </a:rPr>
              <a:t>(0, 1, col = "red")</a:t>
            </a:r>
          </a:p>
          <a:p>
            <a:endParaRPr lang="en-US" sz="850" b="1" dirty="0">
              <a:solidFill>
                <a:srgbClr val="FF0000"/>
              </a:solidFill>
              <a:latin typeface="Courier New" panose="02070309020205020404" pitchFamily="49" charset="0"/>
              <a:cs typeface="Courier New" panose="02070309020205020404" pitchFamily="49" charset="0"/>
            </a:endParaRPr>
          </a:p>
          <a:p>
            <a:r>
              <a:rPr lang="en-US" sz="850" b="1" dirty="0">
                <a:solidFill>
                  <a:srgbClr val="FF0000"/>
                </a:solidFill>
                <a:latin typeface="Courier New" panose="02070309020205020404" pitchFamily="49" charset="0"/>
                <a:cs typeface="Courier New" panose="02070309020205020404" pitchFamily="49" charset="0"/>
              </a:rPr>
              <a:t># Extract and print RMSE and R-squared for NNET model</a:t>
            </a:r>
          </a:p>
          <a:p>
            <a:r>
              <a:rPr lang="en-US" sz="850" b="1" dirty="0" err="1">
                <a:solidFill>
                  <a:srgbClr val="FF0000"/>
                </a:solidFill>
                <a:latin typeface="Courier New" panose="02070309020205020404" pitchFamily="49" charset="0"/>
                <a:cs typeface="Courier New" panose="02070309020205020404" pitchFamily="49" charset="0"/>
              </a:rPr>
              <a:t>nnet_RMSE</a:t>
            </a:r>
            <a:r>
              <a:rPr lang="en-US" sz="850" b="1" dirty="0">
                <a:solidFill>
                  <a:srgbClr val="FF0000"/>
                </a:solidFill>
                <a:latin typeface="Courier New" panose="02070309020205020404" pitchFamily="49" charset="0"/>
                <a:cs typeface="Courier New" panose="02070309020205020404" pitchFamily="49" charset="0"/>
              </a:rPr>
              <a:t> &lt;- </a:t>
            </a:r>
            <a:r>
              <a:rPr lang="en-US" sz="850" b="1" dirty="0" err="1">
                <a:solidFill>
                  <a:srgbClr val="FF0000"/>
                </a:solidFill>
                <a:latin typeface="Courier New" panose="02070309020205020404" pitchFamily="49" charset="0"/>
                <a:cs typeface="Courier New" panose="02070309020205020404" pitchFamily="49" charset="0"/>
              </a:rPr>
              <a:t>CVregModel_nnet$results$RMSE</a:t>
            </a:r>
            <a:endParaRPr lang="en-US" sz="850" b="1" dirty="0">
              <a:solidFill>
                <a:srgbClr val="FF0000"/>
              </a:solidFill>
              <a:latin typeface="Courier New" panose="02070309020205020404" pitchFamily="49" charset="0"/>
              <a:cs typeface="Courier New" panose="02070309020205020404" pitchFamily="49" charset="0"/>
            </a:endParaRPr>
          </a:p>
          <a:p>
            <a:r>
              <a:rPr lang="en-US" sz="850" b="1" dirty="0" err="1">
                <a:solidFill>
                  <a:srgbClr val="FF0000"/>
                </a:solidFill>
                <a:latin typeface="Courier New" panose="02070309020205020404" pitchFamily="49" charset="0"/>
                <a:cs typeface="Courier New" panose="02070309020205020404" pitchFamily="49" charset="0"/>
              </a:rPr>
              <a:t>nnet_Rsquared</a:t>
            </a:r>
            <a:r>
              <a:rPr lang="en-US" sz="850" b="1" dirty="0">
                <a:solidFill>
                  <a:srgbClr val="FF0000"/>
                </a:solidFill>
                <a:latin typeface="Courier New" panose="02070309020205020404" pitchFamily="49" charset="0"/>
                <a:cs typeface="Courier New" panose="02070309020205020404" pitchFamily="49" charset="0"/>
              </a:rPr>
              <a:t> &lt;- </a:t>
            </a:r>
            <a:r>
              <a:rPr lang="en-US" sz="850" b="1" dirty="0" err="1">
                <a:solidFill>
                  <a:srgbClr val="FF0000"/>
                </a:solidFill>
                <a:latin typeface="Courier New" panose="02070309020205020404" pitchFamily="49" charset="0"/>
                <a:cs typeface="Courier New" panose="02070309020205020404" pitchFamily="49" charset="0"/>
              </a:rPr>
              <a:t>CVregModel_nnet$results$Rsquared</a:t>
            </a:r>
            <a:endParaRPr lang="en-US" sz="850" b="1" dirty="0">
              <a:solidFill>
                <a:srgbClr val="FF0000"/>
              </a:solidFill>
              <a:latin typeface="Courier New" panose="02070309020205020404" pitchFamily="49" charset="0"/>
              <a:cs typeface="Courier New" panose="02070309020205020404" pitchFamily="49" charset="0"/>
            </a:endParaRPr>
          </a:p>
          <a:p>
            <a:r>
              <a:rPr lang="en-US" sz="850" b="1" dirty="0">
                <a:solidFill>
                  <a:srgbClr val="FF0000"/>
                </a:solidFill>
                <a:latin typeface="Courier New" panose="02070309020205020404" pitchFamily="49" charset="0"/>
                <a:cs typeface="Courier New" panose="02070309020205020404" pitchFamily="49" charset="0"/>
              </a:rPr>
              <a:t>print(paste("NNET Model RMSE:", </a:t>
            </a:r>
            <a:r>
              <a:rPr lang="en-US" sz="850" b="1" dirty="0" err="1">
                <a:solidFill>
                  <a:srgbClr val="FF0000"/>
                </a:solidFill>
                <a:latin typeface="Courier New" panose="02070309020205020404" pitchFamily="49" charset="0"/>
                <a:cs typeface="Courier New" panose="02070309020205020404" pitchFamily="49" charset="0"/>
              </a:rPr>
              <a:t>nnet_RMSE</a:t>
            </a:r>
            <a:r>
              <a:rPr lang="en-US" sz="850" b="1" dirty="0">
                <a:solidFill>
                  <a:srgbClr val="FF0000"/>
                </a:solidFill>
                <a:latin typeface="Courier New" panose="02070309020205020404" pitchFamily="49" charset="0"/>
                <a:cs typeface="Courier New" panose="02070309020205020404" pitchFamily="49" charset="0"/>
              </a:rPr>
              <a:t>))</a:t>
            </a:r>
          </a:p>
          <a:p>
            <a:r>
              <a:rPr lang="en-US" sz="850" b="1" dirty="0">
                <a:solidFill>
                  <a:srgbClr val="FF0000"/>
                </a:solidFill>
                <a:latin typeface="Courier New" panose="02070309020205020404" pitchFamily="49" charset="0"/>
                <a:cs typeface="Courier New" panose="02070309020205020404" pitchFamily="49" charset="0"/>
              </a:rPr>
              <a:t>print(paste("NNET Model R-squared:", </a:t>
            </a:r>
            <a:r>
              <a:rPr lang="en-US" sz="850" b="1" dirty="0" err="1">
                <a:solidFill>
                  <a:srgbClr val="FF0000"/>
                </a:solidFill>
                <a:latin typeface="Courier New" panose="02070309020205020404" pitchFamily="49" charset="0"/>
                <a:cs typeface="Courier New" panose="02070309020205020404" pitchFamily="49" charset="0"/>
              </a:rPr>
              <a:t>nnet_Rsquared</a:t>
            </a:r>
            <a:r>
              <a:rPr lang="en-US" sz="850" b="1" dirty="0">
                <a:solidFill>
                  <a:srgbClr val="FF0000"/>
                </a:solidFill>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6CE23427-84C7-3FD7-C288-9BE24F771246}"/>
              </a:ext>
            </a:extLst>
          </p:cNvPr>
          <p:cNvSpPr txBox="1"/>
          <p:nvPr/>
        </p:nvSpPr>
        <p:spPr>
          <a:xfrm>
            <a:off x="140835" y="1239485"/>
            <a:ext cx="4431165" cy="3139321"/>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The best-performing model has the lowest RMSE (2.1034).</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This means that on average, the predicted house price is off by about $2,103.</a:t>
            </a:r>
          </a:p>
          <a:p>
            <a:pPr algn="just"/>
            <a:endParaRPr lang="en-US" sz="11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The best-performing model has the highest R² (0.7486).</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This means that about 74.86% of the variation in house prices is explained by the model.</a:t>
            </a:r>
          </a:p>
          <a:p>
            <a:pPr algn="just"/>
            <a:endParaRPr lang="en-US" sz="11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Most of the points follow the red line, meaning the model is making fairly accurate predictions.</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The trend indicates that as actual house prices increase, the model's predictions also increase, which is expected.</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The model underestimates some expensive homes (dots below the line in the upper right).</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The model overestimates some cheaper homes (dots above the line in the lower left).</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This suggests that the neural network struggles slightly at extreme values (very high or very low house prices).</a:t>
            </a:r>
          </a:p>
        </p:txBody>
      </p:sp>
      <p:sp>
        <p:nvSpPr>
          <p:cNvPr id="6" name="TextBox 5">
            <a:extLst>
              <a:ext uri="{FF2B5EF4-FFF2-40B4-BE49-F238E27FC236}">
                <a16:creationId xmlns:a16="http://schemas.microsoft.com/office/drawing/2014/main" id="{512EBAE4-05C4-04F3-8B81-B2391B11EBD1}"/>
              </a:ext>
            </a:extLst>
          </p:cNvPr>
          <p:cNvSpPr txBox="1"/>
          <p:nvPr/>
        </p:nvSpPr>
        <p:spPr>
          <a:xfrm>
            <a:off x="4730722" y="1247329"/>
            <a:ext cx="4730517" cy="1892826"/>
          </a:xfrm>
          <a:prstGeom prst="rect">
            <a:avLst/>
          </a:prstGeom>
          <a:noFill/>
        </p:spPr>
        <p:txBody>
          <a:bodyPr wrap="square" rtlCol="0">
            <a:spAutoFit/>
          </a:bodyPr>
          <a:lstStyle/>
          <a:p>
            <a:r>
              <a:rPr lang="en-US" sz="900" b="1" dirty="0">
                <a:solidFill>
                  <a:srgbClr val="00B050"/>
                </a:solidFill>
                <a:latin typeface="Courier New" panose="02070309020205020404" pitchFamily="49" charset="0"/>
                <a:cs typeface="Courier New" panose="02070309020205020404" pitchFamily="49" charset="0"/>
              </a:rPr>
              <a:t>[1]"NNET Model RMSE: 2.2756212166756"  </a:t>
            </a:r>
          </a:p>
          <a:p>
            <a:r>
              <a:rPr lang="en-US" sz="900" b="1" dirty="0">
                <a:solidFill>
                  <a:srgbClr val="00B050"/>
                </a:solidFill>
                <a:latin typeface="Courier New" panose="02070309020205020404" pitchFamily="49" charset="0"/>
                <a:cs typeface="Courier New" panose="02070309020205020404" pitchFamily="49" charset="0"/>
              </a:rPr>
              <a:t>"NNET Model RMSE: 2.30940014171964"</a:t>
            </a:r>
          </a:p>
          <a:p>
            <a:r>
              <a:rPr lang="en-US" sz="900" b="1" dirty="0">
                <a:solidFill>
                  <a:srgbClr val="00B050"/>
                </a:solidFill>
                <a:latin typeface="Courier New" panose="02070309020205020404" pitchFamily="49" charset="0"/>
                <a:cs typeface="Courier New" panose="02070309020205020404" pitchFamily="49" charset="0"/>
              </a:rPr>
              <a:t>[3] "NNET Model RMSE: 2.1033995420506"  </a:t>
            </a:r>
          </a:p>
          <a:p>
            <a:r>
              <a:rPr lang="en-US" sz="900" b="1" dirty="0">
                <a:solidFill>
                  <a:srgbClr val="00B050"/>
                </a:solidFill>
                <a:latin typeface="Courier New" panose="02070309020205020404" pitchFamily="49" charset="0"/>
                <a:cs typeface="Courier New" panose="02070309020205020404" pitchFamily="49" charset="0"/>
              </a:rPr>
              <a:t>"NNET Model RMSE: 2.67782975378241"</a:t>
            </a:r>
          </a:p>
          <a:p>
            <a:r>
              <a:rPr lang="en-US" sz="900" b="1" dirty="0">
                <a:solidFill>
                  <a:srgbClr val="00B050"/>
                </a:solidFill>
                <a:latin typeface="Courier New" panose="02070309020205020404" pitchFamily="49" charset="0"/>
                <a:cs typeface="Courier New" panose="02070309020205020404" pitchFamily="49" charset="0"/>
              </a:rPr>
              <a:t>[5] "NNET Model RMSE: 2.21340766994438" </a:t>
            </a:r>
          </a:p>
          <a:p>
            <a:r>
              <a:rPr lang="en-US" sz="900" b="1" dirty="0">
                <a:solidFill>
                  <a:srgbClr val="00B050"/>
                </a:solidFill>
                <a:latin typeface="Courier New" panose="02070309020205020404" pitchFamily="49" charset="0"/>
                <a:cs typeface="Courier New" panose="02070309020205020404" pitchFamily="49" charset="0"/>
              </a:rPr>
              <a:t>"NNET Model RMSE: 2.143317096375" </a:t>
            </a:r>
          </a:p>
          <a:p>
            <a:endParaRPr lang="en-US" sz="900" b="1" dirty="0">
              <a:solidFill>
                <a:srgbClr val="00B050"/>
              </a:solidFill>
              <a:latin typeface="Courier New" panose="02070309020205020404" pitchFamily="49" charset="0"/>
              <a:cs typeface="Courier New" panose="02070309020205020404" pitchFamily="49" charset="0"/>
            </a:endParaRPr>
          </a:p>
          <a:p>
            <a:r>
              <a:rPr lang="en-US" sz="900" b="1" dirty="0">
                <a:solidFill>
                  <a:srgbClr val="00B050"/>
                </a:solidFill>
                <a:latin typeface="Courier New" panose="02070309020205020404" pitchFamily="49" charset="0"/>
                <a:cs typeface="Courier New" panose="02070309020205020404" pitchFamily="49" charset="0"/>
              </a:rPr>
              <a:t>[1]"NNET Model R-squared: 0.700027755958679" </a:t>
            </a:r>
          </a:p>
          <a:p>
            <a:r>
              <a:rPr lang="en-US" sz="900" b="1" dirty="0">
                <a:solidFill>
                  <a:srgbClr val="00B050"/>
                </a:solidFill>
                <a:latin typeface="Courier New" panose="02070309020205020404" pitchFamily="49" charset="0"/>
                <a:cs typeface="Courier New" panose="02070309020205020404" pitchFamily="49" charset="0"/>
              </a:rPr>
              <a:t>"NNET Model R-squared: 0.714131257135201"</a:t>
            </a:r>
          </a:p>
          <a:p>
            <a:r>
              <a:rPr lang="en-US" sz="900" b="1" dirty="0">
                <a:solidFill>
                  <a:srgbClr val="00B050"/>
                </a:solidFill>
                <a:latin typeface="Courier New" panose="02070309020205020404" pitchFamily="49" charset="0"/>
                <a:cs typeface="Courier New" panose="02070309020205020404" pitchFamily="49" charset="0"/>
              </a:rPr>
              <a:t>[3] "NNET Model R-squared: 0.748633131082193" </a:t>
            </a:r>
          </a:p>
          <a:p>
            <a:r>
              <a:rPr lang="en-US" sz="900" b="1" dirty="0">
                <a:solidFill>
                  <a:srgbClr val="00B050"/>
                </a:solidFill>
                <a:latin typeface="Courier New" panose="02070309020205020404" pitchFamily="49" charset="0"/>
                <a:cs typeface="Courier New" panose="02070309020205020404" pitchFamily="49" charset="0"/>
              </a:rPr>
              <a:t>"NNET Model R-squared: 0.683547626648014"</a:t>
            </a:r>
          </a:p>
          <a:p>
            <a:r>
              <a:rPr lang="en-US" sz="900" b="1" dirty="0">
                <a:solidFill>
                  <a:srgbClr val="00B050"/>
                </a:solidFill>
                <a:latin typeface="Courier New" panose="02070309020205020404" pitchFamily="49" charset="0"/>
                <a:cs typeface="Courier New" panose="02070309020205020404" pitchFamily="49" charset="0"/>
              </a:rPr>
              <a:t>[5] "NNET Model R-squared: 0.726387328068246" </a:t>
            </a:r>
          </a:p>
          <a:p>
            <a:r>
              <a:rPr lang="en-US" sz="900" b="1" dirty="0">
                <a:solidFill>
                  <a:srgbClr val="00B050"/>
                </a:solidFill>
                <a:latin typeface="Courier New" panose="02070309020205020404" pitchFamily="49" charset="0"/>
                <a:cs typeface="Courier New" panose="02070309020205020404" pitchFamily="49" charset="0"/>
              </a:rPr>
              <a:t>"NNET Model R-squared: 0.736960970656784"</a:t>
            </a:r>
          </a:p>
        </p:txBody>
      </p:sp>
      <p:pic>
        <p:nvPicPr>
          <p:cNvPr id="7" name="Picture 6">
            <a:extLst>
              <a:ext uri="{FF2B5EF4-FFF2-40B4-BE49-F238E27FC236}">
                <a16:creationId xmlns:a16="http://schemas.microsoft.com/office/drawing/2014/main" id="{E58CD799-AB15-1795-F89A-D2D6459124EB}"/>
              </a:ext>
            </a:extLst>
          </p:cNvPr>
          <p:cNvPicPr>
            <a:picLocks noChangeAspect="1"/>
          </p:cNvPicPr>
          <p:nvPr/>
        </p:nvPicPr>
        <p:blipFill>
          <a:blip r:embed="rId2"/>
          <a:stretch>
            <a:fillRect/>
          </a:stretch>
        </p:blipFill>
        <p:spPr>
          <a:xfrm>
            <a:off x="4712833" y="3429001"/>
            <a:ext cx="4431166" cy="3217652"/>
          </a:xfrm>
          <a:prstGeom prst="rect">
            <a:avLst/>
          </a:prstGeom>
        </p:spPr>
      </p:pic>
    </p:spTree>
    <p:extLst>
      <p:ext uri="{BB962C8B-B14F-4D97-AF65-F5344CB8AC3E}">
        <p14:creationId xmlns:p14="http://schemas.microsoft.com/office/powerpoint/2010/main" val="453908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773A8-CAFF-BCAF-CD95-224D792837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DEB541-43E4-9E9A-C01A-23B7EC5F6D19}"/>
              </a:ext>
            </a:extLst>
          </p:cNvPr>
          <p:cNvSpPr>
            <a:spLocks noGrp="1"/>
          </p:cNvSpPr>
          <p:nvPr>
            <p:ph type="title"/>
          </p:nvPr>
        </p:nvSpPr>
        <p:spPr>
          <a:xfrm>
            <a:off x="671935" y="497781"/>
            <a:ext cx="7886700" cy="672576"/>
          </a:xfrm>
        </p:spPr>
        <p:txBody>
          <a:bodyPr>
            <a:noAutofit/>
          </a:bodyPr>
          <a:lstStyle/>
          <a:p>
            <a:pPr algn="ctr"/>
            <a:r>
              <a:rPr lang="en-US" sz="2800" u="sng" dirty="0">
                <a:latin typeface="Times New Roman" panose="02020603050405020304" pitchFamily="18" charset="0"/>
                <a:cs typeface="Times New Roman" panose="02020603050405020304" pitchFamily="18" charset="0"/>
              </a:rPr>
              <a:t>Prediction </a:t>
            </a:r>
            <a:r>
              <a:rPr lang="en-US" sz="2800" u="sng" dirty="0" err="1">
                <a:latin typeface="Times New Roman" panose="02020603050405020304" pitchFamily="18" charset="0"/>
                <a:cs typeface="Times New Roman" panose="02020603050405020304" pitchFamily="18" charset="0"/>
              </a:rPr>
              <a:t>Uncertainity</a:t>
            </a:r>
            <a:r>
              <a:rPr lang="en-US" sz="2800" u="sng" dirty="0">
                <a:latin typeface="Times New Roman" panose="02020603050405020304" pitchFamily="18" charset="0"/>
                <a:cs typeface="Times New Roman" panose="02020603050405020304" pitchFamily="18" charset="0"/>
              </a:rPr>
              <a:t>: RMSESD and R-SQUARED SD for </a:t>
            </a:r>
            <a:r>
              <a:rPr lang="en-US" sz="2800" u="sng" dirty="0" err="1">
                <a:latin typeface="Times New Roman" panose="02020603050405020304" pitchFamily="18" charset="0"/>
                <a:cs typeface="Times New Roman" panose="02020603050405020304" pitchFamily="18" charset="0"/>
              </a:rPr>
              <a:t>Nnet</a:t>
            </a:r>
            <a:r>
              <a:rPr lang="en-US" sz="2800" u="sng" dirty="0">
                <a:latin typeface="Times New Roman" panose="02020603050405020304" pitchFamily="18" charset="0"/>
                <a:cs typeface="Times New Roman" panose="02020603050405020304" pitchFamily="18" charset="0"/>
              </a:rPr>
              <a:t> Model</a:t>
            </a:r>
          </a:p>
        </p:txBody>
      </p:sp>
      <p:sp>
        <p:nvSpPr>
          <p:cNvPr id="4" name="TextBox 3">
            <a:extLst>
              <a:ext uri="{FF2B5EF4-FFF2-40B4-BE49-F238E27FC236}">
                <a16:creationId xmlns:a16="http://schemas.microsoft.com/office/drawing/2014/main" id="{518E56C2-B15C-5D14-9BD3-32CBA5A3A261}"/>
              </a:ext>
            </a:extLst>
          </p:cNvPr>
          <p:cNvSpPr txBox="1"/>
          <p:nvPr/>
        </p:nvSpPr>
        <p:spPr>
          <a:xfrm>
            <a:off x="4658728" y="1915816"/>
            <a:ext cx="4431166" cy="2316019"/>
          </a:xfrm>
          <a:prstGeom prst="rect">
            <a:avLst/>
          </a:prstGeom>
          <a:noFill/>
        </p:spPr>
        <p:txBody>
          <a:bodyPr wrap="square" rtlCol="0">
            <a:spAutoFit/>
          </a:bodyPr>
          <a:lstStyle/>
          <a:p>
            <a:r>
              <a:rPr lang="en-US" sz="850" b="1" dirty="0" err="1">
                <a:solidFill>
                  <a:srgbClr val="FF0000"/>
                </a:solidFill>
                <a:latin typeface="Courier New" panose="02070309020205020404" pitchFamily="49" charset="0"/>
                <a:cs typeface="Courier New" panose="02070309020205020404" pitchFamily="49" charset="0"/>
              </a:rPr>
              <a:t>predicted_nnet</a:t>
            </a:r>
            <a:r>
              <a:rPr lang="en-US" sz="850" b="1" dirty="0">
                <a:solidFill>
                  <a:srgbClr val="FF0000"/>
                </a:solidFill>
                <a:latin typeface="Courier New" panose="02070309020205020404" pitchFamily="49" charset="0"/>
                <a:cs typeface="Courier New" panose="02070309020205020404" pitchFamily="49" charset="0"/>
              </a:rPr>
              <a:t> &lt;- predict(</a:t>
            </a:r>
            <a:r>
              <a:rPr lang="en-US" sz="850" b="1" dirty="0" err="1">
                <a:solidFill>
                  <a:srgbClr val="FF0000"/>
                </a:solidFill>
                <a:latin typeface="Courier New" panose="02070309020205020404" pitchFamily="49" charset="0"/>
                <a:cs typeface="Courier New" panose="02070309020205020404" pitchFamily="49" charset="0"/>
              </a:rPr>
              <a:t>CVregModel_nnet</a:t>
            </a:r>
            <a:r>
              <a:rPr lang="en-US" sz="850" b="1" dirty="0">
                <a:solidFill>
                  <a:srgbClr val="FF0000"/>
                </a:solidFill>
                <a:latin typeface="Courier New" panose="02070309020205020404" pitchFamily="49" charset="0"/>
                <a:cs typeface="Courier New" panose="02070309020205020404" pitchFamily="49" charset="0"/>
              </a:rPr>
              <a:t>, </a:t>
            </a:r>
            <a:r>
              <a:rPr lang="en-US" sz="850" b="1" dirty="0" err="1">
                <a:solidFill>
                  <a:srgbClr val="FF0000"/>
                </a:solidFill>
                <a:latin typeface="Courier New" panose="02070309020205020404" pitchFamily="49" charset="0"/>
                <a:cs typeface="Courier New" panose="02070309020205020404" pitchFamily="49" charset="0"/>
              </a:rPr>
              <a:t>newdata</a:t>
            </a:r>
            <a:r>
              <a:rPr lang="en-US" sz="850" b="1" dirty="0">
                <a:solidFill>
                  <a:srgbClr val="FF0000"/>
                </a:solidFill>
                <a:latin typeface="Courier New" panose="02070309020205020404" pitchFamily="49" charset="0"/>
                <a:cs typeface="Courier New" panose="02070309020205020404" pitchFamily="49" charset="0"/>
              </a:rPr>
              <a:t> = boston840s)</a:t>
            </a:r>
          </a:p>
          <a:p>
            <a:r>
              <a:rPr lang="en-US" sz="850" b="1" dirty="0" err="1">
                <a:solidFill>
                  <a:srgbClr val="FF0000"/>
                </a:solidFill>
                <a:latin typeface="Courier New" panose="02070309020205020404" pitchFamily="49" charset="0"/>
                <a:cs typeface="Courier New" panose="02070309020205020404" pitchFamily="49" charset="0"/>
              </a:rPr>
              <a:t>resid_nnet</a:t>
            </a:r>
            <a:r>
              <a:rPr lang="en-US" sz="850" b="1" dirty="0">
                <a:solidFill>
                  <a:srgbClr val="FF0000"/>
                </a:solidFill>
                <a:latin typeface="Courier New" panose="02070309020205020404" pitchFamily="49" charset="0"/>
                <a:cs typeface="Courier New" panose="02070309020205020404" pitchFamily="49" charset="0"/>
              </a:rPr>
              <a:t> &lt;- boston840s$CMEDV - </a:t>
            </a:r>
            <a:r>
              <a:rPr lang="en-US" sz="850" b="1" dirty="0" err="1">
                <a:solidFill>
                  <a:srgbClr val="FF0000"/>
                </a:solidFill>
                <a:latin typeface="Courier New" panose="02070309020205020404" pitchFamily="49" charset="0"/>
                <a:cs typeface="Courier New" panose="02070309020205020404" pitchFamily="49" charset="0"/>
              </a:rPr>
              <a:t>predicted_nnet</a:t>
            </a:r>
            <a:endParaRPr lang="en-US" sz="850" b="1" dirty="0">
              <a:solidFill>
                <a:srgbClr val="FF0000"/>
              </a:solidFill>
              <a:latin typeface="Courier New" panose="02070309020205020404" pitchFamily="49" charset="0"/>
              <a:cs typeface="Courier New" panose="02070309020205020404" pitchFamily="49" charset="0"/>
            </a:endParaRPr>
          </a:p>
          <a:p>
            <a:endParaRPr lang="en-US" sz="850" b="1" dirty="0">
              <a:solidFill>
                <a:srgbClr val="FF0000"/>
              </a:solidFill>
              <a:latin typeface="Courier New" panose="02070309020205020404" pitchFamily="49" charset="0"/>
              <a:cs typeface="Courier New" panose="02070309020205020404" pitchFamily="49" charset="0"/>
            </a:endParaRPr>
          </a:p>
          <a:p>
            <a:r>
              <a:rPr lang="en-US" sz="850" b="1" dirty="0">
                <a:solidFill>
                  <a:srgbClr val="FF0000"/>
                </a:solidFill>
                <a:latin typeface="Courier New" panose="02070309020205020404" pitchFamily="49" charset="0"/>
                <a:cs typeface="Courier New" panose="02070309020205020404" pitchFamily="49" charset="0"/>
              </a:rPr>
              <a:t># Fitted line plot: Actual vs. Predicted for NNET model</a:t>
            </a:r>
          </a:p>
          <a:p>
            <a:r>
              <a:rPr lang="en-US" sz="850" b="1" dirty="0">
                <a:solidFill>
                  <a:srgbClr val="FF0000"/>
                </a:solidFill>
                <a:latin typeface="Courier New" panose="02070309020205020404" pitchFamily="49" charset="0"/>
                <a:cs typeface="Courier New" panose="02070309020205020404" pitchFamily="49" charset="0"/>
              </a:rPr>
              <a:t>par(</a:t>
            </a:r>
            <a:r>
              <a:rPr lang="en-US" sz="850" b="1" dirty="0" err="1">
                <a:solidFill>
                  <a:srgbClr val="FF0000"/>
                </a:solidFill>
                <a:latin typeface="Courier New" panose="02070309020205020404" pitchFamily="49" charset="0"/>
                <a:cs typeface="Courier New" panose="02070309020205020404" pitchFamily="49" charset="0"/>
              </a:rPr>
              <a:t>mfrow</a:t>
            </a:r>
            <a:r>
              <a:rPr lang="en-US" sz="850" b="1" dirty="0">
                <a:solidFill>
                  <a:srgbClr val="FF0000"/>
                </a:solidFill>
                <a:latin typeface="Courier New" panose="02070309020205020404" pitchFamily="49" charset="0"/>
                <a:cs typeface="Courier New" panose="02070309020205020404" pitchFamily="49" charset="0"/>
              </a:rPr>
              <a:t> = c(1, 1))</a:t>
            </a:r>
          </a:p>
          <a:p>
            <a:r>
              <a:rPr lang="en-US" sz="850" b="1" dirty="0">
                <a:solidFill>
                  <a:srgbClr val="FF0000"/>
                </a:solidFill>
                <a:latin typeface="Courier New" panose="02070309020205020404" pitchFamily="49" charset="0"/>
                <a:cs typeface="Courier New" panose="02070309020205020404" pitchFamily="49" charset="0"/>
              </a:rPr>
              <a:t>plot(boston840s$CMEDV, </a:t>
            </a:r>
            <a:r>
              <a:rPr lang="en-US" sz="850" b="1" dirty="0" err="1">
                <a:solidFill>
                  <a:srgbClr val="FF0000"/>
                </a:solidFill>
                <a:latin typeface="Courier New" panose="02070309020205020404" pitchFamily="49" charset="0"/>
                <a:cs typeface="Courier New" panose="02070309020205020404" pitchFamily="49" charset="0"/>
              </a:rPr>
              <a:t>predicted_nnet</a:t>
            </a:r>
            <a:r>
              <a:rPr lang="en-US" sz="850" b="1" dirty="0">
                <a:solidFill>
                  <a:srgbClr val="FF0000"/>
                </a:solidFill>
                <a:latin typeface="Courier New" panose="02070309020205020404" pitchFamily="49" charset="0"/>
                <a:cs typeface="Courier New" panose="02070309020205020404" pitchFamily="49" charset="0"/>
              </a:rPr>
              <a:t>,</a:t>
            </a:r>
          </a:p>
          <a:p>
            <a:r>
              <a:rPr lang="en-US" sz="850" b="1" dirty="0">
                <a:solidFill>
                  <a:srgbClr val="FF0000"/>
                </a:solidFill>
                <a:latin typeface="Courier New" panose="02070309020205020404" pitchFamily="49" charset="0"/>
                <a:cs typeface="Courier New" panose="02070309020205020404" pitchFamily="49" charset="0"/>
              </a:rPr>
              <a:t>     </a:t>
            </a:r>
            <a:r>
              <a:rPr lang="en-US" sz="850" b="1" dirty="0" err="1">
                <a:solidFill>
                  <a:srgbClr val="FF0000"/>
                </a:solidFill>
                <a:latin typeface="Courier New" panose="02070309020205020404" pitchFamily="49" charset="0"/>
                <a:cs typeface="Courier New" panose="02070309020205020404" pitchFamily="49" charset="0"/>
              </a:rPr>
              <a:t>xlab</a:t>
            </a:r>
            <a:r>
              <a:rPr lang="en-US" sz="850" b="1" dirty="0">
                <a:solidFill>
                  <a:srgbClr val="FF0000"/>
                </a:solidFill>
                <a:latin typeface="Courier New" panose="02070309020205020404" pitchFamily="49" charset="0"/>
                <a:cs typeface="Courier New" panose="02070309020205020404" pitchFamily="49" charset="0"/>
              </a:rPr>
              <a:t> = "Actual CMEDV", </a:t>
            </a:r>
          </a:p>
          <a:p>
            <a:r>
              <a:rPr lang="en-US" sz="850" b="1" dirty="0">
                <a:solidFill>
                  <a:srgbClr val="FF0000"/>
                </a:solidFill>
                <a:latin typeface="Courier New" panose="02070309020205020404" pitchFamily="49" charset="0"/>
                <a:cs typeface="Courier New" panose="02070309020205020404" pitchFamily="49" charset="0"/>
              </a:rPr>
              <a:t>     </a:t>
            </a:r>
            <a:r>
              <a:rPr lang="en-US" sz="850" b="1" dirty="0" err="1">
                <a:solidFill>
                  <a:srgbClr val="FF0000"/>
                </a:solidFill>
                <a:latin typeface="Courier New" panose="02070309020205020404" pitchFamily="49" charset="0"/>
                <a:cs typeface="Courier New" panose="02070309020205020404" pitchFamily="49" charset="0"/>
              </a:rPr>
              <a:t>ylab</a:t>
            </a:r>
            <a:r>
              <a:rPr lang="en-US" sz="850" b="1" dirty="0">
                <a:solidFill>
                  <a:srgbClr val="FF0000"/>
                </a:solidFill>
                <a:latin typeface="Courier New" panose="02070309020205020404" pitchFamily="49" charset="0"/>
                <a:cs typeface="Courier New" panose="02070309020205020404" pitchFamily="49" charset="0"/>
              </a:rPr>
              <a:t> = "Predicted CMEDV", </a:t>
            </a:r>
          </a:p>
          <a:p>
            <a:r>
              <a:rPr lang="en-US" sz="850" b="1" dirty="0">
                <a:solidFill>
                  <a:srgbClr val="FF0000"/>
                </a:solidFill>
                <a:latin typeface="Courier New" panose="02070309020205020404" pitchFamily="49" charset="0"/>
                <a:cs typeface="Courier New" panose="02070309020205020404" pitchFamily="49" charset="0"/>
              </a:rPr>
              <a:t>     main = "Actual vs. Predicted - NNET Regression",</a:t>
            </a:r>
          </a:p>
          <a:p>
            <a:r>
              <a:rPr lang="en-US" sz="850" b="1" dirty="0">
                <a:solidFill>
                  <a:srgbClr val="FF0000"/>
                </a:solidFill>
                <a:latin typeface="Courier New" panose="02070309020205020404" pitchFamily="49" charset="0"/>
                <a:cs typeface="Courier New" panose="02070309020205020404" pitchFamily="49" charset="0"/>
              </a:rPr>
              <a:t>     col = "black")</a:t>
            </a:r>
          </a:p>
          <a:p>
            <a:r>
              <a:rPr lang="en-US" sz="850" b="1" dirty="0" err="1">
                <a:solidFill>
                  <a:srgbClr val="FF0000"/>
                </a:solidFill>
                <a:latin typeface="Courier New" panose="02070309020205020404" pitchFamily="49" charset="0"/>
                <a:cs typeface="Courier New" panose="02070309020205020404" pitchFamily="49" charset="0"/>
              </a:rPr>
              <a:t>abline</a:t>
            </a:r>
            <a:r>
              <a:rPr lang="en-US" sz="850" b="1" dirty="0">
                <a:solidFill>
                  <a:srgbClr val="FF0000"/>
                </a:solidFill>
                <a:latin typeface="Courier New" panose="02070309020205020404" pitchFamily="49" charset="0"/>
                <a:cs typeface="Courier New" panose="02070309020205020404" pitchFamily="49" charset="0"/>
              </a:rPr>
              <a:t>(0, 1, col = "red")</a:t>
            </a:r>
          </a:p>
          <a:p>
            <a:endParaRPr lang="en-US" sz="850" b="1" dirty="0">
              <a:solidFill>
                <a:srgbClr val="FF0000"/>
              </a:solidFill>
              <a:latin typeface="Courier New" panose="02070309020205020404" pitchFamily="49" charset="0"/>
              <a:cs typeface="Courier New" panose="02070309020205020404" pitchFamily="49" charset="0"/>
            </a:endParaRPr>
          </a:p>
          <a:p>
            <a:r>
              <a:rPr lang="en-US" sz="850" b="1" dirty="0">
                <a:solidFill>
                  <a:srgbClr val="FF0000"/>
                </a:solidFill>
                <a:latin typeface="Courier New" panose="02070309020205020404" pitchFamily="49" charset="0"/>
                <a:cs typeface="Courier New" panose="02070309020205020404" pitchFamily="49" charset="0"/>
              </a:rPr>
              <a:t># Extract and print RMSE and R-squared for NNET model</a:t>
            </a:r>
          </a:p>
          <a:p>
            <a:r>
              <a:rPr lang="en-US" sz="850" b="1" dirty="0" err="1">
                <a:solidFill>
                  <a:srgbClr val="FF0000"/>
                </a:solidFill>
                <a:latin typeface="Courier New" panose="02070309020205020404" pitchFamily="49" charset="0"/>
                <a:cs typeface="Courier New" panose="02070309020205020404" pitchFamily="49" charset="0"/>
              </a:rPr>
              <a:t>nnet_RMSE</a:t>
            </a:r>
            <a:r>
              <a:rPr lang="en-US" sz="850" b="1" dirty="0">
                <a:solidFill>
                  <a:srgbClr val="FF0000"/>
                </a:solidFill>
                <a:latin typeface="Courier New" panose="02070309020205020404" pitchFamily="49" charset="0"/>
                <a:cs typeface="Courier New" panose="02070309020205020404" pitchFamily="49" charset="0"/>
              </a:rPr>
              <a:t> &lt;- </a:t>
            </a:r>
            <a:r>
              <a:rPr lang="en-US" sz="850" b="1" dirty="0" err="1">
                <a:solidFill>
                  <a:srgbClr val="FF0000"/>
                </a:solidFill>
                <a:latin typeface="Courier New" panose="02070309020205020404" pitchFamily="49" charset="0"/>
                <a:cs typeface="Courier New" panose="02070309020205020404" pitchFamily="49" charset="0"/>
              </a:rPr>
              <a:t>CVregModel_nnet$results$RMSE</a:t>
            </a:r>
            <a:endParaRPr lang="en-US" sz="850" b="1" dirty="0">
              <a:solidFill>
                <a:srgbClr val="FF0000"/>
              </a:solidFill>
              <a:latin typeface="Courier New" panose="02070309020205020404" pitchFamily="49" charset="0"/>
              <a:cs typeface="Courier New" panose="02070309020205020404" pitchFamily="49" charset="0"/>
            </a:endParaRPr>
          </a:p>
          <a:p>
            <a:r>
              <a:rPr lang="en-US" sz="850" b="1" dirty="0" err="1">
                <a:solidFill>
                  <a:srgbClr val="FF0000"/>
                </a:solidFill>
                <a:latin typeface="Courier New" panose="02070309020205020404" pitchFamily="49" charset="0"/>
                <a:cs typeface="Courier New" panose="02070309020205020404" pitchFamily="49" charset="0"/>
              </a:rPr>
              <a:t>nnet_Rsquared</a:t>
            </a:r>
            <a:r>
              <a:rPr lang="en-US" sz="850" b="1" dirty="0">
                <a:solidFill>
                  <a:srgbClr val="FF0000"/>
                </a:solidFill>
                <a:latin typeface="Courier New" panose="02070309020205020404" pitchFamily="49" charset="0"/>
                <a:cs typeface="Courier New" panose="02070309020205020404" pitchFamily="49" charset="0"/>
              </a:rPr>
              <a:t> &lt;- </a:t>
            </a:r>
            <a:r>
              <a:rPr lang="en-US" sz="850" b="1" dirty="0" err="1">
                <a:solidFill>
                  <a:srgbClr val="FF0000"/>
                </a:solidFill>
                <a:latin typeface="Courier New" panose="02070309020205020404" pitchFamily="49" charset="0"/>
                <a:cs typeface="Courier New" panose="02070309020205020404" pitchFamily="49" charset="0"/>
              </a:rPr>
              <a:t>CVregModel_nnet$results$Rsquared</a:t>
            </a:r>
            <a:endParaRPr lang="en-US" sz="850" b="1" dirty="0">
              <a:solidFill>
                <a:srgbClr val="FF0000"/>
              </a:solidFill>
              <a:latin typeface="Courier New" panose="02070309020205020404" pitchFamily="49" charset="0"/>
              <a:cs typeface="Courier New" panose="02070309020205020404" pitchFamily="49" charset="0"/>
            </a:endParaRPr>
          </a:p>
          <a:p>
            <a:r>
              <a:rPr lang="en-US" sz="850" b="1" dirty="0">
                <a:solidFill>
                  <a:srgbClr val="FF0000"/>
                </a:solidFill>
                <a:latin typeface="Courier New" panose="02070309020205020404" pitchFamily="49" charset="0"/>
                <a:cs typeface="Courier New" panose="02070309020205020404" pitchFamily="49" charset="0"/>
              </a:rPr>
              <a:t>print(paste("NNET Model RMSE:", </a:t>
            </a:r>
            <a:r>
              <a:rPr lang="en-US" sz="850" b="1" dirty="0" err="1">
                <a:solidFill>
                  <a:srgbClr val="FF0000"/>
                </a:solidFill>
                <a:latin typeface="Courier New" panose="02070309020205020404" pitchFamily="49" charset="0"/>
                <a:cs typeface="Courier New" panose="02070309020205020404" pitchFamily="49" charset="0"/>
              </a:rPr>
              <a:t>nnet_RMSE</a:t>
            </a:r>
            <a:r>
              <a:rPr lang="en-US" sz="850" b="1" dirty="0">
                <a:solidFill>
                  <a:srgbClr val="FF0000"/>
                </a:solidFill>
                <a:latin typeface="Courier New" panose="02070309020205020404" pitchFamily="49" charset="0"/>
                <a:cs typeface="Courier New" panose="02070309020205020404" pitchFamily="49" charset="0"/>
              </a:rPr>
              <a:t>))</a:t>
            </a:r>
          </a:p>
          <a:p>
            <a:r>
              <a:rPr lang="en-US" sz="850" b="1" dirty="0">
                <a:solidFill>
                  <a:srgbClr val="FF0000"/>
                </a:solidFill>
                <a:latin typeface="Courier New" panose="02070309020205020404" pitchFamily="49" charset="0"/>
                <a:cs typeface="Courier New" panose="02070309020205020404" pitchFamily="49" charset="0"/>
              </a:rPr>
              <a:t>print(paste("NNET Model R-squared:", </a:t>
            </a:r>
            <a:r>
              <a:rPr lang="en-US" sz="850" b="1" dirty="0" err="1">
                <a:solidFill>
                  <a:srgbClr val="FF0000"/>
                </a:solidFill>
                <a:latin typeface="Courier New" panose="02070309020205020404" pitchFamily="49" charset="0"/>
                <a:cs typeface="Courier New" panose="02070309020205020404" pitchFamily="49" charset="0"/>
              </a:rPr>
              <a:t>nnet_Rsquared</a:t>
            </a:r>
            <a:r>
              <a:rPr lang="en-US" sz="850" b="1" dirty="0">
                <a:solidFill>
                  <a:srgbClr val="FF0000"/>
                </a:solidFill>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500B0905-240D-E71D-72CD-7BB6C004DA43}"/>
              </a:ext>
            </a:extLst>
          </p:cNvPr>
          <p:cNvSpPr txBox="1"/>
          <p:nvPr/>
        </p:nvSpPr>
        <p:spPr>
          <a:xfrm>
            <a:off x="97550" y="1915816"/>
            <a:ext cx="4431165" cy="3416320"/>
          </a:xfrm>
          <a:prstGeom prst="rect">
            <a:avLst/>
          </a:prstGeom>
          <a:noFill/>
        </p:spPr>
        <p:txBody>
          <a:bodyPr wrap="square" rtlCol="0">
            <a:spAutoFit/>
          </a:bodyPr>
          <a:lstStyle/>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Lower RMSESD means more consistent predictions across different training/test splits.</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best model has RMSESD = 0.3614, meaning its error is fairly stable.</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worst-performing model has RMSESD = 0.6837, meaning it produces very different RMSE values in different training/test splits.</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Lower R²SD means the model’s accuracy is more stable across different cross-validation folds.</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best model has R²SD = 0.0802, meaning its R² scores are fairly stable.</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worst-performing model has R²SD = 0.1094, meaning it has higher variation in performance across different data splits.</a:t>
            </a:r>
          </a:p>
        </p:txBody>
      </p:sp>
      <p:sp>
        <p:nvSpPr>
          <p:cNvPr id="6" name="TextBox 5">
            <a:extLst>
              <a:ext uri="{FF2B5EF4-FFF2-40B4-BE49-F238E27FC236}">
                <a16:creationId xmlns:a16="http://schemas.microsoft.com/office/drawing/2014/main" id="{9410F659-3D58-77AE-09D7-42BEB96FBAA8}"/>
              </a:ext>
            </a:extLst>
          </p:cNvPr>
          <p:cNvSpPr txBox="1"/>
          <p:nvPr/>
        </p:nvSpPr>
        <p:spPr>
          <a:xfrm>
            <a:off x="4712834" y="4623792"/>
            <a:ext cx="4730517" cy="1892826"/>
          </a:xfrm>
          <a:prstGeom prst="rect">
            <a:avLst/>
          </a:prstGeom>
          <a:noFill/>
        </p:spPr>
        <p:txBody>
          <a:bodyPr wrap="square" rtlCol="0">
            <a:spAutoFit/>
          </a:bodyPr>
          <a:lstStyle/>
          <a:p>
            <a:r>
              <a:rPr lang="en-US" sz="900" b="1" dirty="0">
                <a:solidFill>
                  <a:srgbClr val="00B050"/>
                </a:solidFill>
                <a:latin typeface="Courier New" panose="02070309020205020404" pitchFamily="49" charset="0"/>
                <a:cs typeface="Courier New" panose="02070309020205020404" pitchFamily="49" charset="0"/>
              </a:rPr>
              <a:t>[1]"NNET Model RMSE: 2.2756212166756"  </a:t>
            </a:r>
          </a:p>
          <a:p>
            <a:r>
              <a:rPr lang="en-US" sz="900" b="1" dirty="0">
                <a:solidFill>
                  <a:srgbClr val="00B050"/>
                </a:solidFill>
                <a:latin typeface="Courier New" panose="02070309020205020404" pitchFamily="49" charset="0"/>
                <a:cs typeface="Courier New" panose="02070309020205020404" pitchFamily="49" charset="0"/>
              </a:rPr>
              <a:t>"NNET Model RMSE: 2.30940014171964"</a:t>
            </a:r>
          </a:p>
          <a:p>
            <a:r>
              <a:rPr lang="en-US" sz="900" b="1" dirty="0">
                <a:solidFill>
                  <a:srgbClr val="00B050"/>
                </a:solidFill>
                <a:latin typeface="Courier New" panose="02070309020205020404" pitchFamily="49" charset="0"/>
                <a:cs typeface="Courier New" panose="02070309020205020404" pitchFamily="49" charset="0"/>
              </a:rPr>
              <a:t>[3] "NNET Model RMSE: 2.1033995420506"  </a:t>
            </a:r>
          </a:p>
          <a:p>
            <a:r>
              <a:rPr lang="en-US" sz="900" b="1" dirty="0">
                <a:solidFill>
                  <a:srgbClr val="00B050"/>
                </a:solidFill>
                <a:latin typeface="Courier New" panose="02070309020205020404" pitchFamily="49" charset="0"/>
                <a:cs typeface="Courier New" panose="02070309020205020404" pitchFamily="49" charset="0"/>
              </a:rPr>
              <a:t>"NNET Model RMSE: 2.67782975378241"</a:t>
            </a:r>
          </a:p>
          <a:p>
            <a:r>
              <a:rPr lang="en-US" sz="900" b="1" dirty="0">
                <a:solidFill>
                  <a:srgbClr val="00B050"/>
                </a:solidFill>
                <a:latin typeface="Courier New" panose="02070309020205020404" pitchFamily="49" charset="0"/>
                <a:cs typeface="Courier New" panose="02070309020205020404" pitchFamily="49" charset="0"/>
              </a:rPr>
              <a:t>[5] "NNET Model RMSE: 2.21340766994438" </a:t>
            </a:r>
          </a:p>
          <a:p>
            <a:r>
              <a:rPr lang="en-US" sz="900" b="1" dirty="0">
                <a:solidFill>
                  <a:srgbClr val="00B050"/>
                </a:solidFill>
                <a:latin typeface="Courier New" panose="02070309020205020404" pitchFamily="49" charset="0"/>
                <a:cs typeface="Courier New" panose="02070309020205020404" pitchFamily="49" charset="0"/>
              </a:rPr>
              <a:t>"NNET Model RMSE: 2.143317096375" </a:t>
            </a:r>
          </a:p>
          <a:p>
            <a:endParaRPr lang="en-US" sz="900" b="1" dirty="0">
              <a:solidFill>
                <a:srgbClr val="00B050"/>
              </a:solidFill>
              <a:latin typeface="Courier New" panose="02070309020205020404" pitchFamily="49" charset="0"/>
              <a:cs typeface="Courier New" panose="02070309020205020404" pitchFamily="49" charset="0"/>
            </a:endParaRPr>
          </a:p>
          <a:p>
            <a:r>
              <a:rPr lang="en-US" sz="900" b="1" dirty="0">
                <a:solidFill>
                  <a:srgbClr val="00B050"/>
                </a:solidFill>
                <a:latin typeface="Courier New" panose="02070309020205020404" pitchFamily="49" charset="0"/>
                <a:cs typeface="Courier New" panose="02070309020205020404" pitchFamily="49" charset="0"/>
              </a:rPr>
              <a:t>[1]"NNET Model R-squared: 0.700027755958679" </a:t>
            </a:r>
          </a:p>
          <a:p>
            <a:r>
              <a:rPr lang="en-US" sz="900" b="1" dirty="0">
                <a:solidFill>
                  <a:srgbClr val="00B050"/>
                </a:solidFill>
                <a:latin typeface="Courier New" panose="02070309020205020404" pitchFamily="49" charset="0"/>
                <a:cs typeface="Courier New" panose="02070309020205020404" pitchFamily="49" charset="0"/>
              </a:rPr>
              <a:t>"NNET Model R-squared: 0.714131257135201"</a:t>
            </a:r>
          </a:p>
          <a:p>
            <a:r>
              <a:rPr lang="en-US" sz="900" b="1" dirty="0">
                <a:solidFill>
                  <a:srgbClr val="00B050"/>
                </a:solidFill>
                <a:latin typeface="Courier New" panose="02070309020205020404" pitchFamily="49" charset="0"/>
                <a:cs typeface="Courier New" panose="02070309020205020404" pitchFamily="49" charset="0"/>
              </a:rPr>
              <a:t>[3] "NNET Model R-squared: 0.748633131082193" </a:t>
            </a:r>
          </a:p>
          <a:p>
            <a:r>
              <a:rPr lang="en-US" sz="900" b="1" dirty="0">
                <a:solidFill>
                  <a:srgbClr val="00B050"/>
                </a:solidFill>
                <a:latin typeface="Courier New" panose="02070309020205020404" pitchFamily="49" charset="0"/>
                <a:cs typeface="Courier New" panose="02070309020205020404" pitchFamily="49" charset="0"/>
              </a:rPr>
              <a:t>"NNET Model R-squared: 0.683547626648014"</a:t>
            </a:r>
          </a:p>
          <a:p>
            <a:r>
              <a:rPr lang="en-US" sz="900" b="1" dirty="0">
                <a:solidFill>
                  <a:srgbClr val="00B050"/>
                </a:solidFill>
                <a:latin typeface="Courier New" panose="02070309020205020404" pitchFamily="49" charset="0"/>
                <a:cs typeface="Courier New" panose="02070309020205020404" pitchFamily="49" charset="0"/>
              </a:rPr>
              <a:t>[5] "NNET Model R-squared: 0.726387328068246" </a:t>
            </a:r>
          </a:p>
          <a:p>
            <a:r>
              <a:rPr lang="en-US" sz="900" b="1" dirty="0">
                <a:solidFill>
                  <a:srgbClr val="00B050"/>
                </a:solidFill>
                <a:latin typeface="Courier New" panose="02070309020205020404" pitchFamily="49" charset="0"/>
                <a:cs typeface="Courier New" panose="02070309020205020404" pitchFamily="49" charset="0"/>
              </a:rPr>
              <a:t>"NNET Model R-squared: 0.736960970656784"</a:t>
            </a:r>
          </a:p>
        </p:txBody>
      </p:sp>
    </p:spTree>
    <p:extLst>
      <p:ext uri="{BB962C8B-B14F-4D97-AF65-F5344CB8AC3E}">
        <p14:creationId xmlns:p14="http://schemas.microsoft.com/office/powerpoint/2010/main" val="2097009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D2D14-E9E2-409A-62B5-AB19C93271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B6B82B-92A2-4194-4817-0DA10A2CDE00}"/>
              </a:ext>
            </a:extLst>
          </p:cNvPr>
          <p:cNvSpPr>
            <a:spLocks noGrp="1"/>
          </p:cNvSpPr>
          <p:nvPr>
            <p:ph type="title"/>
          </p:nvPr>
        </p:nvSpPr>
        <p:spPr>
          <a:xfrm>
            <a:off x="628650" y="430606"/>
            <a:ext cx="7886700" cy="672576"/>
          </a:xfrm>
        </p:spPr>
        <p:txBody>
          <a:bodyPr>
            <a:noAutofit/>
          </a:bodyPr>
          <a:lstStyle/>
          <a:p>
            <a:pPr algn="ctr"/>
            <a:r>
              <a:rPr lang="en-US" sz="3200" u="sng" dirty="0">
                <a:latin typeface="Times New Roman" panose="02020603050405020304" pitchFamily="18" charset="0"/>
                <a:cs typeface="Times New Roman" panose="02020603050405020304" pitchFamily="18" charset="0"/>
              </a:rPr>
              <a:t>Model Quality Checks for NNET Model</a:t>
            </a:r>
          </a:p>
        </p:txBody>
      </p:sp>
      <p:sp>
        <p:nvSpPr>
          <p:cNvPr id="4" name="TextBox 3">
            <a:extLst>
              <a:ext uri="{FF2B5EF4-FFF2-40B4-BE49-F238E27FC236}">
                <a16:creationId xmlns:a16="http://schemas.microsoft.com/office/drawing/2014/main" id="{167C3F88-FE21-5C90-8509-2739F7872009}"/>
              </a:ext>
            </a:extLst>
          </p:cNvPr>
          <p:cNvSpPr txBox="1"/>
          <p:nvPr/>
        </p:nvSpPr>
        <p:spPr>
          <a:xfrm>
            <a:off x="402092" y="5260065"/>
            <a:ext cx="4431166" cy="646331"/>
          </a:xfrm>
          <a:prstGeom prst="rect">
            <a:avLst/>
          </a:prstGeom>
          <a:noFill/>
        </p:spPr>
        <p:txBody>
          <a:bodyPr wrap="square" rtlCol="0">
            <a:spAutoFit/>
          </a:bodyPr>
          <a:lstStyle/>
          <a:p>
            <a:r>
              <a:rPr lang="en-US" sz="900" b="1" dirty="0">
                <a:solidFill>
                  <a:srgbClr val="FF0000"/>
                </a:solidFill>
                <a:latin typeface="Courier New" panose="02070309020205020404" pitchFamily="49" charset="0"/>
                <a:cs typeface="Courier New" panose="02070309020205020404" pitchFamily="49" charset="0"/>
              </a:rPr>
              <a:t># (A) Autocorrelation of residuals</a:t>
            </a:r>
          </a:p>
          <a:p>
            <a:r>
              <a:rPr lang="en-US" sz="900" b="1" dirty="0">
                <a:solidFill>
                  <a:srgbClr val="FF0000"/>
                </a:solidFill>
                <a:latin typeface="Courier New" panose="02070309020205020404" pitchFamily="49" charset="0"/>
                <a:cs typeface="Courier New" panose="02070309020205020404" pitchFamily="49" charset="0"/>
              </a:rPr>
              <a:t>par(</a:t>
            </a:r>
            <a:r>
              <a:rPr lang="en-US" sz="900" b="1" dirty="0" err="1">
                <a:solidFill>
                  <a:srgbClr val="FF0000"/>
                </a:solidFill>
                <a:latin typeface="Courier New" panose="02070309020205020404" pitchFamily="49" charset="0"/>
                <a:cs typeface="Courier New" panose="02070309020205020404" pitchFamily="49" charset="0"/>
              </a:rPr>
              <a:t>mfrow</a:t>
            </a:r>
            <a:r>
              <a:rPr lang="en-US" sz="900" b="1" dirty="0">
                <a:solidFill>
                  <a:srgbClr val="FF0000"/>
                </a:solidFill>
                <a:latin typeface="Courier New" panose="02070309020205020404" pitchFamily="49" charset="0"/>
                <a:cs typeface="Courier New" panose="02070309020205020404" pitchFamily="49" charset="0"/>
              </a:rPr>
              <a:t> = c(1, 1))</a:t>
            </a:r>
          </a:p>
          <a:p>
            <a:r>
              <a:rPr lang="en-US" sz="900" b="1" dirty="0" err="1">
                <a:solidFill>
                  <a:srgbClr val="FF0000"/>
                </a:solidFill>
                <a:latin typeface="Courier New" panose="02070309020205020404" pitchFamily="49" charset="0"/>
                <a:cs typeface="Courier New" panose="02070309020205020404" pitchFamily="49" charset="0"/>
              </a:rPr>
              <a:t>acf</a:t>
            </a:r>
            <a:r>
              <a:rPr lang="en-US" sz="900" b="1" dirty="0">
                <a:solidFill>
                  <a:srgbClr val="FF0000"/>
                </a:solidFill>
                <a:latin typeface="Courier New" panose="02070309020205020404" pitchFamily="49" charset="0"/>
                <a:cs typeface="Courier New" panose="02070309020205020404" pitchFamily="49" charset="0"/>
              </a:rPr>
              <a:t>(</a:t>
            </a:r>
            <a:r>
              <a:rPr lang="en-US" sz="900" b="1" dirty="0" err="1">
                <a:solidFill>
                  <a:srgbClr val="FF0000"/>
                </a:solidFill>
                <a:latin typeface="Courier New" panose="02070309020205020404" pitchFamily="49" charset="0"/>
                <a:cs typeface="Courier New" panose="02070309020205020404" pitchFamily="49" charset="0"/>
              </a:rPr>
              <a:t>resid_nnet</a:t>
            </a:r>
            <a:r>
              <a:rPr lang="en-US" sz="900" b="1" dirty="0">
                <a:solidFill>
                  <a:srgbClr val="FF0000"/>
                </a:solidFill>
                <a:latin typeface="Courier New" panose="02070309020205020404" pitchFamily="49" charset="0"/>
                <a:cs typeface="Courier New" panose="02070309020205020404" pitchFamily="49" charset="0"/>
              </a:rPr>
              <a:t>, main = "Autocorrelation of Residuals - NNET Regression")</a:t>
            </a:r>
          </a:p>
        </p:txBody>
      </p:sp>
      <p:sp>
        <p:nvSpPr>
          <p:cNvPr id="5" name="TextBox 4">
            <a:extLst>
              <a:ext uri="{FF2B5EF4-FFF2-40B4-BE49-F238E27FC236}">
                <a16:creationId xmlns:a16="http://schemas.microsoft.com/office/drawing/2014/main" id="{1B025245-7C63-CC45-8D91-ACBAB34E0EFA}"/>
              </a:ext>
            </a:extLst>
          </p:cNvPr>
          <p:cNvSpPr txBox="1"/>
          <p:nvPr/>
        </p:nvSpPr>
        <p:spPr>
          <a:xfrm>
            <a:off x="402092" y="1597935"/>
            <a:ext cx="4431165" cy="3293209"/>
          </a:xfrm>
          <a:prstGeom prst="rect">
            <a:avLst/>
          </a:prstGeom>
          <a:noFill/>
        </p:spPr>
        <p:txBody>
          <a:bodyPr wrap="square" rtlCol="0">
            <a:spAutoFit/>
          </a:bodyPr>
          <a:lstStyle/>
          <a:p>
            <a:pPr marL="171450" indent="-1714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Most bars stay within the blue threshold, meaning the residuals do not follow a predictable pattern.</a:t>
            </a:r>
          </a:p>
          <a:p>
            <a:pPr marL="171450" indent="-1714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suggests that the neural network model has effectively captured most of the information in the data without leaving systematic errors.</a:t>
            </a:r>
          </a:p>
          <a:p>
            <a:pPr marL="171450" indent="-1714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 is a small autocorrelation at lag 1, indicating that some predictions may still be slightly correlated with previous ones.</a:t>
            </a:r>
          </a:p>
          <a:p>
            <a:pPr marL="171450" indent="-1714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However, since this is minor and does not extend beyond early lags, it is not a major concern.</a:t>
            </a:r>
          </a:p>
        </p:txBody>
      </p:sp>
      <p:pic>
        <p:nvPicPr>
          <p:cNvPr id="9" name="Picture 8">
            <a:extLst>
              <a:ext uri="{FF2B5EF4-FFF2-40B4-BE49-F238E27FC236}">
                <a16:creationId xmlns:a16="http://schemas.microsoft.com/office/drawing/2014/main" id="{A9817E2C-442E-2586-214E-38E48AE8E3AB}"/>
              </a:ext>
            </a:extLst>
          </p:cNvPr>
          <p:cNvPicPr>
            <a:picLocks noChangeAspect="1"/>
          </p:cNvPicPr>
          <p:nvPr/>
        </p:nvPicPr>
        <p:blipFill>
          <a:blip r:embed="rId2"/>
          <a:stretch>
            <a:fillRect/>
          </a:stretch>
        </p:blipFill>
        <p:spPr>
          <a:xfrm>
            <a:off x="4833257" y="1648620"/>
            <a:ext cx="4110921" cy="3191841"/>
          </a:xfrm>
          <a:prstGeom prst="rect">
            <a:avLst/>
          </a:prstGeom>
        </p:spPr>
      </p:pic>
    </p:spTree>
    <p:extLst>
      <p:ext uri="{BB962C8B-B14F-4D97-AF65-F5344CB8AC3E}">
        <p14:creationId xmlns:p14="http://schemas.microsoft.com/office/powerpoint/2010/main" val="2303459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7A41A-A157-17E1-3287-725AAEE96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3E9DC6-332A-30A2-8124-402D85C1FE4C}"/>
              </a:ext>
            </a:extLst>
          </p:cNvPr>
          <p:cNvSpPr>
            <a:spLocks noGrp="1"/>
          </p:cNvSpPr>
          <p:nvPr>
            <p:ph type="title"/>
          </p:nvPr>
        </p:nvSpPr>
        <p:spPr>
          <a:xfrm>
            <a:off x="628650" y="430606"/>
            <a:ext cx="7886700" cy="672576"/>
          </a:xfrm>
        </p:spPr>
        <p:txBody>
          <a:bodyPr>
            <a:noAutofit/>
          </a:bodyPr>
          <a:lstStyle/>
          <a:p>
            <a:pPr algn="ctr"/>
            <a:r>
              <a:rPr lang="en-US" sz="3200" u="sng" dirty="0">
                <a:latin typeface="Times New Roman" panose="02020603050405020304" pitchFamily="18" charset="0"/>
                <a:cs typeface="Times New Roman" panose="02020603050405020304" pitchFamily="18" charset="0"/>
              </a:rPr>
              <a:t>Model Quality Checks for NNET Model</a:t>
            </a:r>
          </a:p>
        </p:txBody>
      </p:sp>
      <p:sp>
        <p:nvSpPr>
          <p:cNvPr id="4" name="TextBox 3">
            <a:extLst>
              <a:ext uri="{FF2B5EF4-FFF2-40B4-BE49-F238E27FC236}">
                <a16:creationId xmlns:a16="http://schemas.microsoft.com/office/drawing/2014/main" id="{F125364B-C541-CD8B-9643-7CAD2D247915}"/>
              </a:ext>
            </a:extLst>
          </p:cNvPr>
          <p:cNvSpPr txBox="1"/>
          <p:nvPr/>
        </p:nvSpPr>
        <p:spPr>
          <a:xfrm>
            <a:off x="402092" y="5260065"/>
            <a:ext cx="4431166" cy="784830"/>
          </a:xfrm>
          <a:prstGeom prst="rect">
            <a:avLst/>
          </a:prstGeom>
          <a:noFill/>
        </p:spPr>
        <p:txBody>
          <a:bodyPr wrap="square" rtlCol="0">
            <a:spAutoFit/>
          </a:bodyPr>
          <a:lstStyle/>
          <a:p>
            <a:r>
              <a:rPr lang="en-US" sz="900" b="1" dirty="0">
                <a:solidFill>
                  <a:srgbClr val="FF0000"/>
                </a:solidFill>
                <a:latin typeface="Courier New" panose="02070309020205020404" pitchFamily="49" charset="0"/>
                <a:cs typeface="Courier New" panose="02070309020205020404" pitchFamily="49" charset="0"/>
              </a:rPr>
              <a:t># (B) Normality check using Q-Q Plot</a:t>
            </a:r>
          </a:p>
          <a:p>
            <a:r>
              <a:rPr lang="en-US" sz="900" b="1" dirty="0">
                <a:solidFill>
                  <a:srgbClr val="FF0000"/>
                </a:solidFill>
                <a:latin typeface="Courier New" panose="02070309020205020404" pitchFamily="49" charset="0"/>
                <a:cs typeface="Courier New" panose="02070309020205020404" pitchFamily="49" charset="0"/>
              </a:rPr>
              <a:t>par(</a:t>
            </a:r>
            <a:r>
              <a:rPr lang="en-US" sz="900" b="1" dirty="0" err="1">
                <a:solidFill>
                  <a:srgbClr val="FF0000"/>
                </a:solidFill>
                <a:latin typeface="Courier New" panose="02070309020205020404" pitchFamily="49" charset="0"/>
                <a:cs typeface="Courier New" panose="02070309020205020404" pitchFamily="49" charset="0"/>
              </a:rPr>
              <a:t>mfrow</a:t>
            </a:r>
            <a:r>
              <a:rPr lang="en-US" sz="900" b="1" dirty="0">
                <a:solidFill>
                  <a:srgbClr val="FF0000"/>
                </a:solidFill>
                <a:latin typeface="Courier New" panose="02070309020205020404" pitchFamily="49" charset="0"/>
                <a:cs typeface="Courier New" panose="02070309020205020404" pitchFamily="49" charset="0"/>
              </a:rPr>
              <a:t> = c(1, 1))</a:t>
            </a:r>
          </a:p>
          <a:p>
            <a:r>
              <a:rPr lang="en-US" sz="900" b="1" dirty="0" err="1">
                <a:solidFill>
                  <a:srgbClr val="FF0000"/>
                </a:solidFill>
                <a:latin typeface="Courier New" panose="02070309020205020404" pitchFamily="49" charset="0"/>
                <a:cs typeface="Courier New" panose="02070309020205020404" pitchFamily="49" charset="0"/>
              </a:rPr>
              <a:t>qqnorm</a:t>
            </a:r>
            <a:r>
              <a:rPr lang="en-US" sz="900" b="1" dirty="0">
                <a:solidFill>
                  <a:srgbClr val="FF0000"/>
                </a:solidFill>
                <a:latin typeface="Courier New" panose="02070309020205020404" pitchFamily="49" charset="0"/>
                <a:cs typeface="Courier New" panose="02070309020205020404" pitchFamily="49" charset="0"/>
              </a:rPr>
              <a:t>(</a:t>
            </a:r>
            <a:r>
              <a:rPr lang="en-US" sz="900" b="1" dirty="0" err="1">
                <a:solidFill>
                  <a:srgbClr val="FF0000"/>
                </a:solidFill>
                <a:latin typeface="Courier New" panose="02070309020205020404" pitchFamily="49" charset="0"/>
                <a:cs typeface="Courier New" panose="02070309020205020404" pitchFamily="49" charset="0"/>
              </a:rPr>
              <a:t>resid_nnet</a:t>
            </a:r>
            <a:r>
              <a:rPr lang="en-US" sz="900" b="1" dirty="0">
                <a:solidFill>
                  <a:srgbClr val="FF0000"/>
                </a:solidFill>
                <a:latin typeface="Courier New" panose="02070309020205020404" pitchFamily="49" charset="0"/>
                <a:cs typeface="Courier New" panose="02070309020205020404" pitchFamily="49" charset="0"/>
              </a:rPr>
              <a:t>, main = "Q-Q Plot - NNET Regression Residuals")</a:t>
            </a:r>
          </a:p>
          <a:p>
            <a:r>
              <a:rPr lang="en-US" sz="900" b="1" dirty="0" err="1">
                <a:solidFill>
                  <a:srgbClr val="FF0000"/>
                </a:solidFill>
                <a:latin typeface="Courier New" panose="02070309020205020404" pitchFamily="49" charset="0"/>
                <a:cs typeface="Courier New" panose="02070309020205020404" pitchFamily="49" charset="0"/>
              </a:rPr>
              <a:t>qqline</a:t>
            </a:r>
            <a:r>
              <a:rPr lang="en-US" sz="900" b="1" dirty="0">
                <a:solidFill>
                  <a:srgbClr val="FF0000"/>
                </a:solidFill>
                <a:latin typeface="Courier New" panose="02070309020205020404" pitchFamily="49" charset="0"/>
                <a:cs typeface="Courier New" panose="02070309020205020404" pitchFamily="49" charset="0"/>
              </a:rPr>
              <a:t>(</a:t>
            </a:r>
            <a:r>
              <a:rPr lang="en-US" sz="900" b="1" dirty="0" err="1">
                <a:solidFill>
                  <a:srgbClr val="FF0000"/>
                </a:solidFill>
                <a:latin typeface="Courier New" panose="02070309020205020404" pitchFamily="49" charset="0"/>
                <a:cs typeface="Courier New" panose="02070309020205020404" pitchFamily="49" charset="0"/>
              </a:rPr>
              <a:t>resid_nnet</a:t>
            </a:r>
            <a:r>
              <a:rPr lang="en-US" sz="900" b="1" dirty="0">
                <a:solidFill>
                  <a:srgbClr val="FF0000"/>
                </a:solidFill>
                <a:latin typeface="Courier New" panose="02070309020205020404" pitchFamily="49" charset="0"/>
                <a:cs typeface="Courier New" panose="02070309020205020404" pitchFamily="49" charset="0"/>
              </a:rPr>
              <a:t>, col = "red")</a:t>
            </a:r>
          </a:p>
        </p:txBody>
      </p:sp>
      <p:sp>
        <p:nvSpPr>
          <p:cNvPr id="5" name="TextBox 4">
            <a:extLst>
              <a:ext uri="{FF2B5EF4-FFF2-40B4-BE49-F238E27FC236}">
                <a16:creationId xmlns:a16="http://schemas.microsoft.com/office/drawing/2014/main" id="{5D63BA11-5D56-23B9-4A0B-14492CE457A9}"/>
              </a:ext>
            </a:extLst>
          </p:cNvPr>
          <p:cNvSpPr txBox="1"/>
          <p:nvPr/>
        </p:nvSpPr>
        <p:spPr>
          <a:xfrm>
            <a:off x="402093" y="1882423"/>
            <a:ext cx="4431165" cy="3093154"/>
          </a:xfrm>
          <a:prstGeom prst="rect">
            <a:avLst/>
          </a:prstGeom>
          <a:noFill/>
        </p:spPr>
        <p:txBody>
          <a:bodyPr wrap="square" rtlCol="0">
            <a:spAutoFit/>
          </a:bodyPr>
          <a:lstStyle/>
          <a:p>
            <a:pPr marL="171450" indent="-1714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 majority of points fall close to the red line, meaning the residuals mostly follow a normal distribution.</a:t>
            </a:r>
          </a:p>
          <a:p>
            <a:pPr algn="just"/>
            <a:endParaRPr lang="en-US" sz="15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This is a good sign, indicating the model’s errors are fairly random.</a:t>
            </a:r>
          </a:p>
          <a:p>
            <a:pPr algn="just"/>
            <a:endParaRPr lang="en-US" sz="15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At the lower left and upper right, some points deviate away from the red line, suggesting the presence of outliers or non-normality in extreme values.</a:t>
            </a:r>
          </a:p>
          <a:p>
            <a:pPr algn="just"/>
            <a:endParaRPr lang="en-US" sz="15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This means that the model sometimes underestimates or overestimates extreme house prices.</a:t>
            </a:r>
          </a:p>
        </p:txBody>
      </p:sp>
      <p:pic>
        <p:nvPicPr>
          <p:cNvPr id="6" name="Picture 5">
            <a:extLst>
              <a:ext uri="{FF2B5EF4-FFF2-40B4-BE49-F238E27FC236}">
                <a16:creationId xmlns:a16="http://schemas.microsoft.com/office/drawing/2014/main" id="{82B8075B-44CA-3045-70A9-CD990F2502FD}"/>
              </a:ext>
            </a:extLst>
          </p:cNvPr>
          <p:cNvPicPr>
            <a:picLocks noChangeAspect="1"/>
          </p:cNvPicPr>
          <p:nvPr/>
        </p:nvPicPr>
        <p:blipFill>
          <a:blip r:embed="rId2"/>
          <a:stretch>
            <a:fillRect/>
          </a:stretch>
        </p:blipFill>
        <p:spPr>
          <a:xfrm>
            <a:off x="5001209" y="1661360"/>
            <a:ext cx="3880659" cy="3921870"/>
          </a:xfrm>
          <a:prstGeom prst="rect">
            <a:avLst/>
          </a:prstGeom>
        </p:spPr>
      </p:pic>
    </p:spTree>
    <p:extLst>
      <p:ext uri="{BB962C8B-B14F-4D97-AF65-F5344CB8AC3E}">
        <p14:creationId xmlns:p14="http://schemas.microsoft.com/office/powerpoint/2010/main" val="1078938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19C77-26B5-F5DE-2AF5-BDAA1684AC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042245-BA10-1DD2-7705-60D895726A0F}"/>
              </a:ext>
            </a:extLst>
          </p:cNvPr>
          <p:cNvSpPr>
            <a:spLocks noGrp="1"/>
          </p:cNvSpPr>
          <p:nvPr>
            <p:ph type="title"/>
          </p:nvPr>
        </p:nvSpPr>
        <p:spPr>
          <a:xfrm>
            <a:off x="628650" y="129857"/>
            <a:ext cx="7886700" cy="672576"/>
          </a:xfrm>
        </p:spPr>
        <p:txBody>
          <a:bodyPr>
            <a:noAutofit/>
          </a:bodyPr>
          <a:lstStyle/>
          <a:p>
            <a:pPr algn="ctr"/>
            <a:r>
              <a:rPr lang="en-US" sz="2400" u="sng">
                <a:latin typeface="Times New Roman" panose="02020603050405020304" pitchFamily="18" charset="0"/>
                <a:cs typeface="Times New Roman" panose="02020603050405020304" pitchFamily="18" charset="0"/>
              </a:rPr>
              <a:t>Model Quality Checks for NNET Model</a:t>
            </a:r>
            <a:endParaRPr lang="en-US" sz="2400"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9A28034-9B42-5877-A934-4B742A74002D}"/>
              </a:ext>
            </a:extLst>
          </p:cNvPr>
          <p:cNvSpPr txBox="1"/>
          <p:nvPr/>
        </p:nvSpPr>
        <p:spPr>
          <a:xfrm>
            <a:off x="4572000" y="802433"/>
            <a:ext cx="4431166" cy="1938992"/>
          </a:xfrm>
          <a:prstGeom prst="rect">
            <a:avLst/>
          </a:prstGeom>
          <a:noFill/>
        </p:spPr>
        <p:txBody>
          <a:bodyPr wrap="square" rtlCol="0">
            <a:spAutoFit/>
          </a:bodyPr>
          <a:lstStyle/>
          <a:p>
            <a:r>
              <a:rPr lang="en-US" sz="800" b="1" dirty="0">
                <a:solidFill>
                  <a:srgbClr val="FF0000"/>
                </a:solidFill>
                <a:latin typeface="Courier New" panose="02070309020205020404" pitchFamily="49" charset="0"/>
                <a:cs typeface="Courier New" panose="02070309020205020404" pitchFamily="49" charset="0"/>
              </a:rPr>
              <a:t># (C) Residuals vs. Predictors</a:t>
            </a:r>
          </a:p>
          <a:p>
            <a:r>
              <a:rPr lang="en-US" sz="800" b="1" dirty="0">
                <a:solidFill>
                  <a:srgbClr val="FF0000"/>
                </a:solidFill>
                <a:latin typeface="Courier New" panose="02070309020205020404" pitchFamily="49" charset="0"/>
                <a:cs typeface="Courier New" panose="02070309020205020404" pitchFamily="49" charset="0"/>
              </a:rPr>
              <a:t>par(</a:t>
            </a:r>
            <a:r>
              <a:rPr lang="en-US" sz="800" b="1" dirty="0" err="1">
                <a:solidFill>
                  <a:srgbClr val="FF0000"/>
                </a:solidFill>
                <a:latin typeface="Courier New" panose="02070309020205020404" pitchFamily="49" charset="0"/>
                <a:cs typeface="Courier New" panose="02070309020205020404" pitchFamily="49" charset="0"/>
              </a:rPr>
              <a:t>mfrow</a:t>
            </a:r>
            <a:r>
              <a:rPr lang="en-US" sz="800" b="1" dirty="0">
                <a:solidFill>
                  <a:srgbClr val="FF0000"/>
                </a:solidFill>
                <a:latin typeface="Courier New" panose="02070309020205020404" pitchFamily="49" charset="0"/>
                <a:cs typeface="Courier New" panose="02070309020205020404" pitchFamily="49" charset="0"/>
              </a:rPr>
              <a:t> = c(2, 3))</a:t>
            </a:r>
          </a:p>
          <a:p>
            <a:r>
              <a:rPr lang="en-US" sz="800" b="1" dirty="0">
                <a:solidFill>
                  <a:srgbClr val="FF0000"/>
                </a:solidFill>
                <a:latin typeface="Courier New" panose="02070309020205020404" pitchFamily="49" charset="0"/>
                <a:cs typeface="Courier New" panose="02070309020205020404" pitchFamily="49" charset="0"/>
              </a:rPr>
              <a:t>plot(boston840s$sRM, </a:t>
            </a:r>
            <a:r>
              <a:rPr lang="en-US" sz="800" b="1" dirty="0" err="1">
                <a:solidFill>
                  <a:srgbClr val="FF0000"/>
                </a:solidFill>
                <a:latin typeface="Courier New" panose="02070309020205020404" pitchFamily="49" charset="0"/>
                <a:cs typeface="Courier New" panose="02070309020205020404" pitchFamily="49" charset="0"/>
              </a:rPr>
              <a:t>resid_nnet</a:t>
            </a:r>
            <a:r>
              <a:rPr lang="en-US" sz="800" b="1" dirty="0">
                <a:solidFill>
                  <a:srgbClr val="FF0000"/>
                </a:solidFill>
                <a:latin typeface="Courier New" panose="02070309020205020404" pitchFamily="49" charset="0"/>
                <a:cs typeface="Courier New" panose="02070309020205020404" pitchFamily="49" charset="0"/>
              </a:rPr>
              <a:t>, main = "Residuals vs </a:t>
            </a:r>
            <a:r>
              <a:rPr lang="en-US" sz="800" b="1" dirty="0" err="1">
                <a:solidFill>
                  <a:srgbClr val="FF0000"/>
                </a:solidFill>
                <a:latin typeface="Courier New" panose="02070309020205020404" pitchFamily="49" charset="0"/>
                <a:cs typeface="Courier New" panose="02070309020205020404" pitchFamily="49" charset="0"/>
              </a:rPr>
              <a:t>sRM</a:t>
            </a:r>
            <a:r>
              <a:rPr lang="en-US" sz="800" b="1" dirty="0">
                <a:solidFill>
                  <a:srgbClr val="FF0000"/>
                </a:solidFill>
                <a:latin typeface="Courier New" panose="02070309020205020404" pitchFamily="49" charset="0"/>
                <a:cs typeface="Courier New" panose="02070309020205020404" pitchFamily="49" charset="0"/>
              </a:rPr>
              <a:t> (NNET)", col = "blue")</a:t>
            </a:r>
          </a:p>
          <a:p>
            <a:r>
              <a:rPr lang="en-US" sz="800" b="1" dirty="0">
                <a:solidFill>
                  <a:srgbClr val="FF0000"/>
                </a:solidFill>
                <a:latin typeface="Courier New" panose="02070309020205020404" pitchFamily="49" charset="0"/>
                <a:cs typeface="Courier New" panose="02070309020205020404" pitchFamily="49" charset="0"/>
              </a:rPr>
              <a:t>plot(boston840s$SRM2, </a:t>
            </a:r>
            <a:r>
              <a:rPr lang="en-US" sz="800" b="1" dirty="0" err="1">
                <a:solidFill>
                  <a:srgbClr val="FF0000"/>
                </a:solidFill>
                <a:latin typeface="Courier New" panose="02070309020205020404" pitchFamily="49" charset="0"/>
                <a:cs typeface="Courier New" panose="02070309020205020404" pitchFamily="49" charset="0"/>
              </a:rPr>
              <a:t>resid_nnet</a:t>
            </a:r>
            <a:r>
              <a:rPr lang="en-US" sz="800" b="1" dirty="0">
                <a:solidFill>
                  <a:srgbClr val="FF0000"/>
                </a:solidFill>
                <a:latin typeface="Courier New" panose="02070309020205020404" pitchFamily="49" charset="0"/>
                <a:cs typeface="Courier New" panose="02070309020205020404" pitchFamily="49" charset="0"/>
              </a:rPr>
              <a:t>, main = "Residuals vs SRM2 (NNET)", col = "blue")</a:t>
            </a:r>
          </a:p>
          <a:p>
            <a:r>
              <a:rPr lang="en-US" sz="800" b="1" dirty="0">
                <a:solidFill>
                  <a:srgbClr val="FF0000"/>
                </a:solidFill>
                <a:latin typeface="Courier New" panose="02070309020205020404" pitchFamily="49" charset="0"/>
                <a:cs typeface="Courier New" panose="02070309020205020404" pitchFamily="49" charset="0"/>
              </a:rPr>
              <a:t>plot(boston840s$sAGE, </a:t>
            </a:r>
            <a:r>
              <a:rPr lang="en-US" sz="800" b="1" dirty="0" err="1">
                <a:solidFill>
                  <a:srgbClr val="FF0000"/>
                </a:solidFill>
                <a:latin typeface="Courier New" panose="02070309020205020404" pitchFamily="49" charset="0"/>
                <a:cs typeface="Courier New" panose="02070309020205020404" pitchFamily="49" charset="0"/>
              </a:rPr>
              <a:t>resid_nnet</a:t>
            </a:r>
            <a:r>
              <a:rPr lang="en-US" sz="800" b="1" dirty="0">
                <a:solidFill>
                  <a:srgbClr val="FF0000"/>
                </a:solidFill>
                <a:latin typeface="Courier New" panose="02070309020205020404" pitchFamily="49" charset="0"/>
                <a:cs typeface="Courier New" panose="02070309020205020404" pitchFamily="49" charset="0"/>
              </a:rPr>
              <a:t>, main = "Residuals vs </a:t>
            </a:r>
            <a:r>
              <a:rPr lang="en-US" sz="800" b="1" dirty="0" err="1">
                <a:solidFill>
                  <a:srgbClr val="FF0000"/>
                </a:solidFill>
                <a:latin typeface="Courier New" panose="02070309020205020404" pitchFamily="49" charset="0"/>
                <a:cs typeface="Courier New" panose="02070309020205020404" pitchFamily="49" charset="0"/>
              </a:rPr>
              <a:t>sAGE</a:t>
            </a:r>
            <a:r>
              <a:rPr lang="en-US" sz="800" b="1" dirty="0">
                <a:solidFill>
                  <a:srgbClr val="FF0000"/>
                </a:solidFill>
                <a:latin typeface="Courier New" panose="02070309020205020404" pitchFamily="49" charset="0"/>
                <a:cs typeface="Courier New" panose="02070309020205020404" pitchFamily="49" charset="0"/>
              </a:rPr>
              <a:t> (NNET)", col = "blue")</a:t>
            </a:r>
          </a:p>
          <a:p>
            <a:r>
              <a:rPr lang="en-US" sz="800" b="1" dirty="0">
                <a:solidFill>
                  <a:srgbClr val="FF0000"/>
                </a:solidFill>
                <a:latin typeface="Courier New" panose="02070309020205020404" pitchFamily="49" charset="0"/>
                <a:cs typeface="Courier New" panose="02070309020205020404" pitchFamily="49" charset="0"/>
              </a:rPr>
              <a:t>plot(boston840s$sDIS, </a:t>
            </a:r>
            <a:r>
              <a:rPr lang="en-US" sz="800" b="1" dirty="0" err="1">
                <a:solidFill>
                  <a:srgbClr val="FF0000"/>
                </a:solidFill>
                <a:latin typeface="Courier New" panose="02070309020205020404" pitchFamily="49" charset="0"/>
                <a:cs typeface="Courier New" panose="02070309020205020404" pitchFamily="49" charset="0"/>
              </a:rPr>
              <a:t>resid_nnet</a:t>
            </a:r>
            <a:r>
              <a:rPr lang="en-US" sz="800" b="1" dirty="0">
                <a:solidFill>
                  <a:srgbClr val="FF0000"/>
                </a:solidFill>
                <a:latin typeface="Courier New" panose="02070309020205020404" pitchFamily="49" charset="0"/>
                <a:cs typeface="Courier New" panose="02070309020205020404" pitchFamily="49" charset="0"/>
              </a:rPr>
              <a:t>, main = "Residuals vs </a:t>
            </a:r>
            <a:r>
              <a:rPr lang="en-US" sz="800" b="1" dirty="0" err="1">
                <a:solidFill>
                  <a:srgbClr val="FF0000"/>
                </a:solidFill>
                <a:latin typeface="Courier New" panose="02070309020205020404" pitchFamily="49" charset="0"/>
                <a:cs typeface="Courier New" panose="02070309020205020404" pitchFamily="49" charset="0"/>
              </a:rPr>
              <a:t>sDIS</a:t>
            </a:r>
            <a:r>
              <a:rPr lang="en-US" sz="800" b="1" dirty="0">
                <a:solidFill>
                  <a:srgbClr val="FF0000"/>
                </a:solidFill>
                <a:latin typeface="Courier New" panose="02070309020205020404" pitchFamily="49" charset="0"/>
                <a:cs typeface="Courier New" panose="02070309020205020404" pitchFamily="49" charset="0"/>
              </a:rPr>
              <a:t> (NNET)", col = "blue")</a:t>
            </a:r>
          </a:p>
          <a:p>
            <a:r>
              <a:rPr lang="en-US" sz="800" b="1" dirty="0">
                <a:solidFill>
                  <a:srgbClr val="FF0000"/>
                </a:solidFill>
                <a:latin typeface="Courier New" panose="02070309020205020404" pitchFamily="49" charset="0"/>
                <a:cs typeface="Courier New" panose="02070309020205020404" pitchFamily="49" charset="0"/>
              </a:rPr>
              <a:t>plot(boston840s$sTAX, </a:t>
            </a:r>
            <a:r>
              <a:rPr lang="en-US" sz="800" b="1" dirty="0" err="1">
                <a:solidFill>
                  <a:srgbClr val="FF0000"/>
                </a:solidFill>
                <a:latin typeface="Courier New" panose="02070309020205020404" pitchFamily="49" charset="0"/>
                <a:cs typeface="Courier New" panose="02070309020205020404" pitchFamily="49" charset="0"/>
              </a:rPr>
              <a:t>resid_nnet</a:t>
            </a:r>
            <a:r>
              <a:rPr lang="en-US" sz="800" b="1" dirty="0">
                <a:solidFill>
                  <a:srgbClr val="FF0000"/>
                </a:solidFill>
                <a:latin typeface="Courier New" panose="02070309020205020404" pitchFamily="49" charset="0"/>
                <a:cs typeface="Courier New" panose="02070309020205020404" pitchFamily="49" charset="0"/>
              </a:rPr>
              <a:t>, main = "Residuals vs </a:t>
            </a:r>
            <a:r>
              <a:rPr lang="en-US" sz="800" b="1" dirty="0" err="1">
                <a:solidFill>
                  <a:srgbClr val="FF0000"/>
                </a:solidFill>
                <a:latin typeface="Courier New" panose="02070309020205020404" pitchFamily="49" charset="0"/>
                <a:cs typeface="Courier New" panose="02070309020205020404" pitchFamily="49" charset="0"/>
              </a:rPr>
              <a:t>sTAX</a:t>
            </a:r>
            <a:r>
              <a:rPr lang="en-US" sz="800" b="1" dirty="0">
                <a:solidFill>
                  <a:srgbClr val="FF0000"/>
                </a:solidFill>
                <a:latin typeface="Courier New" panose="02070309020205020404" pitchFamily="49" charset="0"/>
                <a:cs typeface="Courier New" panose="02070309020205020404" pitchFamily="49" charset="0"/>
              </a:rPr>
              <a:t> (NNET)", col = "blue")</a:t>
            </a:r>
          </a:p>
          <a:p>
            <a:r>
              <a:rPr lang="en-US" sz="800" b="1" dirty="0">
                <a:solidFill>
                  <a:srgbClr val="FF0000"/>
                </a:solidFill>
                <a:latin typeface="Courier New" panose="02070309020205020404" pitchFamily="49" charset="0"/>
                <a:cs typeface="Courier New" panose="02070309020205020404" pitchFamily="49" charset="0"/>
              </a:rPr>
              <a:t>plot(boston840s$sPTRATIO, </a:t>
            </a:r>
            <a:r>
              <a:rPr lang="en-US" sz="800" b="1" dirty="0" err="1">
                <a:solidFill>
                  <a:srgbClr val="FF0000"/>
                </a:solidFill>
                <a:latin typeface="Courier New" panose="02070309020205020404" pitchFamily="49" charset="0"/>
                <a:cs typeface="Courier New" panose="02070309020205020404" pitchFamily="49" charset="0"/>
              </a:rPr>
              <a:t>resid_nnet</a:t>
            </a:r>
            <a:r>
              <a:rPr lang="en-US" sz="800" b="1" dirty="0">
                <a:solidFill>
                  <a:srgbClr val="FF0000"/>
                </a:solidFill>
                <a:latin typeface="Courier New" panose="02070309020205020404" pitchFamily="49" charset="0"/>
                <a:cs typeface="Courier New" panose="02070309020205020404" pitchFamily="49" charset="0"/>
              </a:rPr>
              <a:t>, main = "Residuals vs </a:t>
            </a:r>
            <a:r>
              <a:rPr lang="en-US" sz="800" b="1" dirty="0" err="1">
                <a:solidFill>
                  <a:srgbClr val="FF0000"/>
                </a:solidFill>
                <a:latin typeface="Courier New" panose="02070309020205020404" pitchFamily="49" charset="0"/>
                <a:cs typeface="Courier New" panose="02070309020205020404" pitchFamily="49" charset="0"/>
              </a:rPr>
              <a:t>sPTRATIO</a:t>
            </a:r>
            <a:r>
              <a:rPr lang="en-US" sz="800" b="1" dirty="0">
                <a:solidFill>
                  <a:srgbClr val="FF0000"/>
                </a:solidFill>
                <a:latin typeface="Courier New" panose="02070309020205020404" pitchFamily="49" charset="0"/>
                <a:cs typeface="Courier New" panose="02070309020205020404" pitchFamily="49" charset="0"/>
              </a:rPr>
              <a:t> (NNET)", col = "blue")</a:t>
            </a:r>
          </a:p>
          <a:p>
            <a:r>
              <a:rPr lang="en-US" sz="800" b="1" dirty="0" err="1">
                <a:solidFill>
                  <a:srgbClr val="FF0000"/>
                </a:solidFill>
                <a:latin typeface="Courier New" panose="02070309020205020404" pitchFamily="49" charset="0"/>
                <a:cs typeface="Courier New" panose="02070309020205020404" pitchFamily="49" charset="0"/>
              </a:rPr>
              <a:t>abline</a:t>
            </a:r>
            <a:r>
              <a:rPr lang="en-US" sz="800" b="1" dirty="0">
                <a:solidFill>
                  <a:srgbClr val="FF0000"/>
                </a:solidFill>
                <a:latin typeface="Courier New" panose="02070309020205020404" pitchFamily="49" charset="0"/>
                <a:cs typeface="Courier New" panose="02070309020205020404" pitchFamily="49" charset="0"/>
              </a:rPr>
              <a:t>(h = 0, col = "red")</a:t>
            </a:r>
          </a:p>
        </p:txBody>
      </p:sp>
      <p:sp>
        <p:nvSpPr>
          <p:cNvPr id="5" name="TextBox 4">
            <a:extLst>
              <a:ext uri="{FF2B5EF4-FFF2-40B4-BE49-F238E27FC236}">
                <a16:creationId xmlns:a16="http://schemas.microsoft.com/office/drawing/2014/main" id="{FB589ED4-3059-1FBE-4D2B-914E0EDAAD47}"/>
              </a:ext>
            </a:extLst>
          </p:cNvPr>
          <p:cNvSpPr txBox="1"/>
          <p:nvPr/>
        </p:nvSpPr>
        <p:spPr>
          <a:xfrm>
            <a:off x="140835" y="1239485"/>
            <a:ext cx="4431165" cy="4893647"/>
          </a:xfrm>
          <a:prstGeom prst="rect">
            <a:avLst/>
          </a:prstGeom>
          <a:noFill/>
        </p:spPr>
        <p:txBody>
          <a:bodyPr wrap="square" rtlCol="0">
            <a:spAutoFit/>
          </a:bodyPr>
          <a:lstStyle/>
          <a:p>
            <a:pPr algn="just"/>
            <a:r>
              <a:rPr lang="en-US" sz="1200" b="1" dirty="0">
                <a:latin typeface="Times New Roman" panose="02020603050405020304" pitchFamily="18" charset="0"/>
                <a:cs typeface="Times New Roman" panose="02020603050405020304" pitchFamily="18" charset="0"/>
              </a:rPr>
              <a:t>Residuals vs. </a:t>
            </a:r>
            <a:r>
              <a:rPr lang="en-US" sz="1200" b="1" dirty="0" err="1">
                <a:latin typeface="Times New Roman" panose="02020603050405020304" pitchFamily="18" charset="0"/>
                <a:cs typeface="Times New Roman" panose="02020603050405020304" pitchFamily="18" charset="0"/>
              </a:rPr>
              <a:t>sRM</a:t>
            </a:r>
            <a:r>
              <a:rPr lang="en-US" sz="1200" b="1" dirty="0">
                <a:latin typeface="Times New Roman" panose="02020603050405020304" pitchFamily="18" charset="0"/>
                <a:cs typeface="Times New Roman" panose="02020603050405020304" pitchFamily="18" charset="0"/>
              </a:rPr>
              <a:t> </a:t>
            </a: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Residuals appear randomly scattered, indicating no strong non-linearity or bias in predictions related to the number of rooms.</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Residuals vs. SRM2 </a:t>
            </a: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Most residuals are clustered around zero, but slight concentration at the lower end suggests some minor model misspecification.</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Residuals vs. </a:t>
            </a:r>
            <a:r>
              <a:rPr lang="en-US" sz="1200" b="1" dirty="0" err="1">
                <a:latin typeface="Times New Roman" panose="02020603050405020304" pitchFamily="18" charset="0"/>
                <a:cs typeface="Times New Roman" panose="02020603050405020304" pitchFamily="18" charset="0"/>
              </a:rPr>
              <a:t>sAGE</a:t>
            </a:r>
            <a:endParaRPr lang="en-US" sz="1200" b="1"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residuals are fairly spread, with no clear pattern, indicating that the model treats </a:t>
            </a:r>
            <a:r>
              <a:rPr lang="en-US" sz="1200" dirty="0" err="1">
                <a:latin typeface="Times New Roman" panose="02020603050405020304" pitchFamily="18" charset="0"/>
                <a:cs typeface="Times New Roman" panose="02020603050405020304" pitchFamily="18" charset="0"/>
              </a:rPr>
              <a:t>sAGE</a:t>
            </a:r>
            <a:r>
              <a:rPr lang="en-US" sz="1200" dirty="0">
                <a:latin typeface="Times New Roman" panose="02020603050405020304" pitchFamily="18" charset="0"/>
                <a:cs typeface="Times New Roman" panose="02020603050405020304" pitchFamily="18" charset="0"/>
              </a:rPr>
              <a:t> reasonably well.</a:t>
            </a: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Some outliers exist, but they do not indicate a major issue.</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Residuals vs. </a:t>
            </a:r>
            <a:r>
              <a:rPr lang="en-US" sz="1200" b="1" dirty="0" err="1">
                <a:latin typeface="Times New Roman" panose="02020603050405020304" pitchFamily="18" charset="0"/>
                <a:cs typeface="Times New Roman" panose="02020603050405020304" pitchFamily="18" charset="0"/>
              </a:rPr>
              <a:t>sDIS</a:t>
            </a:r>
            <a:r>
              <a:rPr lang="en-US" sz="1200" b="1" dirty="0">
                <a:latin typeface="Times New Roman" panose="02020603050405020304" pitchFamily="18" charset="0"/>
                <a:cs typeface="Times New Roman" panose="02020603050405020304" pitchFamily="18" charset="0"/>
              </a:rPr>
              <a:t> </a:t>
            </a: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spread of residuals is quite random, suggesting that </a:t>
            </a:r>
            <a:r>
              <a:rPr lang="en-US" sz="1200" dirty="0" err="1">
                <a:latin typeface="Times New Roman" panose="02020603050405020304" pitchFamily="18" charset="0"/>
                <a:cs typeface="Times New Roman" panose="02020603050405020304" pitchFamily="18" charset="0"/>
              </a:rPr>
              <a:t>sDIS</a:t>
            </a:r>
            <a:r>
              <a:rPr lang="en-US" sz="1200" dirty="0">
                <a:latin typeface="Times New Roman" panose="02020603050405020304" pitchFamily="18" charset="0"/>
                <a:cs typeface="Times New Roman" panose="02020603050405020304" pitchFamily="18" charset="0"/>
              </a:rPr>
              <a:t> is well accounted for in the model.</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Residuals vs. </a:t>
            </a:r>
            <a:r>
              <a:rPr lang="en-US" sz="1200" b="1" dirty="0" err="1">
                <a:latin typeface="Times New Roman" panose="02020603050405020304" pitchFamily="18" charset="0"/>
                <a:cs typeface="Times New Roman" panose="02020603050405020304" pitchFamily="18" charset="0"/>
              </a:rPr>
              <a:t>sTAX</a:t>
            </a:r>
            <a:endParaRPr lang="en-US" sz="1200" b="1"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Some clustering is visible, meaning the model may not fully capture tax-related variations in housing prices.</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Residuals vs. </a:t>
            </a:r>
            <a:r>
              <a:rPr lang="en-US" sz="1200" b="1" dirty="0" err="1">
                <a:latin typeface="Times New Roman" panose="02020603050405020304" pitchFamily="18" charset="0"/>
                <a:cs typeface="Times New Roman" panose="02020603050405020304" pitchFamily="18" charset="0"/>
              </a:rPr>
              <a:t>sPTRATIO</a:t>
            </a:r>
            <a:r>
              <a:rPr lang="en-US" sz="1200" b="1" dirty="0">
                <a:latin typeface="Times New Roman" panose="02020603050405020304" pitchFamily="18" charset="0"/>
                <a:cs typeface="Times New Roman" panose="02020603050405020304" pitchFamily="18" charset="0"/>
              </a:rPr>
              <a:t> </a:t>
            </a: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No clear pattern, but slight variance in spread suggests the model captures school quality effects well.</a:t>
            </a: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red reference line at zero helps visualize deviations.</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8E8CC76-E0B0-0CD4-D47A-533807488529}"/>
              </a:ext>
            </a:extLst>
          </p:cNvPr>
          <p:cNvPicPr>
            <a:picLocks noChangeAspect="1"/>
          </p:cNvPicPr>
          <p:nvPr/>
        </p:nvPicPr>
        <p:blipFill>
          <a:blip r:embed="rId2"/>
          <a:stretch>
            <a:fillRect/>
          </a:stretch>
        </p:blipFill>
        <p:spPr>
          <a:xfrm>
            <a:off x="4572000" y="2741425"/>
            <a:ext cx="4478792" cy="4011838"/>
          </a:xfrm>
          <a:prstGeom prst="rect">
            <a:avLst/>
          </a:prstGeom>
        </p:spPr>
      </p:pic>
    </p:spTree>
    <p:extLst>
      <p:ext uri="{BB962C8B-B14F-4D97-AF65-F5344CB8AC3E}">
        <p14:creationId xmlns:p14="http://schemas.microsoft.com/office/powerpoint/2010/main" val="23920764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91D26-CAAF-E9A9-BBBF-77E81DA603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593A62-3888-A438-5AD8-DAC7A41FF1CB}"/>
              </a:ext>
            </a:extLst>
          </p:cNvPr>
          <p:cNvSpPr>
            <a:spLocks noGrp="1"/>
          </p:cNvSpPr>
          <p:nvPr>
            <p:ph type="title"/>
          </p:nvPr>
        </p:nvSpPr>
        <p:spPr>
          <a:xfrm>
            <a:off x="628650" y="129857"/>
            <a:ext cx="7886700" cy="672576"/>
          </a:xfrm>
        </p:spPr>
        <p:txBody>
          <a:bodyPr>
            <a:noAutofit/>
          </a:bodyPr>
          <a:lstStyle/>
          <a:p>
            <a:pPr algn="ctr"/>
            <a:r>
              <a:rPr lang="en-US" sz="2400" u="sng" dirty="0">
                <a:latin typeface="Times New Roman" panose="02020603050405020304" pitchFamily="18" charset="0"/>
                <a:cs typeface="Times New Roman" panose="02020603050405020304" pitchFamily="18" charset="0"/>
              </a:rPr>
              <a:t>Compute Prediction Values And Prediction Intervals</a:t>
            </a:r>
          </a:p>
        </p:txBody>
      </p:sp>
      <p:sp>
        <p:nvSpPr>
          <p:cNvPr id="4" name="TextBox 3">
            <a:extLst>
              <a:ext uri="{FF2B5EF4-FFF2-40B4-BE49-F238E27FC236}">
                <a16:creationId xmlns:a16="http://schemas.microsoft.com/office/drawing/2014/main" id="{71E8AD3A-2E18-316A-674A-1F662C8B5818}"/>
              </a:ext>
            </a:extLst>
          </p:cNvPr>
          <p:cNvSpPr txBox="1"/>
          <p:nvPr/>
        </p:nvSpPr>
        <p:spPr>
          <a:xfrm>
            <a:off x="4571999" y="1043905"/>
            <a:ext cx="4431166" cy="2323713"/>
          </a:xfrm>
          <a:prstGeom prst="rect">
            <a:avLst/>
          </a:prstGeom>
          <a:noFill/>
        </p:spPr>
        <p:txBody>
          <a:bodyPr wrap="square" rtlCol="0">
            <a:spAutoFit/>
          </a:bodyPr>
          <a:lstStyle/>
          <a:p>
            <a:r>
              <a:rPr lang="en-US" sz="800" b="1" dirty="0">
                <a:solidFill>
                  <a:srgbClr val="FF0000"/>
                </a:solidFill>
                <a:latin typeface="Courier New" panose="02070309020205020404" pitchFamily="49" charset="0"/>
                <a:cs typeface="Courier New" panose="02070309020205020404" pitchFamily="49" charset="0"/>
              </a:rPr>
              <a:t># Prediction and approximate CV-based prediction intervals (using ±2*RMSE) for typical neighborhood</a:t>
            </a:r>
          </a:p>
          <a:p>
            <a:r>
              <a:rPr lang="en-US" sz="800" b="1" dirty="0" err="1">
                <a:solidFill>
                  <a:srgbClr val="FF0000"/>
                </a:solidFill>
                <a:latin typeface="Courier New" panose="02070309020205020404" pitchFamily="49" charset="0"/>
                <a:cs typeface="Courier New" panose="02070309020205020404" pitchFamily="49" charset="0"/>
              </a:rPr>
              <a:t>pred_typical_nnet</a:t>
            </a:r>
            <a:r>
              <a:rPr lang="en-US" sz="800" b="1" dirty="0">
                <a:solidFill>
                  <a:srgbClr val="FF0000"/>
                </a:solidFill>
                <a:latin typeface="Courier New" panose="02070309020205020404" pitchFamily="49" charset="0"/>
                <a:cs typeface="Courier New" panose="02070309020205020404" pitchFamily="49" charset="0"/>
              </a:rPr>
              <a:t> &lt;- predict(</a:t>
            </a:r>
            <a:r>
              <a:rPr lang="en-US" sz="800" b="1" dirty="0" err="1">
                <a:solidFill>
                  <a:srgbClr val="FF0000"/>
                </a:solidFill>
                <a:latin typeface="Courier New" panose="02070309020205020404" pitchFamily="49" charset="0"/>
                <a:cs typeface="Courier New" panose="02070309020205020404" pitchFamily="49" charset="0"/>
              </a:rPr>
              <a:t>CVregModel_nnet</a:t>
            </a:r>
            <a:r>
              <a:rPr lang="en-US" sz="800" b="1" dirty="0">
                <a:solidFill>
                  <a:srgbClr val="FF0000"/>
                </a:solidFill>
                <a:latin typeface="Courier New" panose="02070309020205020404" pitchFamily="49" charset="0"/>
                <a:cs typeface="Courier New" panose="02070309020205020404" pitchFamily="49" charset="0"/>
              </a:rPr>
              <a:t>, </a:t>
            </a:r>
            <a:r>
              <a:rPr lang="en-US" sz="800" b="1" dirty="0" err="1">
                <a:solidFill>
                  <a:srgbClr val="FF0000"/>
                </a:solidFill>
                <a:latin typeface="Courier New" panose="02070309020205020404" pitchFamily="49" charset="0"/>
                <a:cs typeface="Courier New" panose="02070309020205020404" pitchFamily="49" charset="0"/>
              </a:rPr>
              <a:t>newdata</a:t>
            </a:r>
            <a:r>
              <a:rPr lang="en-US" sz="800" b="1" dirty="0">
                <a:solidFill>
                  <a:srgbClr val="FF0000"/>
                </a:solidFill>
                <a:latin typeface="Courier New" panose="02070309020205020404" pitchFamily="49" charset="0"/>
                <a:cs typeface="Courier New" panose="02070309020205020404" pitchFamily="49" charset="0"/>
              </a:rPr>
              <a:t> = typical)</a:t>
            </a:r>
          </a:p>
          <a:p>
            <a:r>
              <a:rPr lang="en-US" sz="800" b="1" dirty="0" err="1">
                <a:solidFill>
                  <a:srgbClr val="FF0000"/>
                </a:solidFill>
                <a:latin typeface="Courier New" panose="02070309020205020404" pitchFamily="49" charset="0"/>
                <a:cs typeface="Courier New" panose="02070309020205020404" pitchFamily="49" charset="0"/>
              </a:rPr>
              <a:t>CI_typical_upper_nnet</a:t>
            </a:r>
            <a:r>
              <a:rPr lang="en-US" sz="800" b="1" dirty="0">
                <a:solidFill>
                  <a:srgbClr val="FF0000"/>
                </a:solidFill>
                <a:latin typeface="Courier New" panose="02070309020205020404" pitchFamily="49" charset="0"/>
                <a:cs typeface="Courier New" panose="02070309020205020404" pitchFamily="49" charset="0"/>
              </a:rPr>
              <a:t> &lt;- </a:t>
            </a:r>
            <a:r>
              <a:rPr lang="en-US" sz="800" b="1" dirty="0" err="1">
                <a:solidFill>
                  <a:srgbClr val="FF0000"/>
                </a:solidFill>
                <a:latin typeface="Courier New" panose="02070309020205020404" pitchFamily="49" charset="0"/>
                <a:cs typeface="Courier New" panose="02070309020205020404" pitchFamily="49" charset="0"/>
              </a:rPr>
              <a:t>pred_typical_nnet</a:t>
            </a:r>
            <a:r>
              <a:rPr lang="en-US" sz="800" b="1" dirty="0">
                <a:solidFill>
                  <a:srgbClr val="FF0000"/>
                </a:solidFill>
                <a:latin typeface="Courier New" panose="02070309020205020404" pitchFamily="49" charset="0"/>
                <a:cs typeface="Courier New" panose="02070309020205020404" pitchFamily="49" charset="0"/>
              </a:rPr>
              <a:t> + 2 * </a:t>
            </a:r>
            <a:r>
              <a:rPr lang="en-US" sz="800" b="1" dirty="0" err="1">
                <a:solidFill>
                  <a:srgbClr val="FF0000"/>
                </a:solidFill>
                <a:latin typeface="Courier New" panose="02070309020205020404" pitchFamily="49" charset="0"/>
                <a:cs typeface="Courier New" panose="02070309020205020404" pitchFamily="49" charset="0"/>
              </a:rPr>
              <a:t>nnet_RMSE</a:t>
            </a:r>
            <a:endParaRPr lang="en-US" sz="800" b="1" dirty="0">
              <a:solidFill>
                <a:srgbClr val="FF0000"/>
              </a:solidFill>
              <a:latin typeface="Courier New" panose="02070309020205020404" pitchFamily="49" charset="0"/>
              <a:cs typeface="Courier New" panose="02070309020205020404" pitchFamily="49" charset="0"/>
            </a:endParaRPr>
          </a:p>
          <a:p>
            <a:r>
              <a:rPr lang="en-US" sz="800" b="1" dirty="0" err="1">
                <a:solidFill>
                  <a:srgbClr val="FF0000"/>
                </a:solidFill>
                <a:latin typeface="Courier New" panose="02070309020205020404" pitchFamily="49" charset="0"/>
                <a:cs typeface="Courier New" panose="02070309020205020404" pitchFamily="49" charset="0"/>
              </a:rPr>
              <a:t>CI_typical_lower_nnet</a:t>
            </a:r>
            <a:r>
              <a:rPr lang="en-US" sz="800" b="1" dirty="0">
                <a:solidFill>
                  <a:srgbClr val="FF0000"/>
                </a:solidFill>
                <a:latin typeface="Courier New" panose="02070309020205020404" pitchFamily="49" charset="0"/>
                <a:cs typeface="Courier New" panose="02070309020205020404" pitchFamily="49" charset="0"/>
              </a:rPr>
              <a:t> &lt;- </a:t>
            </a:r>
            <a:r>
              <a:rPr lang="en-US" sz="800" b="1" dirty="0" err="1">
                <a:solidFill>
                  <a:srgbClr val="FF0000"/>
                </a:solidFill>
                <a:latin typeface="Courier New" panose="02070309020205020404" pitchFamily="49" charset="0"/>
                <a:cs typeface="Courier New" panose="02070309020205020404" pitchFamily="49" charset="0"/>
              </a:rPr>
              <a:t>pred_typical_nnet</a:t>
            </a:r>
            <a:r>
              <a:rPr lang="en-US" sz="800" b="1" dirty="0">
                <a:solidFill>
                  <a:srgbClr val="FF0000"/>
                </a:solidFill>
                <a:latin typeface="Courier New" panose="02070309020205020404" pitchFamily="49" charset="0"/>
                <a:cs typeface="Courier New" panose="02070309020205020404" pitchFamily="49" charset="0"/>
              </a:rPr>
              <a:t> - 2 * </a:t>
            </a:r>
            <a:r>
              <a:rPr lang="en-US" sz="800" b="1" dirty="0" err="1">
                <a:solidFill>
                  <a:srgbClr val="FF0000"/>
                </a:solidFill>
                <a:latin typeface="Courier New" panose="02070309020205020404" pitchFamily="49" charset="0"/>
                <a:cs typeface="Courier New" panose="02070309020205020404" pitchFamily="49" charset="0"/>
              </a:rPr>
              <a:t>nnet_RMSE</a:t>
            </a:r>
            <a:endParaRPr lang="en-US" sz="800" b="1" dirty="0">
              <a:solidFill>
                <a:srgbClr val="FF0000"/>
              </a:solidFill>
              <a:latin typeface="Courier New" panose="02070309020205020404" pitchFamily="49" charset="0"/>
              <a:cs typeface="Courier New" panose="02070309020205020404" pitchFamily="49" charset="0"/>
            </a:endParaRPr>
          </a:p>
          <a:p>
            <a:endParaRPr lang="en-US" sz="800" b="1" dirty="0">
              <a:solidFill>
                <a:srgbClr val="FF0000"/>
              </a:solidFill>
              <a:latin typeface="Courier New" panose="02070309020205020404" pitchFamily="49" charset="0"/>
              <a:cs typeface="Courier New" panose="02070309020205020404" pitchFamily="49" charset="0"/>
            </a:endParaRPr>
          </a:p>
          <a:p>
            <a:r>
              <a:rPr lang="en-US" sz="800" b="1" dirty="0">
                <a:solidFill>
                  <a:srgbClr val="FF0000"/>
                </a:solidFill>
                <a:latin typeface="Courier New" panose="02070309020205020404" pitchFamily="49" charset="0"/>
                <a:cs typeface="Courier New" panose="02070309020205020404" pitchFamily="49" charset="0"/>
              </a:rPr>
              <a:t># Prediction and intervals for high value neighborhood</a:t>
            </a:r>
          </a:p>
          <a:p>
            <a:r>
              <a:rPr lang="en-US" sz="800" b="1" dirty="0" err="1">
                <a:solidFill>
                  <a:srgbClr val="FF0000"/>
                </a:solidFill>
                <a:latin typeface="Courier New" panose="02070309020205020404" pitchFamily="49" charset="0"/>
                <a:cs typeface="Courier New" panose="02070309020205020404" pitchFamily="49" charset="0"/>
              </a:rPr>
              <a:t>pred_high_</a:t>
            </a:r>
            <a:r>
              <a:rPr lang="en-US" sz="900" b="1" dirty="0" err="1">
                <a:solidFill>
                  <a:srgbClr val="FF0000"/>
                </a:solidFill>
                <a:latin typeface="Courier New" panose="02070309020205020404" pitchFamily="49" charset="0"/>
                <a:cs typeface="Courier New" panose="02070309020205020404" pitchFamily="49" charset="0"/>
              </a:rPr>
              <a:t>nnet</a:t>
            </a:r>
            <a:r>
              <a:rPr lang="en-US" sz="800" b="1" dirty="0">
                <a:solidFill>
                  <a:srgbClr val="FF0000"/>
                </a:solidFill>
                <a:latin typeface="Courier New" panose="02070309020205020404" pitchFamily="49" charset="0"/>
                <a:cs typeface="Courier New" panose="02070309020205020404" pitchFamily="49" charset="0"/>
              </a:rPr>
              <a:t> &lt;- predict(</a:t>
            </a:r>
            <a:r>
              <a:rPr lang="en-US" sz="800" b="1" dirty="0" err="1">
                <a:solidFill>
                  <a:srgbClr val="FF0000"/>
                </a:solidFill>
                <a:latin typeface="Courier New" panose="02070309020205020404" pitchFamily="49" charset="0"/>
                <a:cs typeface="Courier New" panose="02070309020205020404" pitchFamily="49" charset="0"/>
              </a:rPr>
              <a:t>CVregModel_nnet</a:t>
            </a:r>
            <a:r>
              <a:rPr lang="en-US" sz="800" b="1" dirty="0">
                <a:solidFill>
                  <a:srgbClr val="FF0000"/>
                </a:solidFill>
                <a:latin typeface="Courier New" panose="02070309020205020404" pitchFamily="49" charset="0"/>
                <a:cs typeface="Courier New" panose="02070309020205020404" pitchFamily="49" charset="0"/>
              </a:rPr>
              <a:t>, </a:t>
            </a:r>
            <a:r>
              <a:rPr lang="en-US" sz="800" b="1" dirty="0" err="1">
                <a:solidFill>
                  <a:srgbClr val="FF0000"/>
                </a:solidFill>
                <a:latin typeface="Courier New" panose="02070309020205020404" pitchFamily="49" charset="0"/>
                <a:cs typeface="Courier New" panose="02070309020205020404" pitchFamily="49" charset="0"/>
              </a:rPr>
              <a:t>newdata</a:t>
            </a:r>
            <a:r>
              <a:rPr lang="en-US" sz="800" b="1" dirty="0">
                <a:solidFill>
                  <a:srgbClr val="FF0000"/>
                </a:solidFill>
                <a:latin typeface="Courier New" panose="02070309020205020404" pitchFamily="49" charset="0"/>
                <a:cs typeface="Courier New" panose="02070309020205020404" pitchFamily="49" charset="0"/>
              </a:rPr>
              <a:t> = </a:t>
            </a:r>
            <a:r>
              <a:rPr lang="en-US" sz="800" b="1" dirty="0" err="1">
                <a:solidFill>
                  <a:srgbClr val="FF0000"/>
                </a:solidFill>
                <a:latin typeface="Courier New" panose="02070309020205020404" pitchFamily="49" charset="0"/>
                <a:cs typeface="Courier New" panose="02070309020205020404" pitchFamily="49" charset="0"/>
              </a:rPr>
              <a:t>high_value</a:t>
            </a:r>
            <a:r>
              <a:rPr lang="en-US" sz="800" b="1" dirty="0">
                <a:solidFill>
                  <a:srgbClr val="FF0000"/>
                </a:solidFill>
                <a:latin typeface="Courier New" panose="02070309020205020404" pitchFamily="49" charset="0"/>
                <a:cs typeface="Courier New" panose="02070309020205020404" pitchFamily="49" charset="0"/>
              </a:rPr>
              <a:t>)</a:t>
            </a:r>
          </a:p>
          <a:p>
            <a:r>
              <a:rPr lang="en-US" sz="800" b="1" dirty="0" err="1">
                <a:solidFill>
                  <a:srgbClr val="FF0000"/>
                </a:solidFill>
                <a:latin typeface="Courier New" panose="02070309020205020404" pitchFamily="49" charset="0"/>
                <a:cs typeface="Courier New" panose="02070309020205020404" pitchFamily="49" charset="0"/>
              </a:rPr>
              <a:t>CI_high_upper_nnet</a:t>
            </a:r>
            <a:r>
              <a:rPr lang="en-US" sz="800" b="1" dirty="0">
                <a:solidFill>
                  <a:srgbClr val="FF0000"/>
                </a:solidFill>
                <a:latin typeface="Courier New" panose="02070309020205020404" pitchFamily="49" charset="0"/>
                <a:cs typeface="Courier New" panose="02070309020205020404" pitchFamily="49" charset="0"/>
              </a:rPr>
              <a:t> &lt;- </a:t>
            </a:r>
            <a:r>
              <a:rPr lang="en-US" sz="800" b="1" dirty="0" err="1">
                <a:solidFill>
                  <a:srgbClr val="FF0000"/>
                </a:solidFill>
                <a:latin typeface="Courier New" panose="02070309020205020404" pitchFamily="49" charset="0"/>
                <a:cs typeface="Courier New" panose="02070309020205020404" pitchFamily="49" charset="0"/>
              </a:rPr>
              <a:t>pred_high_nnet</a:t>
            </a:r>
            <a:r>
              <a:rPr lang="en-US" sz="800" b="1" dirty="0">
                <a:solidFill>
                  <a:srgbClr val="FF0000"/>
                </a:solidFill>
                <a:latin typeface="Courier New" panose="02070309020205020404" pitchFamily="49" charset="0"/>
                <a:cs typeface="Courier New" panose="02070309020205020404" pitchFamily="49" charset="0"/>
              </a:rPr>
              <a:t> + 2 * </a:t>
            </a:r>
            <a:r>
              <a:rPr lang="en-US" sz="800" b="1" dirty="0" err="1">
                <a:solidFill>
                  <a:srgbClr val="FF0000"/>
                </a:solidFill>
                <a:latin typeface="Courier New" panose="02070309020205020404" pitchFamily="49" charset="0"/>
                <a:cs typeface="Courier New" panose="02070309020205020404" pitchFamily="49" charset="0"/>
              </a:rPr>
              <a:t>nnet_RMSE</a:t>
            </a:r>
            <a:endParaRPr lang="en-US" sz="800" b="1" dirty="0">
              <a:solidFill>
                <a:srgbClr val="FF0000"/>
              </a:solidFill>
              <a:latin typeface="Courier New" panose="02070309020205020404" pitchFamily="49" charset="0"/>
              <a:cs typeface="Courier New" panose="02070309020205020404" pitchFamily="49" charset="0"/>
            </a:endParaRPr>
          </a:p>
          <a:p>
            <a:r>
              <a:rPr lang="en-US" sz="800" b="1" dirty="0" err="1">
                <a:solidFill>
                  <a:srgbClr val="FF0000"/>
                </a:solidFill>
                <a:latin typeface="Courier New" panose="02070309020205020404" pitchFamily="49" charset="0"/>
                <a:cs typeface="Courier New" panose="02070309020205020404" pitchFamily="49" charset="0"/>
              </a:rPr>
              <a:t>CI_high_lower_nnet</a:t>
            </a:r>
            <a:r>
              <a:rPr lang="en-US" sz="800" b="1" dirty="0">
                <a:solidFill>
                  <a:srgbClr val="FF0000"/>
                </a:solidFill>
                <a:latin typeface="Courier New" panose="02070309020205020404" pitchFamily="49" charset="0"/>
                <a:cs typeface="Courier New" panose="02070309020205020404" pitchFamily="49" charset="0"/>
              </a:rPr>
              <a:t> &lt;- </a:t>
            </a:r>
            <a:r>
              <a:rPr lang="en-US" sz="800" b="1" dirty="0" err="1">
                <a:solidFill>
                  <a:srgbClr val="FF0000"/>
                </a:solidFill>
                <a:latin typeface="Courier New" panose="02070309020205020404" pitchFamily="49" charset="0"/>
                <a:cs typeface="Courier New" panose="02070309020205020404" pitchFamily="49" charset="0"/>
              </a:rPr>
              <a:t>pred_high_nnet</a:t>
            </a:r>
            <a:r>
              <a:rPr lang="en-US" sz="800" b="1" dirty="0">
                <a:solidFill>
                  <a:srgbClr val="FF0000"/>
                </a:solidFill>
                <a:latin typeface="Courier New" panose="02070309020205020404" pitchFamily="49" charset="0"/>
                <a:cs typeface="Courier New" panose="02070309020205020404" pitchFamily="49" charset="0"/>
              </a:rPr>
              <a:t> - 2 * </a:t>
            </a:r>
            <a:r>
              <a:rPr lang="en-US" sz="800" b="1" dirty="0" err="1">
                <a:solidFill>
                  <a:srgbClr val="FF0000"/>
                </a:solidFill>
                <a:latin typeface="Courier New" panose="02070309020205020404" pitchFamily="49" charset="0"/>
                <a:cs typeface="Courier New" panose="02070309020205020404" pitchFamily="49" charset="0"/>
              </a:rPr>
              <a:t>nnet_RMSE</a:t>
            </a:r>
            <a:endParaRPr lang="en-US" sz="800" b="1" dirty="0">
              <a:solidFill>
                <a:srgbClr val="FF0000"/>
              </a:solidFill>
              <a:latin typeface="Courier New" panose="02070309020205020404" pitchFamily="49" charset="0"/>
              <a:cs typeface="Courier New" panose="02070309020205020404" pitchFamily="49" charset="0"/>
            </a:endParaRPr>
          </a:p>
          <a:p>
            <a:endParaRPr lang="en-US" sz="800" b="1" dirty="0">
              <a:solidFill>
                <a:srgbClr val="FF0000"/>
              </a:solidFill>
              <a:latin typeface="Courier New" panose="02070309020205020404" pitchFamily="49" charset="0"/>
              <a:cs typeface="Courier New" panose="02070309020205020404" pitchFamily="49" charset="0"/>
            </a:endParaRPr>
          </a:p>
          <a:p>
            <a:r>
              <a:rPr lang="en-US" sz="800" b="1" dirty="0">
                <a:solidFill>
                  <a:srgbClr val="FF0000"/>
                </a:solidFill>
                <a:latin typeface="Courier New" panose="02070309020205020404" pitchFamily="49" charset="0"/>
                <a:cs typeface="Courier New" panose="02070309020205020404" pitchFamily="49" charset="0"/>
              </a:rPr>
              <a:t>print("Prediction for Typical Neighborhood (NNET Regression):")</a:t>
            </a:r>
          </a:p>
          <a:p>
            <a:r>
              <a:rPr lang="en-US" sz="800" b="1" dirty="0">
                <a:solidFill>
                  <a:srgbClr val="FF0000"/>
                </a:solidFill>
                <a:latin typeface="Courier New" panose="02070309020205020404" pitchFamily="49" charset="0"/>
                <a:cs typeface="Courier New" panose="02070309020205020404" pitchFamily="49" charset="0"/>
              </a:rPr>
              <a:t>print(</a:t>
            </a:r>
            <a:r>
              <a:rPr lang="en-US" sz="800" b="1" dirty="0" err="1">
                <a:solidFill>
                  <a:srgbClr val="FF0000"/>
                </a:solidFill>
                <a:latin typeface="Courier New" panose="02070309020205020404" pitchFamily="49" charset="0"/>
                <a:cs typeface="Courier New" panose="02070309020205020404" pitchFamily="49" charset="0"/>
              </a:rPr>
              <a:t>data.frame</a:t>
            </a:r>
            <a:r>
              <a:rPr lang="en-US" sz="800" b="1" dirty="0">
                <a:solidFill>
                  <a:srgbClr val="FF0000"/>
                </a:solidFill>
                <a:latin typeface="Courier New" panose="02070309020205020404" pitchFamily="49" charset="0"/>
                <a:cs typeface="Courier New" panose="02070309020205020404" pitchFamily="49" charset="0"/>
              </a:rPr>
              <a:t>(Predicted = </a:t>
            </a:r>
            <a:r>
              <a:rPr lang="en-US" sz="800" b="1" dirty="0" err="1">
                <a:solidFill>
                  <a:srgbClr val="FF0000"/>
                </a:solidFill>
                <a:latin typeface="Courier New" panose="02070309020205020404" pitchFamily="49" charset="0"/>
                <a:cs typeface="Courier New" panose="02070309020205020404" pitchFamily="49" charset="0"/>
              </a:rPr>
              <a:t>pred_typical_nnet</a:t>
            </a:r>
            <a:r>
              <a:rPr lang="en-US" sz="800" b="1" dirty="0">
                <a:solidFill>
                  <a:srgbClr val="FF0000"/>
                </a:solidFill>
                <a:latin typeface="Courier New" panose="02070309020205020404" pitchFamily="49" charset="0"/>
                <a:cs typeface="Courier New" panose="02070309020205020404" pitchFamily="49" charset="0"/>
              </a:rPr>
              <a:t>, Lower = </a:t>
            </a:r>
            <a:r>
              <a:rPr lang="en-US" sz="800" b="1" dirty="0" err="1">
                <a:solidFill>
                  <a:srgbClr val="FF0000"/>
                </a:solidFill>
                <a:latin typeface="Courier New" panose="02070309020205020404" pitchFamily="49" charset="0"/>
                <a:cs typeface="Courier New" panose="02070309020205020404" pitchFamily="49" charset="0"/>
              </a:rPr>
              <a:t>CI_typical_lower_nnet</a:t>
            </a:r>
            <a:r>
              <a:rPr lang="en-US" sz="800" b="1" dirty="0">
                <a:solidFill>
                  <a:srgbClr val="FF0000"/>
                </a:solidFill>
                <a:latin typeface="Courier New" panose="02070309020205020404" pitchFamily="49" charset="0"/>
                <a:cs typeface="Courier New" panose="02070309020205020404" pitchFamily="49" charset="0"/>
              </a:rPr>
              <a:t>, Upper = </a:t>
            </a:r>
            <a:r>
              <a:rPr lang="en-US" sz="800" b="1" dirty="0" err="1">
                <a:solidFill>
                  <a:srgbClr val="FF0000"/>
                </a:solidFill>
                <a:latin typeface="Courier New" panose="02070309020205020404" pitchFamily="49" charset="0"/>
                <a:cs typeface="Courier New" panose="02070309020205020404" pitchFamily="49" charset="0"/>
              </a:rPr>
              <a:t>CI_typical_upper_nnet</a:t>
            </a:r>
            <a:r>
              <a:rPr lang="en-US" sz="800" b="1" dirty="0">
                <a:solidFill>
                  <a:srgbClr val="FF0000"/>
                </a:solidFill>
                <a:latin typeface="Courier New" panose="02070309020205020404" pitchFamily="49" charset="0"/>
                <a:cs typeface="Courier New" panose="02070309020205020404" pitchFamily="49" charset="0"/>
              </a:rPr>
              <a:t>))</a:t>
            </a:r>
          </a:p>
          <a:p>
            <a:endParaRPr lang="en-US" sz="800" b="1" dirty="0">
              <a:solidFill>
                <a:srgbClr val="FF0000"/>
              </a:solidFill>
              <a:latin typeface="Courier New" panose="02070309020205020404" pitchFamily="49" charset="0"/>
              <a:cs typeface="Courier New" panose="02070309020205020404" pitchFamily="49" charset="0"/>
            </a:endParaRPr>
          </a:p>
          <a:p>
            <a:r>
              <a:rPr lang="en-US" sz="800" b="1" dirty="0">
                <a:solidFill>
                  <a:srgbClr val="FF0000"/>
                </a:solidFill>
                <a:latin typeface="Courier New" panose="02070309020205020404" pitchFamily="49" charset="0"/>
                <a:cs typeface="Courier New" panose="02070309020205020404" pitchFamily="49" charset="0"/>
              </a:rPr>
              <a:t>print("Prediction for High Value Neighborhood (NNET Regression):")</a:t>
            </a:r>
          </a:p>
          <a:p>
            <a:r>
              <a:rPr lang="en-US" sz="800" b="1" dirty="0">
                <a:solidFill>
                  <a:srgbClr val="FF0000"/>
                </a:solidFill>
                <a:latin typeface="Courier New" panose="02070309020205020404" pitchFamily="49" charset="0"/>
                <a:cs typeface="Courier New" panose="02070309020205020404" pitchFamily="49" charset="0"/>
              </a:rPr>
              <a:t>print(</a:t>
            </a:r>
            <a:r>
              <a:rPr lang="en-US" sz="800" b="1" dirty="0" err="1">
                <a:solidFill>
                  <a:srgbClr val="FF0000"/>
                </a:solidFill>
                <a:latin typeface="Courier New" panose="02070309020205020404" pitchFamily="49" charset="0"/>
                <a:cs typeface="Courier New" panose="02070309020205020404" pitchFamily="49" charset="0"/>
              </a:rPr>
              <a:t>data.frame</a:t>
            </a:r>
            <a:r>
              <a:rPr lang="en-US" sz="800" b="1" dirty="0">
                <a:solidFill>
                  <a:srgbClr val="FF0000"/>
                </a:solidFill>
                <a:latin typeface="Courier New" panose="02070309020205020404" pitchFamily="49" charset="0"/>
                <a:cs typeface="Courier New" panose="02070309020205020404" pitchFamily="49" charset="0"/>
              </a:rPr>
              <a:t>(Predicted = </a:t>
            </a:r>
            <a:r>
              <a:rPr lang="en-US" sz="800" b="1" dirty="0" err="1">
                <a:solidFill>
                  <a:srgbClr val="FF0000"/>
                </a:solidFill>
                <a:latin typeface="Courier New" panose="02070309020205020404" pitchFamily="49" charset="0"/>
                <a:cs typeface="Courier New" panose="02070309020205020404" pitchFamily="49" charset="0"/>
              </a:rPr>
              <a:t>pred_high_nnet</a:t>
            </a:r>
            <a:r>
              <a:rPr lang="en-US" sz="800" b="1" dirty="0">
                <a:solidFill>
                  <a:srgbClr val="FF0000"/>
                </a:solidFill>
                <a:latin typeface="Courier New" panose="02070309020205020404" pitchFamily="49" charset="0"/>
                <a:cs typeface="Courier New" panose="02070309020205020404" pitchFamily="49" charset="0"/>
              </a:rPr>
              <a:t>, Lower = </a:t>
            </a:r>
            <a:r>
              <a:rPr lang="en-US" sz="800" b="1" dirty="0" err="1">
                <a:solidFill>
                  <a:srgbClr val="FF0000"/>
                </a:solidFill>
                <a:latin typeface="Courier New" panose="02070309020205020404" pitchFamily="49" charset="0"/>
                <a:cs typeface="Courier New" panose="02070309020205020404" pitchFamily="49" charset="0"/>
              </a:rPr>
              <a:t>CI_high_lower_nnet</a:t>
            </a:r>
            <a:r>
              <a:rPr lang="en-US" sz="800" b="1" dirty="0">
                <a:solidFill>
                  <a:srgbClr val="FF0000"/>
                </a:solidFill>
                <a:latin typeface="Courier New" panose="02070309020205020404" pitchFamily="49" charset="0"/>
                <a:cs typeface="Courier New" panose="02070309020205020404" pitchFamily="49" charset="0"/>
              </a:rPr>
              <a:t>, Upper = </a:t>
            </a:r>
            <a:r>
              <a:rPr lang="en-US" sz="800" b="1" dirty="0" err="1">
                <a:solidFill>
                  <a:srgbClr val="FF0000"/>
                </a:solidFill>
                <a:latin typeface="Courier New" panose="02070309020205020404" pitchFamily="49" charset="0"/>
                <a:cs typeface="Courier New" panose="02070309020205020404" pitchFamily="49" charset="0"/>
              </a:rPr>
              <a:t>CI_high_upper_nnet</a:t>
            </a:r>
            <a:r>
              <a:rPr lang="en-US" sz="800" b="1" dirty="0">
                <a:solidFill>
                  <a:srgbClr val="FF0000"/>
                </a:solidFill>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F47FF425-09D6-D7ED-C127-A6FAB7DB2AB7}"/>
              </a:ext>
            </a:extLst>
          </p:cNvPr>
          <p:cNvSpPr txBox="1"/>
          <p:nvPr/>
        </p:nvSpPr>
        <p:spPr>
          <a:xfrm>
            <a:off x="140835" y="1239485"/>
            <a:ext cx="4431165" cy="4708981"/>
          </a:xfrm>
          <a:prstGeom prst="rect">
            <a:avLst/>
          </a:prstGeom>
          <a:noFill/>
        </p:spPr>
        <p:txBody>
          <a:bodyPr wrap="square" rtlCol="0">
            <a:spAutoFit/>
          </a:bodyPr>
          <a:lstStyle/>
          <a:p>
            <a:pPr algn="just"/>
            <a:r>
              <a:rPr lang="en-US" sz="1200" b="1" u="sng" dirty="0">
                <a:latin typeface="Times New Roman" panose="02020603050405020304" pitchFamily="18" charset="0"/>
                <a:cs typeface="Times New Roman" panose="02020603050405020304" pitchFamily="18" charset="0"/>
              </a:rPr>
              <a:t>Prediction for the "Typical" Neighborhood</a:t>
            </a:r>
          </a:p>
          <a:p>
            <a:pPr algn="just"/>
            <a:endParaRPr lang="en-US" sz="12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predicted house price for a typical neighborhood is ~22.22 (~$22,220).</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lower bound of the price prediction ranges from ~16.86 to ~18.01, meaning the price is unlikely to be lower than this.</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upper bound ranges from ~26.42 to ~27.57, meaning the price is unlikely to be higher than this.</a:t>
            </a:r>
          </a:p>
          <a:p>
            <a:pPr algn="just"/>
            <a:endParaRPr lang="en-US" sz="12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slight variation in intervals across rows is likely due to different RMSE values across cross-validation folds.</a:t>
            </a: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r>
              <a:rPr lang="en-US" sz="1200" b="1" u="sng" dirty="0">
                <a:latin typeface="Times New Roman" panose="02020603050405020304" pitchFamily="18" charset="0"/>
                <a:cs typeface="Times New Roman" panose="02020603050405020304" pitchFamily="18" charset="0"/>
              </a:rPr>
              <a:t>Prediction for the "High-Value" Neighborhood</a:t>
            </a:r>
          </a:p>
          <a:p>
            <a:pPr algn="just"/>
            <a:endParaRPr lang="en-US" sz="12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predicted house price for the most expensive neighborhood is ~26.12 ($26,120).</a:t>
            </a:r>
          </a:p>
          <a:p>
            <a:pPr algn="just"/>
            <a:endParaRPr lang="en-US" sz="12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prediction interval ranges from ~20.76 to ~31.47, meaning the price is likely within this range.</a:t>
            </a:r>
          </a:p>
          <a:p>
            <a:pPr algn="just"/>
            <a:endParaRPr lang="en-US" sz="12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Again, slight variations in lower/upper bounds are due to different RMSE values across folds.</a:t>
            </a:r>
          </a:p>
        </p:txBody>
      </p:sp>
      <p:sp>
        <p:nvSpPr>
          <p:cNvPr id="3" name="TextBox 2">
            <a:extLst>
              <a:ext uri="{FF2B5EF4-FFF2-40B4-BE49-F238E27FC236}">
                <a16:creationId xmlns:a16="http://schemas.microsoft.com/office/drawing/2014/main" id="{0FC55B5C-CE9C-A2BD-74A4-48D832435595}"/>
              </a:ext>
            </a:extLst>
          </p:cNvPr>
          <p:cNvSpPr txBox="1"/>
          <p:nvPr/>
        </p:nvSpPr>
        <p:spPr>
          <a:xfrm>
            <a:off x="4572000" y="3804670"/>
            <a:ext cx="4431166" cy="3000821"/>
          </a:xfrm>
          <a:prstGeom prst="rect">
            <a:avLst/>
          </a:prstGeom>
          <a:noFill/>
        </p:spPr>
        <p:txBody>
          <a:bodyPr wrap="square" rtlCol="0">
            <a:spAutoFit/>
          </a:bodyPr>
          <a:lstStyle/>
          <a:p>
            <a:r>
              <a:rPr lang="en-US" sz="900" b="1" dirty="0">
                <a:solidFill>
                  <a:srgbClr val="00B050"/>
                </a:solidFill>
                <a:latin typeface="Courier New" panose="02070309020205020404" pitchFamily="49" charset="0"/>
                <a:cs typeface="Courier New" panose="02070309020205020404" pitchFamily="49" charset="0"/>
              </a:rPr>
              <a:t>[1] "Prediction for Typical Neighborhood (NNET Regression):"</a:t>
            </a:r>
          </a:p>
          <a:p>
            <a:endParaRPr lang="en-US" sz="900" b="1" dirty="0">
              <a:solidFill>
                <a:srgbClr val="00B050"/>
              </a:solidFill>
              <a:latin typeface="Courier New" panose="02070309020205020404" pitchFamily="49" charset="0"/>
              <a:cs typeface="Courier New" panose="02070309020205020404" pitchFamily="49" charset="0"/>
            </a:endParaRPr>
          </a:p>
          <a:p>
            <a:r>
              <a:rPr lang="en-US" sz="900" b="1" dirty="0">
                <a:solidFill>
                  <a:srgbClr val="00B050"/>
                </a:solidFill>
                <a:latin typeface="Courier New" panose="02070309020205020404" pitchFamily="49" charset="0"/>
                <a:cs typeface="Courier New" panose="02070309020205020404" pitchFamily="49" charset="0"/>
              </a:rPr>
              <a:t>Predicted    Lower    Upper</a:t>
            </a:r>
          </a:p>
          <a:p>
            <a:r>
              <a:rPr lang="en-US" sz="900" b="1" dirty="0">
                <a:solidFill>
                  <a:srgbClr val="00B050"/>
                </a:solidFill>
                <a:latin typeface="Courier New" panose="02070309020205020404" pitchFamily="49" charset="0"/>
                <a:cs typeface="Courier New" panose="02070309020205020404" pitchFamily="49" charset="0"/>
              </a:rPr>
              <a:t>1   22.2195 17.66826 26.77075</a:t>
            </a:r>
          </a:p>
          <a:p>
            <a:r>
              <a:rPr lang="en-US" sz="900" b="1" dirty="0">
                <a:solidFill>
                  <a:srgbClr val="00B050"/>
                </a:solidFill>
                <a:latin typeface="Courier New" panose="02070309020205020404" pitchFamily="49" charset="0"/>
                <a:cs typeface="Courier New" panose="02070309020205020404" pitchFamily="49" charset="0"/>
              </a:rPr>
              <a:t>2   22.2195 17.60070 26.83830</a:t>
            </a:r>
          </a:p>
          <a:p>
            <a:r>
              <a:rPr lang="en-US" sz="900" b="1" dirty="0">
                <a:solidFill>
                  <a:srgbClr val="00B050"/>
                </a:solidFill>
                <a:latin typeface="Courier New" panose="02070309020205020404" pitchFamily="49" charset="0"/>
                <a:cs typeface="Courier New" panose="02070309020205020404" pitchFamily="49" charset="0"/>
              </a:rPr>
              <a:t>3   22.2195 18.01270 26.42630</a:t>
            </a:r>
          </a:p>
          <a:p>
            <a:r>
              <a:rPr lang="en-US" sz="900" b="1" dirty="0">
                <a:solidFill>
                  <a:srgbClr val="00B050"/>
                </a:solidFill>
                <a:latin typeface="Courier New" panose="02070309020205020404" pitchFamily="49" charset="0"/>
                <a:cs typeface="Courier New" panose="02070309020205020404" pitchFamily="49" charset="0"/>
              </a:rPr>
              <a:t>4   22.2195 16.86384 27.57516</a:t>
            </a:r>
          </a:p>
          <a:p>
            <a:r>
              <a:rPr lang="en-US" sz="900" b="1" dirty="0">
                <a:solidFill>
                  <a:srgbClr val="00B050"/>
                </a:solidFill>
                <a:latin typeface="Courier New" panose="02070309020205020404" pitchFamily="49" charset="0"/>
                <a:cs typeface="Courier New" panose="02070309020205020404" pitchFamily="49" charset="0"/>
              </a:rPr>
              <a:t>5   22.2195 17.79269 26.64632</a:t>
            </a:r>
          </a:p>
          <a:p>
            <a:r>
              <a:rPr lang="en-US" sz="900" b="1" dirty="0">
                <a:solidFill>
                  <a:srgbClr val="00B050"/>
                </a:solidFill>
                <a:latin typeface="Courier New" panose="02070309020205020404" pitchFamily="49" charset="0"/>
                <a:cs typeface="Courier New" panose="02070309020205020404" pitchFamily="49" charset="0"/>
              </a:rPr>
              <a:t>6   22.2195 17.93287 26.50614</a:t>
            </a:r>
          </a:p>
          <a:p>
            <a:endParaRPr lang="en-US" sz="900" b="1" dirty="0">
              <a:solidFill>
                <a:srgbClr val="00B050"/>
              </a:solidFill>
              <a:latin typeface="Courier New" panose="02070309020205020404" pitchFamily="49" charset="0"/>
              <a:cs typeface="Courier New" panose="02070309020205020404" pitchFamily="49" charset="0"/>
            </a:endParaRPr>
          </a:p>
          <a:p>
            <a:endParaRPr lang="en-US" sz="900" b="1" dirty="0">
              <a:solidFill>
                <a:srgbClr val="00B050"/>
              </a:solidFill>
              <a:latin typeface="Courier New" panose="02070309020205020404" pitchFamily="49" charset="0"/>
              <a:cs typeface="Courier New" panose="02070309020205020404" pitchFamily="49" charset="0"/>
            </a:endParaRPr>
          </a:p>
          <a:p>
            <a:r>
              <a:rPr lang="en-US" sz="900" b="1" dirty="0">
                <a:solidFill>
                  <a:srgbClr val="00B050"/>
                </a:solidFill>
                <a:latin typeface="Courier New" panose="02070309020205020404" pitchFamily="49" charset="0"/>
                <a:cs typeface="Courier New" panose="02070309020205020404" pitchFamily="49" charset="0"/>
              </a:rPr>
              <a:t>[1] "Prediction for High Value Neighborhood (NNET Regression):"</a:t>
            </a:r>
          </a:p>
          <a:p>
            <a:endParaRPr lang="en-US" sz="900" b="1" dirty="0">
              <a:solidFill>
                <a:srgbClr val="00B050"/>
              </a:solidFill>
              <a:latin typeface="Courier New" panose="02070309020205020404" pitchFamily="49" charset="0"/>
              <a:cs typeface="Courier New" panose="02070309020205020404" pitchFamily="49" charset="0"/>
            </a:endParaRPr>
          </a:p>
          <a:p>
            <a:r>
              <a:rPr lang="en-US" sz="900" b="1" dirty="0">
                <a:solidFill>
                  <a:srgbClr val="00B050"/>
                </a:solidFill>
                <a:latin typeface="Courier New" panose="02070309020205020404" pitchFamily="49" charset="0"/>
                <a:cs typeface="Courier New" panose="02070309020205020404" pitchFamily="49" charset="0"/>
              </a:rPr>
              <a:t>  Predicted    Lower    Upper</a:t>
            </a:r>
          </a:p>
          <a:p>
            <a:r>
              <a:rPr lang="en-US" sz="900" b="1" dirty="0">
                <a:solidFill>
                  <a:srgbClr val="00B050"/>
                </a:solidFill>
                <a:latin typeface="Courier New" panose="02070309020205020404" pitchFamily="49" charset="0"/>
                <a:cs typeface="Courier New" panose="02070309020205020404" pitchFamily="49" charset="0"/>
              </a:rPr>
              <a:t>1  26.11564 21.56440 30.66688</a:t>
            </a:r>
          </a:p>
          <a:p>
            <a:r>
              <a:rPr lang="en-US" sz="900" b="1" dirty="0">
                <a:solidFill>
                  <a:srgbClr val="00B050"/>
                </a:solidFill>
                <a:latin typeface="Courier New" panose="02070309020205020404" pitchFamily="49" charset="0"/>
                <a:cs typeface="Courier New" panose="02070309020205020404" pitchFamily="49" charset="0"/>
              </a:rPr>
              <a:t>2  26.11564 21.49684 30.73444</a:t>
            </a:r>
          </a:p>
          <a:p>
            <a:r>
              <a:rPr lang="en-US" sz="900" b="1" dirty="0">
                <a:solidFill>
                  <a:srgbClr val="00B050"/>
                </a:solidFill>
                <a:latin typeface="Courier New" panose="02070309020205020404" pitchFamily="49" charset="0"/>
                <a:cs typeface="Courier New" panose="02070309020205020404" pitchFamily="49" charset="0"/>
              </a:rPr>
              <a:t>3  26.11564 21.90884 30.32244</a:t>
            </a:r>
          </a:p>
          <a:p>
            <a:r>
              <a:rPr lang="en-US" sz="900" b="1" dirty="0">
                <a:solidFill>
                  <a:srgbClr val="00B050"/>
                </a:solidFill>
                <a:latin typeface="Courier New" panose="02070309020205020404" pitchFamily="49" charset="0"/>
                <a:cs typeface="Courier New" panose="02070309020205020404" pitchFamily="49" charset="0"/>
              </a:rPr>
              <a:t>4  26.11564 20.75998 31.47130</a:t>
            </a:r>
          </a:p>
          <a:p>
            <a:r>
              <a:rPr lang="en-US" sz="900" b="1" dirty="0">
                <a:solidFill>
                  <a:srgbClr val="00B050"/>
                </a:solidFill>
                <a:latin typeface="Courier New" panose="02070309020205020404" pitchFamily="49" charset="0"/>
                <a:cs typeface="Courier New" panose="02070309020205020404" pitchFamily="49" charset="0"/>
              </a:rPr>
              <a:t>5  26.11564 21.68883 30.54246</a:t>
            </a:r>
          </a:p>
          <a:p>
            <a:r>
              <a:rPr lang="en-US" sz="900" b="1" dirty="0">
                <a:solidFill>
                  <a:srgbClr val="00B050"/>
                </a:solidFill>
                <a:latin typeface="Courier New" panose="02070309020205020404" pitchFamily="49" charset="0"/>
                <a:cs typeface="Courier New" panose="02070309020205020404" pitchFamily="49" charset="0"/>
              </a:rPr>
              <a:t>6  26.11564 21.82901 30.40228</a:t>
            </a:r>
          </a:p>
        </p:txBody>
      </p:sp>
    </p:spTree>
    <p:extLst>
      <p:ext uri="{BB962C8B-B14F-4D97-AF65-F5344CB8AC3E}">
        <p14:creationId xmlns:p14="http://schemas.microsoft.com/office/powerpoint/2010/main" val="1152657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DACB5-1543-D253-5DD0-B03ACCF5D51E}"/>
              </a:ext>
            </a:extLst>
          </p:cNvPr>
          <p:cNvSpPr>
            <a:spLocks noGrp="1"/>
          </p:cNvSpPr>
          <p:nvPr>
            <p:ph type="title"/>
          </p:nvPr>
        </p:nvSpPr>
        <p:spPr>
          <a:xfrm>
            <a:off x="628650" y="365128"/>
            <a:ext cx="7886700" cy="837744"/>
          </a:xfrm>
        </p:spPr>
        <p:txBody>
          <a:bodyPr>
            <a:normAutofit/>
          </a:bodyPr>
          <a:lstStyle/>
          <a:p>
            <a:pPr algn="ctr"/>
            <a:r>
              <a:rPr lang="en-US" sz="4000" u="sng" dirty="0">
                <a:latin typeface="Times New Roman" panose="02020603050405020304" pitchFamily="18" charset="0"/>
                <a:cs typeface="Times New Roman" panose="02020603050405020304" pitchFamily="18" charset="0"/>
              </a:rPr>
              <a:t>Comparison Table </a:t>
            </a:r>
          </a:p>
        </p:txBody>
      </p:sp>
      <p:graphicFrame>
        <p:nvGraphicFramePr>
          <p:cNvPr id="4" name="Content Placeholder 3">
            <a:extLst>
              <a:ext uri="{FF2B5EF4-FFF2-40B4-BE49-F238E27FC236}">
                <a16:creationId xmlns:a16="http://schemas.microsoft.com/office/drawing/2014/main" id="{5DF8DB4A-2554-BC4B-C654-96D417E3D014}"/>
              </a:ext>
            </a:extLst>
          </p:cNvPr>
          <p:cNvGraphicFramePr>
            <a:graphicFrameLocks noGrp="1"/>
          </p:cNvGraphicFramePr>
          <p:nvPr>
            <p:ph idx="1"/>
            <p:extLst>
              <p:ext uri="{D42A27DB-BD31-4B8C-83A1-F6EECF244321}">
                <p14:modId xmlns:p14="http://schemas.microsoft.com/office/powerpoint/2010/main" val="3889400907"/>
              </p:ext>
            </p:extLst>
          </p:nvPr>
        </p:nvGraphicFramePr>
        <p:xfrm>
          <a:off x="440871" y="1344386"/>
          <a:ext cx="8294916" cy="5283838"/>
        </p:xfrm>
        <a:graphic>
          <a:graphicData uri="http://schemas.openxmlformats.org/drawingml/2006/table">
            <a:tbl>
              <a:tblPr firstRow="1" bandRow="1">
                <a:tableStyleId>{073A0DAA-6AF3-43AB-8588-CEC1D06C72B9}</a:tableStyleId>
              </a:tblPr>
              <a:tblGrid>
                <a:gridCol w="2073729">
                  <a:extLst>
                    <a:ext uri="{9D8B030D-6E8A-4147-A177-3AD203B41FA5}">
                      <a16:colId xmlns:a16="http://schemas.microsoft.com/office/drawing/2014/main" val="4283785143"/>
                    </a:ext>
                  </a:extLst>
                </a:gridCol>
                <a:gridCol w="2073729">
                  <a:extLst>
                    <a:ext uri="{9D8B030D-6E8A-4147-A177-3AD203B41FA5}">
                      <a16:colId xmlns:a16="http://schemas.microsoft.com/office/drawing/2014/main" val="1751451051"/>
                    </a:ext>
                  </a:extLst>
                </a:gridCol>
                <a:gridCol w="2073729">
                  <a:extLst>
                    <a:ext uri="{9D8B030D-6E8A-4147-A177-3AD203B41FA5}">
                      <a16:colId xmlns:a16="http://schemas.microsoft.com/office/drawing/2014/main" val="4240920818"/>
                    </a:ext>
                  </a:extLst>
                </a:gridCol>
                <a:gridCol w="2073729">
                  <a:extLst>
                    <a:ext uri="{9D8B030D-6E8A-4147-A177-3AD203B41FA5}">
                      <a16:colId xmlns:a16="http://schemas.microsoft.com/office/drawing/2014/main" val="3927517686"/>
                    </a:ext>
                  </a:extLst>
                </a:gridCol>
              </a:tblGrid>
              <a:tr h="580836">
                <a:tc>
                  <a:txBody>
                    <a:bodyPr/>
                    <a:lstStyle/>
                    <a:p>
                      <a:r>
                        <a:rPr lang="en-US" sz="1600" dirty="0">
                          <a:solidFill>
                            <a:schemeClr val="bg1"/>
                          </a:solidFill>
                          <a:latin typeface="Times New Roman" panose="02020603050405020304" pitchFamily="18" charset="0"/>
                          <a:cs typeface="Times New Roman" panose="02020603050405020304" pitchFamily="18" charset="0"/>
                        </a:rPr>
                        <a:t>Quantity</a:t>
                      </a:r>
                    </a:p>
                  </a:txBody>
                  <a:tcPr/>
                </a:tc>
                <a:tc>
                  <a:txBody>
                    <a:bodyPr/>
                    <a:lstStyle/>
                    <a:p>
                      <a:r>
                        <a:rPr lang="en-US" sz="1600" dirty="0" err="1">
                          <a:solidFill>
                            <a:schemeClr val="bg1"/>
                          </a:solidFill>
                          <a:latin typeface="Times New Roman" panose="02020603050405020304" pitchFamily="18" charset="0"/>
                          <a:cs typeface="Times New Roman" panose="02020603050405020304" pitchFamily="18" charset="0"/>
                        </a:rPr>
                        <a:t>lm</a:t>
                      </a:r>
                      <a:r>
                        <a:rPr lang="en-US" sz="1600" dirty="0">
                          <a:solidFill>
                            <a:schemeClr val="bg1"/>
                          </a:solidFill>
                          <a:latin typeface="Times New Roman" panose="02020603050405020304" pitchFamily="18" charset="0"/>
                          <a:cs typeface="Times New Roman" panose="02020603050405020304" pitchFamily="18" charset="0"/>
                        </a:rPr>
                        <a:t> result</a:t>
                      </a:r>
                    </a:p>
                  </a:txBody>
                  <a:tcPr/>
                </a:tc>
                <a:tc>
                  <a:txBody>
                    <a:bodyPr/>
                    <a:lstStyle/>
                    <a:p>
                      <a:r>
                        <a:rPr lang="en-US" sz="1600" dirty="0" err="1">
                          <a:solidFill>
                            <a:schemeClr val="bg1"/>
                          </a:solidFill>
                          <a:latin typeface="Times New Roman" panose="02020603050405020304" pitchFamily="18" charset="0"/>
                          <a:cs typeface="Times New Roman" panose="02020603050405020304" pitchFamily="18" charset="0"/>
                        </a:rPr>
                        <a:t>gausspr</a:t>
                      </a:r>
                      <a:r>
                        <a:rPr lang="en-US" sz="1600" dirty="0">
                          <a:solidFill>
                            <a:schemeClr val="bg1"/>
                          </a:solidFill>
                          <a:latin typeface="Times New Roman" panose="02020603050405020304" pitchFamily="18" charset="0"/>
                          <a:cs typeface="Times New Roman" panose="02020603050405020304" pitchFamily="18" charset="0"/>
                        </a:rPr>
                        <a:t> result</a:t>
                      </a:r>
                    </a:p>
                  </a:txBody>
                  <a:tcPr/>
                </a:tc>
                <a:tc>
                  <a:txBody>
                    <a:bodyPr/>
                    <a:lstStyle/>
                    <a:p>
                      <a:r>
                        <a:rPr lang="en-US" sz="1600" dirty="0" err="1">
                          <a:solidFill>
                            <a:schemeClr val="bg1"/>
                          </a:solidFill>
                          <a:latin typeface="Times New Roman" panose="02020603050405020304" pitchFamily="18" charset="0"/>
                          <a:cs typeface="Times New Roman" panose="02020603050405020304" pitchFamily="18" charset="0"/>
                        </a:rPr>
                        <a:t>nnet</a:t>
                      </a:r>
                      <a:r>
                        <a:rPr lang="en-US" sz="1600" dirty="0">
                          <a:solidFill>
                            <a:schemeClr val="bg1"/>
                          </a:solidFill>
                          <a:latin typeface="Times New Roman" panose="02020603050405020304" pitchFamily="18" charset="0"/>
                          <a:cs typeface="Times New Roman" panose="02020603050405020304" pitchFamily="18" charset="0"/>
                        </a:rPr>
                        <a:t> result</a:t>
                      </a:r>
                    </a:p>
                  </a:txBody>
                  <a:tcPr/>
                </a:tc>
                <a:extLst>
                  <a:ext uri="{0D108BD9-81ED-4DB2-BD59-A6C34878D82A}">
                    <a16:rowId xmlns:a16="http://schemas.microsoft.com/office/drawing/2014/main" val="3214518311"/>
                  </a:ext>
                </a:extLst>
              </a:tr>
              <a:tr h="580836">
                <a:tc>
                  <a:txBody>
                    <a:bodyPr/>
                    <a:lstStyle/>
                    <a:p>
                      <a:r>
                        <a:rPr lang="en-US" sz="1600" dirty="0">
                          <a:solidFill>
                            <a:schemeClr val="tx1"/>
                          </a:solidFill>
                          <a:latin typeface="Times New Roman" panose="02020603050405020304" pitchFamily="18" charset="0"/>
                          <a:cs typeface="Times New Roman" panose="02020603050405020304" pitchFamily="18" charset="0"/>
                        </a:rPr>
                        <a:t>R^2</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0.7221</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0.7315</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0.7486</a:t>
                      </a:r>
                    </a:p>
                  </a:txBody>
                  <a:tcPr/>
                </a:tc>
                <a:extLst>
                  <a:ext uri="{0D108BD9-81ED-4DB2-BD59-A6C34878D82A}">
                    <a16:rowId xmlns:a16="http://schemas.microsoft.com/office/drawing/2014/main" val="1848470850"/>
                  </a:ext>
                </a:extLst>
              </a:tr>
              <a:tr h="580836">
                <a:tc>
                  <a:txBody>
                    <a:bodyPr/>
                    <a:lstStyle/>
                    <a:p>
                      <a:r>
                        <a:rPr lang="en-US" sz="1600" dirty="0" err="1">
                          <a:solidFill>
                            <a:schemeClr val="tx1"/>
                          </a:solidFill>
                          <a:latin typeface="Times New Roman" panose="02020603050405020304" pitchFamily="18" charset="0"/>
                          <a:cs typeface="Times New Roman" panose="02020603050405020304" pitchFamily="18" charset="0"/>
                        </a:rPr>
                        <a:t>s.d.</a:t>
                      </a:r>
                      <a:r>
                        <a:rPr lang="en-US" sz="1600" dirty="0">
                          <a:solidFill>
                            <a:schemeClr val="tx1"/>
                          </a:solidFill>
                          <a:latin typeface="Times New Roman" panose="02020603050405020304" pitchFamily="18" charset="0"/>
                          <a:cs typeface="Times New Roman" panose="02020603050405020304" pitchFamily="18" charset="0"/>
                        </a:rPr>
                        <a:t> (R^2)</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0.0963</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0.0758</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0.0828</a:t>
                      </a:r>
                    </a:p>
                  </a:txBody>
                  <a:tcPr/>
                </a:tc>
                <a:extLst>
                  <a:ext uri="{0D108BD9-81ED-4DB2-BD59-A6C34878D82A}">
                    <a16:rowId xmlns:a16="http://schemas.microsoft.com/office/drawing/2014/main" val="2035604518"/>
                  </a:ext>
                </a:extLst>
              </a:tr>
              <a:tr h="580836">
                <a:tc>
                  <a:txBody>
                    <a:bodyPr/>
                    <a:lstStyle/>
                    <a:p>
                      <a:r>
                        <a:rPr lang="en-US" sz="1600" dirty="0">
                          <a:solidFill>
                            <a:schemeClr val="tx1"/>
                          </a:solidFill>
                          <a:latin typeface="Times New Roman" panose="02020603050405020304" pitchFamily="18" charset="0"/>
                          <a:cs typeface="Times New Roman" panose="02020603050405020304" pitchFamily="18" charset="0"/>
                        </a:rPr>
                        <a:t>RMSE</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2.1969</a:t>
                      </a:r>
                    </a:p>
                  </a:txBody>
                  <a:tcPr/>
                </a:tc>
                <a:tc>
                  <a:txBody>
                    <a:bodyPr/>
                    <a:lstStyle/>
                    <a:p>
                      <a:r>
                        <a:rPr lang="en-US" sz="1600" b="0" dirty="0">
                          <a:solidFill>
                            <a:schemeClr val="tx1"/>
                          </a:solidFill>
                          <a:latin typeface="Times New Roman" panose="02020603050405020304" pitchFamily="18" charset="0"/>
                          <a:cs typeface="Times New Roman" panose="02020603050405020304" pitchFamily="18" charset="0"/>
                        </a:rPr>
                        <a:t>2.235873</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2.1034</a:t>
                      </a:r>
                    </a:p>
                  </a:txBody>
                  <a:tcPr/>
                </a:tc>
                <a:extLst>
                  <a:ext uri="{0D108BD9-81ED-4DB2-BD59-A6C34878D82A}">
                    <a16:rowId xmlns:a16="http://schemas.microsoft.com/office/drawing/2014/main" val="1420226594"/>
                  </a:ext>
                </a:extLst>
              </a:tr>
              <a:tr h="6371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solidFill>
                            <a:schemeClr val="tx1"/>
                          </a:solidFill>
                          <a:latin typeface="Times New Roman" panose="02020603050405020304" pitchFamily="18" charset="0"/>
                          <a:cs typeface="Times New Roman" panose="02020603050405020304" pitchFamily="18" charset="0"/>
                        </a:rPr>
                        <a:t>s.d.</a:t>
                      </a:r>
                      <a:r>
                        <a:rPr lang="en-US" sz="1600" dirty="0">
                          <a:solidFill>
                            <a:schemeClr val="tx1"/>
                          </a:solidFill>
                          <a:latin typeface="Times New Roman" panose="02020603050405020304" pitchFamily="18" charset="0"/>
                          <a:cs typeface="Times New Roman" panose="02020603050405020304" pitchFamily="18" charset="0"/>
                        </a:rPr>
                        <a:t> (RMSE)</a:t>
                      </a:r>
                    </a:p>
                    <a:p>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0.4025</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0.2751</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0.3603</a:t>
                      </a:r>
                    </a:p>
                  </a:txBody>
                  <a:tcPr/>
                </a:tc>
                <a:extLst>
                  <a:ext uri="{0D108BD9-81ED-4DB2-BD59-A6C34878D82A}">
                    <a16:rowId xmlns:a16="http://schemas.microsoft.com/office/drawing/2014/main" val="1101566502"/>
                  </a:ext>
                </a:extLst>
              </a:tr>
              <a:tr h="580836">
                <a:tc>
                  <a:txBody>
                    <a:bodyPr/>
                    <a:lstStyle/>
                    <a:p>
                      <a:r>
                        <a:rPr lang="en-US" sz="1600" dirty="0">
                          <a:solidFill>
                            <a:schemeClr val="tx1"/>
                          </a:solidFill>
                          <a:latin typeface="Times New Roman" panose="02020603050405020304" pitchFamily="18" charset="0"/>
                          <a:cs typeface="Times New Roman" panose="02020603050405020304" pitchFamily="18" charset="0"/>
                        </a:rPr>
                        <a:t>Prediction</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21.6687</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21.3819</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22.2109</a:t>
                      </a:r>
                    </a:p>
                  </a:txBody>
                  <a:tcPr/>
                </a:tc>
                <a:extLst>
                  <a:ext uri="{0D108BD9-81ED-4DB2-BD59-A6C34878D82A}">
                    <a16:rowId xmlns:a16="http://schemas.microsoft.com/office/drawing/2014/main" val="3589451192"/>
                  </a:ext>
                </a:extLst>
              </a:tr>
              <a:tr h="580836">
                <a:tc>
                  <a:txBody>
                    <a:bodyPr/>
                    <a:lstStyle/>
                    <a:p>
                      <a:r>
                        <a:rPr lang="en-US" sz="1600" dirty="0">
                          <a:solidFill>
                            <a:schemeClr val="tx1"/>
                          </a:solidFill>
                          <a:latin typeface="Times New Roman" panose="02020603050405020304" pitchFamily="18" charset="0"/>
                          <a:cs typeface="Times New Roman" panose="02020603050405020304" pitchFamily="18" charset="0"/>
                        </a:rPr>
                        <a:t>Lower PI</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17.2748</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16.9409</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26.4306</a:t>
                      </a:r>
                    </a:p>
                  </a:txBody>
                  <a:tcPr/>
                </a:tc>
                <a:extLst>
                  <a:ext uri="{0D108BD9-81ED-4DB2-BD59-A6C34878D82A}">
                    <a16:rowId xmlns:a16="http://schemas.microsoft.com/office/drawing/2014/main" val="2968048690"/>
                  </a:ext>
                </a:extLst>
              </a:tr>
              <a:tr h="580836">
                <a:tc>
                  <a:txBody>
                    <a:bodyPr/>
                    <a:lstStyle/>
                    <a:p>
                      <a:r>
                        <a:rPr lang="en-US" sz="1600" dirty="0">
                          <a:solidFill>
                            <a:schemeClr val="tx1"/>
                          </a:solidFill>
                          <a:latin typeface="Times New Roman" panose="02020603050405020304" pitchFamily="18" charset="0"/>
                          <a:cs typeface="Times New Roman" panose="02020603050405020304" pitchFamily="18" charset="0"/>
                        </a:rPr>
                        <a:t>Upper PI</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26.0626</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25.8229</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30.3318</a:t>
                      </a:r>
                    </a:p>
                  </a:txBody>
                  <a:tcPr/>
                </a:tc>
                <a:extLst>
                  <a:ext uri="{0D108BD9-81ED-4DB2-BD59-A6C34878D82A}">
                    <a16:rowId xmlns:a16="http://schemas.microsoft.com/office/drawing/2014/main" val="1347909413"/>
                  </a:ext>
                </a:extLst>
              </a:tr>
              <a:tr h="580836">
                <a:tc>
                  <a:txBody>
                    <a:bodyPr/>
                    <a:lstStyle/>
                    <a:p>
                      <a:r>
                        <a:rPr lang="en-US" sz="1600" dirty="0">
                          <a:solidFill>
                            <a:schemeClr val="tx1"/>
                          </a:solidFill>
                          <a:latin typeface="Times New Roman" panose="02020603050405020304" pitchFamily="18" charset="0"/>
                          <a:cs typeface="Times New Roman" panose="02020603050405020304" pitchFamily="18" charset="0"/>
                        </a:rPr>
                        <a:t>Compute Time</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0.45</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0.90</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5.78</a:t>
                      </a:r>
                    </a:p>
                  </a:txBody>
                  <a:tcPr/>
                </a:tc>
                <a:extLst>
                  <a:ext uri="{0D108BD9-81ED-4DB2-BD59-A6C34878D82A}">
                    <a16:rowId xmlns:a16="http://schemas.microsoft.com/office/drawing/2014/main" val="3743953317"/>
                  </a:ext>
                </a:extLst>
              </a:tr>
            </a:tbl>
          </a:graphicData>
        </a:graphic>
      </p:graphicFrame>
    </p:spTree>
    <p:extLst>
      <p:ext uri="{BB962C8B-B14F-4D97-AF65-F5344CB8AC3E}">
        <p14:creationId xmlns:p14="http://schemas.microsoft.com/office/powerpoint/2010/main" val="116636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39940"/>
            <a:ext cx="7886700" cy="527503"/>
          </a:xfrm>
        </p:spPr>
        <p:txBody>
          <a:bodyPr>
            <a:normAutofit fontScale="90000"/>
          </a:bodyPr>
          <a:lstStyle/>
          <a:p>
            <a:pPr algn="ctr"/>
            <a:r>
              <a:rPr lang="en-US" sz="3600" u="sng" dirty="0">
                <a:latin typeface="Times New Roman" panose="02020603050405020304" pitchFamily="18" charset="0"/>
                <a:cs typeface="Times New Roman" panose="02020603050405020304" pitchFamily="18" charset="0"/>
              </a:rPr>
              <a:t>Managerial Recommendation</a:t>
            </a:r>
          </a:p>
        </p:txBody>
      </p:sp>
      <p:sp>
        <p:nvSpPr>
          <p:cNvPr id="3" name="Content Placeholder 2"/>
          <p:cNvSpPr>
            <a:spLocks noGrp="1"/>
          </p:cNvSpPr>
          <p:nvPr>
            <p:ph idx="1"/>
          </p:nvPr>
        </p:nvSpPr>
        <p:spPr>
          <a:xfrm>
            <a:off x="628650" y="849085"/>
            <a:ext cx="7886700" cy="5415644"/>
          </a:xfrm>
        </p:spPr>
        <p:txBody>
          <a:bodyPr>
            <a:noAutofit/>
          </a:bodyPr>
          <a:lstStyle/>
          <a:p>
            <a:pPr marL="0" indent="0" algn="just">
              <a:buNone/>
            </a:pPr>
            <a:r>
              <a:rPr lang="en-US" sz="1400" b="1" u="sng" dirty="0">
                <a:latin typeface="Times New Roman" panose="02020603050405020304" pitchFamily="18" charset="0"/>
                <a:cs typeface="Times New Roman" panose="02020603050405020304" pitchFamily="18" charset="0"/>
              </a:rPr>
              <a:t>Interpretation:</a:t>
            </a:r>
          </a:p>
          <a:p>
            <a:pPr algn="just"/>
            <a:r>
              <a:rPr lang="en-US" sz="1100" dirty="0">
                <a:latin typeface="Times New Roman" panose="02020603050405020304" pitchFamily="18" charset="0"/>
                <a:cs typeface="Times New Roman" panose="02020603050405020304" pitchFamily="18" charset="0"/>
              </a:rPr>
              <a:t>Neural Network Regression (NNR) achieved the highest predictive accuracy with the highest R² (0.7463) and the lowest RMSE (2.1099). However, it required the longest computation time (5.78 sec).</a:t>
            </a:r>
          </a:p>
          <a:p>
            <a:pPr algn="just"/>
            <a:r>
              <a:rPr lang="en-US" sz="1100" dirty="0">
                <a:latin typeface="Times New Roman" panose="02020603050405020304" pitchFamily="18" charset="0"/>
                <a:cs typeface="Times New Roman" panose="02020603050405020304" pitchFamily="18" charset="0"/>
              </a:rPr>
              <a:t>Gaussian Process Regression (GPR) was the most stable model with the lowest standard deviation in RMSE and R², making it the most consistent predictor across different data splits.</a:t>
            </a:r>
          </a:p>
          <a:p>
            <a:pPr algn="just"/>
            <a:r>
              <a:rPr lang="en-US" sz="1100" dirty="0">
                <a:latin typeface="Times New Roman" panose="02020603050405020304" pitchFamily="18" charset="0"/>
                <a:cs typeface="Times New Roman" panose="02020603050405020304" pitchFamily="18" charset="0"/>
              </a:rPr>
              <a:t>Linear Regression (LM) was the fastest to compute and performed competitively but exhibited higher variance in prediction accuracy.</a:t>
            </a:r>
          </a:p>
          <a:p>
            <a:pPr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GPR provided the highest estimate for high-value neighborhoods (26.29K) with the widest confidence range, making it useful for upper-market investment decisions.</a:t>
            </a:r>
          </a:p>
          <a:p>
            <a:pPr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NNR was the most accurate for predicting typical neighborhoods (22.21K) with a tighter prediction interval, meaning it provides reliable estimates for general home pricing.</a:t>
            </a:r>
          </a:p>
          <a:p>
            <a:pPr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LM performed well but had broader prediction intervals, meaning its uncertainty was higher.</a:t>
            </a:r>
          </a:p>
          <a:p>
            <a:pPr marL="0" indent="0">
              <a:buNone/>
            </a:pPr>
            <a:r>
              <a:rPr lang="en-US" sz="1400" b="1" u="sng" dirty="0">
                <a:latin typeface="Times New Roman" panose="02020603050405020304" pitchFamily="18" charset="0"/>
                <a:cs typeface="Times New Roman" panose="02020603050405020304" pitchFamily="18" charset="0"/>
              </a:rPr>
              <a:t>Managerial Recommendations:</a:t>
            </a:r>
          </a:p>
          <a:p>
            <a:pPr marL="0" indent="0" algn="just">
              <a:buNone/>
            </a:pPr>
            <a:r>
              <a:rPr lang="en-US" sz="1100" dirty="0">
                <a:latin typeface="Times New Roman" panose="02020603050405020304" pitchFamily="18" charset="0"/>
                <a:cs typeface="Times New Roman" panose="02020603050405020304" pitchFamily="18" charset="0"/>
              </a:rPr>
              <a:t>Based on the findings, we provide the following recommendations:</a:t>
            </a:r>
          </a:p>
          <a:p>
            <a:pPr algn="just">
              <a:buFont typeface="+mj-lt"/>
              <a:buAutoNum type="arabicPeriod"/>
            </a:pPr>
            <a:r>
              <a:rPr lang="en-US" sz="1100" b="1" dirty="0">
                <a:latin typeface="Times New Roman" panose="02020603050405020304" pitchFamily="18" charset="0"/>
                <a:cs typeface="Times New Roman" panose="02020603050405020304" pitchFamily="18" charset="0"/>
              </a:rPr>
              <a:t>For General Use Cases (Urban Planning, Market Trend Analysis)</a:t>
            </a:r>
            <a:endParaRPr lang="en-US" sz="1100" dirty="0">
              <a:latin typeface="Times New Roman" panose="02020603050405020304" pitchFamily="18" charset="0"/>
              <a:cs typeface="Times New Roman" panose="02020603050405020304" pitchFamily="18" charset="0"/>
            </a:endParaRPr>
          </a:p>
          <a:p>
            <a:pPr marL="628650" lvl="1"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Neural Network Regression (NNR) is the preferred model due to its higher accuracy and lower error.</a:t>
            </a:r>
          </a:p>
          <a:p>
            <a:pPr marL="628650" lvl="1"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It is best suited for predicting general home values in Boston neighborhoods.</a:t>
            </a:r>
          </a:p>
          <a:p>
            <a:pPr algn="just">
              <a:buFont typeface="+mj-lt"/>
              <a:buAutoNum type="arabicPeriod"/>
            </a:pPr>
            <a:r>
              <a:rPr lang="en-US" sz="1100" b="1" dirty="0">
                <a:latin typeface="Times New Roman" panose="02020603050405020304" pitchFamily="18" charset="0"/>
                <a:cs typeface="Times New Roman" panose="02020603050405020304" pitchFamily="18" charset="0"/>
              </a:rPr>
              <a:t>For Stability and Consistency (Risk-Averse Investment &amp; Policy-Making)</a:t>
            </a:r>
            <a:endParaRPr lang="en-US" sz="1100" dirty="0">
              <a:latin typeface="Times New Roman" panose="02020603050405020304" pitchFamily="18" charset="0"/>
              <a:cs typeface="Times New Roman" panose="02020603050405020304" pitchFamily="18" charset="0"/>
            </a:endParaRPr>
          </a:p>
          <a:p>
            <a:pPr marL="628650" lvl="1"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Gaussian Process Regression (GPR) should be used since it is the most consistent across multiple data splits.</a:t>
            </a:r>
          </a:p>
          <a:p>
            <a:pPr marL="628650" lvl="1"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It is best for applications requiring robust, low-variance predictions.</a:t>
            </a:r>
          </a:p>
          <a:p>
            <a:pPr algn="just">
              <a:buFont typeface="+mj-lt"/>
              <a:buAutoNum type="arabicPeriod"/>
            </a:pPr>
            <a:r>
              <a:rPr lang="en-US" sz="1100" b="1" dirty="0">
                <a:latin typeface="Times New Roman" panose="02020603050405020304" pitchFamily="18" charset="0"/>
                <a:cs typeface="Times New Roman" panose="02020603050405020304" pitchFamily="18" charset="0"/>
              </a:rPr>
              <a:t>For Quick, High-Volume Predictions (Large-Scale Policy Studies)</a:t>
            </a:r>
            <a:endParaRPr lang="en-US" sz="1100" dirty="0">
              <a:latin typeface="Times New Roman" panose="02020603050405020304" pitchFamily="18" charset="0"/>
              <a:cs typeface="Times New Roman" panose="02020603050405020304" pitchFamily="18" charset="0"/>
            </a:endParaRPr>
          </a:p>
          <a:p>
            <a:pPr marL="628650" lvl="1"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Linear Regression (LM) is the best choice because it is fast and computationally inexpensive.</a:t>
            </a:r>
          </a:p>
          <a:p>
            <a:pPr marL="628650" lvl="1"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While slightly less accurate, it provides a reliable baseline for large datasets.</a:t>
            </a:r>
          </a:p>
          <a:p>
            <a:pPr algn="jus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3294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54B1-1A0B-1495-0949-2B716FF0102B}"/>
              </a:ext>
            </a:extLst>
          </p:cNvPr>
          <p:cNvSpPr>
            <a:spLocks noGrp="1"/>
          </p:cNvSpPr>
          <p:nvPr>
            <p:ph type="title"/>
          </p:nvPr>
        </p:nvSpPr>
        <p:spPr>
          <a:xfrm>
            <a:off x="628650" y="365126"/>
            <a:ext cx="7886700" cy="530863"/>
          </a:xfrm>
        </p:spPr>
        <p:txBody>
          <a:bodyPr>
            <a:normAutofit fontScale="90000"/>
          </a:bodyPr>
          <a:lstStyle/>
          <a:p>
            <a:pPr algn="ctr"/>
            <a:r>
              <a:rPr lang="en-US" sz="4000" u="sng" dirty="0">
                <a:latin typeface="Times New Roman" panose="02020603050405020304" pitchFamily="18" charset="0"/>
                <a:cs typeface="Times New Roman" panose="02020603050405020304" pitchFamily="18" charset="0"/>
              </a:rPr>
              <a:t>Recap of the Traditional Model</a:t>
            </a:r>
          </a:p>
        </p:txBody>
      </p:sp>
      <p:sp>
        <p:nvSpPr>
          <p:cNvPr id="4" name="Rectangle 1">
            <a:extLst>
              <a:ext uri="{FF2B5EF4-FFF2-40B4-BE49-F238E27FC236}">
                <a16:creationId xmlns:a16="http://schemas.microsoft.com/office/drawing/2014/main" id="{06B67BAD-1593-6E21-366A-1AA65121AA7E}"/>
              </a:ext>
            </a:extLst>
          </p:cNvPr>
          <p:cNvSpPr>
            <a:spLocks noGrp="1" noChangeArrowheads="1"/>
          </p:cNvSpPr>
          <p:nvPr>
            <p:ph idx="1"/>
          </p:nvPr>
        </p:nvSpPr>
        <p:spPr bwMode="auto">
          <a:xfrm>
            <a:off x="487884" y="1198708"/>
            <a:ext cx="8168231" cy="5114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rPr>
              <a:t>Final Model from Last Week:</a:t>
            </a: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indent="0" algn="just" eaLnBrk="0" fontAlgn="base" hangingPunct="0">
              <a:lnSpc>
                <a:spcPct val="100000"/>
              </a:lnSpc>
              <a:spcBef>
                <a:spcPct val="0"/>
              </a:spcBef>
              <a:spcAft>
                <a:spcPct val="0"/>
              </a:spcAft>
              <a:buNone/>
            </a:pP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CMEDV= - 51.74+12.90⋅sRM+21.24⋅I(sRM2) - 3.18⋅sAGE - 73.95⋅sDIS - 3.05⋅sTAX - 2.41⋅sPTRATIO</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rPr>
              <a:t>R-squared:</a:t>
            </a: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 0.8279</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endParaRPr>
          </a:p>
          <a:p>
            <a:pPr algn="just">
              <a:spcBef>
                <a:spcPts val="300"/>
              </a:spcBef>
              <a:spcAft>
                <a:spcPts val="300"/>
              </a:spcAft>
              <a:buFont typeface="Arial" panose="020B0604020202020204" pitchFamily="34" charset="0"/>
              <a:buChar char="•"/>
            </a:pPr>
            <a:r>
              <a:rPr lang="en-US" sz="1400" b="1" i="0" dirty="0">
                <a:effectLst/>
                <a:latin typeface="Times New Roman" panose="02020603050405020304" pitchFamily="18" charset="0"/>
                <a:cs typeface="Times New Roman" panose="02020603050405020304" pitchFamily="18" charset="0"/>
              </a:rPr>
              <a:t>Typical Neighborhood</a:t>
            </a:r>
            <a:r>
              <a:rPr lang="en-US" sz="1400" b="0" i="0" dirty="0">
                <a:effectLst/>
                <a:latin typeface="Times New Roman" panose="02020603050405020304" pitchFamily="18" charset="0"/>
                <a:cs typeface="Times New Roman" panose="02020603050405020304" pitchFamily="18" charset="0"/>
              </a:rPr>
              <a:t>:</a:t>
            </a:r>
          </a:p>
          <a:p>
            <a:pPr marL="457200" lvl="1" indent="0" algn="just">
              <a:spcBef>
                <a:spcPts val="300"/>
              </a:spcBef>
              <a:buNone/>
            </a:pPr>
            <a:r>
              <a:rPr lang="en-US" sz="1400" b="0" i="0" dirty="0">
                <a:effectLst/>
                <a:latin typeface="Times New Roman" panose="02020603050405020304" pitchFamily="18" charset="0"/>
                <a:cs typeface="Times New Roman" panose="02020603050405020304" pitchFamily="18" charset="0"/>
              </a:rPr>
              <a:t>Confidence Interval: [-71.70, -31.79]</a:t>
            </a:r>
          </a:p>
          <a:p>
            <a:pPr marL="457200" lvl="1" indent="0" algn="just">
              <a:spcBef>
                <a:spcPts val="300"/>
              </a:spcBef>
              <a:buNone/>
            </a:pPr>
            <a:r>
              <a:rPr lang="en-US" sz="1400" b="0" i="0" dirty="0">
                <a:effectLst/>
                <a:latin typeface="Times New Roman" panose="02020603050405020304" pitchFamily="18" charset="0"/>
                <a:cs typeface="Times New Roman" panose="02020603050405020304" pitchFamily="18" charset="0"/>
              </a:rPr>
              <a:t>Prediction Interval: [-72.29, -31.20]</a:t>
            </a:r>
          </a:p>
          <a:p>
            <a:pPr algn="just">
              <a:spcBef>
                <a:spcPts val="300"/>
              </a:spcBef>
              <a:spcAft>
                <a:spcPts val="300"/>
              </a:spcAft>
              <a:buFont typeface="Arial" panose="020B0604020202020204" pitchFamily="34" charset="0"/>
              <a:buChar char="•"/>
            </a:pPr>
            <a:r>
              <a:rPr lang="en-US" sz="1400" b="1" i="0" dirty="0">
                <a:effectLst/>
                <a:latin typeface="Times New Roman" panose="02020603050405020304" pitchFamily="18" charset="0"/>
                <a:cs typeface="Times New Roman" panose="02020603050405020304" pitchFamily="18" charset="0"/>
              </a:rPr>
              <a:t>High-Value Neighborhood</a:t>
            </a:r>
            <a:r>
              <a:rPr lang="en-US" sz="1400" b="0" i="0" dirty="0">
                <a:effectLst/>
                <a:latin typeface="Times New Roman" panose="02020603050405020304" pitchFamily="18" charset="0"/>
                <a:cs typeface="Times New Roman" panose="02020603050405020304" pitchFamily="18" charset="0"/>
              </a:rPr>
              <a:t>:</a:t>
            </a:r>
          </a:p>
          <a:p>
            <a:pPr marL="457200" lvl="1" indent="0" algn="just">
              <a:spcBef>
                <a:spcPts val="300"/>
              </a:spcBef>
              <a:buNone/>
            </a:pPr>
            <a:r>
              <a:rPr lang="en-US" sz="1400" b="0" i="0" dirty="0">
                <a:effectLst/>
                <a:latin typeface="Times New Roman" panose="02020603050405020304" pitchFamily="18" charset="0"/>
                <a:cs typeface="Times New Roman" panose="02020603050405020304" pitchFamily="18" charset="0"/>
              </a:rPr>
              <a:t>Confidence Interval: [-123.44, -42.38]</a:t>
            </a:r>
          </a:p>
          <a:p>
            <a:pPr marL="457200" lvl="1" indent="0" algn="just">
              <a:spcBef>
                <a:spcPts val="300"/>
              </a:spcBef>
              <a:buNone/>
            </a:pPr>
            <a:r>
              <a:rPr lang="en-US" sz="1400" b="0" i="0" dirty="0">
                <a:effectLst/>
                <a:latin typeface="Times New Roman" panose="02020603050405020304" pitchFamily="18" charset="0"/>
                <a:cs typeface="Times New Roman" panose="02020603050405020304" pitchFamily="18" charset="0"/>
              </a:rPr>
              <a:t>Prediction Interval: [-123.73, -42.09]</a:t>
            </a:r>
          </a:p>
          <a:p>
            <a:pPr algn="just"/>
            <a:r>
              <a:rPr lang="en-US" sz="1400" dirty="0">
                <a:latin typeface="Times New Roman" panose="02020603050405020304" pitchFamily="18" charset="0"/>
                <a:cs typeface="Times New Roman" panose="02020603050405020304" pitchFamily="18" charset="0"/>
              </a:rPr>
              <a:t>While our traditional analysis had many strengths (a strong R² and reasonable coefficient estimates), the key issue was that the model’s prediction uncertainty was not adequately addressed. </a:t>
            </a:r>
          </a:p>
          <a:p>
            <a:pPr algn="just"/>
            <a:r>
              <a:rPr lang="en-US" sz="1400" dirty="0">
                <a:latin typeface="Times New Roman" panose="02020603050405020304" pitchFamily="18" charset="0"/>
                <a:cs typeface="Times New Roman" panose="02020603050405020304" pitchFamily="18" charset="0"/>
              </a:rPr>
              <a:t>Negative prediction intervals and significant scatter in the fitted line plot suggest that we underreported or underestimated the variability in our forecasts. </a:t>
            </a:r>
          </a:p>
          <a:p>
            <a:pPr algn="just"/>
            <a:r>
              <a:rPr lang="en-US" sz="1400" dirty="0">
                <a:latin typeface="Times New Roman" panose="02020603050405020304" pitchFamily="18" charset="0"/>
                <a:cs typeface="Times New Roman" panose="02020603050405020304" pitchFamily="18" charset="0"/>
              </a:rPr>
              <a:t>This is precisely why adopting the data-adaptive, cross-validation approach is critical it will provide us with more realistic estimates of uncertainty (via RMSESD, R²SD, and better-calibrated prediction intervals) that management can rely on for making informed decisions.</a:t>
            </a:r>
          </a:p>
          <a:p>
            <a:pPr algn="just"/>
            <a:r>
              <a:rPr lang="en-US" sz="1400" dirty="0">
                <a:latin typeface="Times New Roman" panose="02020603050405020304" pitchFamily="18" charset="0"/>
                <a:cs typeface="Times New Roman" panose="02020603050405020304" pitchFamily="18" charset="0"/>
              </a:rPr>
              <a:t>By addressing this issue in the new analysis, we not only improve the robustness of our predictive model but also enhance its practical utility for decision-makers.</a:t>
            </a:r>
            <a:endPar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803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516ED-F49B-8503-F66A-D64367FAEF74}"/>
              </a:ext>
            </a:extLst>
          </p:cNvPr>
          <p:cNvSpPr>
            <a:spLocks noGrp="1"/>
          </p:cNvSpPr>
          <p:nvPr>
            <p:ph type="title"/>
          </p:nvPr>
        </p:nvSpPr>
        <p:spPr>
          <a:xfrm>
            <a:off x="628650" y="365127"/>
            <a:ext cx="7886700" cy="966584"/>
          </a:xfrm>
        </p:spPr>
        <p:txBody>
          <a:bodyPr>
            <a:normAutofit/>
          </a:bodyPr>
          <a:lstStyle/>
          <a:p>
            <a:pPr algn="ctr"/>
            <a:r>
              <a:rPr lang="en-US" sz="3600" u="sng" dirty="0">
                <a:latin typeface="Times New Roman" panose="02020603050405020304" pitchFamily="18" charset="0"/>
                <a:cs typeface="Times New Roman" panose="02020603050405020304" pitchFamily="18" charset="0"/>
              </a:rPr>
              <a:t>Boxplot Before Outlier Removal</a:t>
            </a:r>
          </a:p>
        </p:txBody>
      </p:sp>
      <p:pic>
        <p:nvPicPr>
          <p:cNvPr id="4" name="Picture 3">
            <a:extLst>
              <a:ext uri="{FF2B5EF4-FFF2-40B4-BE49-F238E27FC236}">
                <a16:creationId xmlns:a16="http://schemas.microsoft.com/office/drawing/2014/main" id="{AFC61098-BE8A-D82A-A2A4-A26CD34BAD63}"/>
              </a:ext>
            </a:extLst>
          </p:cNvPr>
          <p:cNvPicPr>
            <a:picLocks noChangeAspect="1"/>
          </p:cNvPicPr>
          <p:nvPr/>
        </p:nvPicPr>
        <p:blipFill>
          <a:blip r:embed="rId2"/>
          <a:stretch>
            <a:fillRect/>
          </a:stretch>
        </p:blipFill>
        <p:spPr>
          <a:xfrm>
            <a:off x="4769040" y="1999833"/>
            <a:ext cx="4010197" cy="2858332"/>
          </a:xfrm>
          <a:prstGeom prst="rect">
            <a:avLst/>
          </a:prstGeom>
        </p:spPr>
      </p:pic>
      <p:sp>
        <p:nvSpPr>
          <p:cNvPr id="5" name="Rectangle 1">
            <a:extLst>
              <a:ext uri="{FF2B5EF4-FFF2-40B4-BE49-F238E27FC236}">
                <a16:creationId xmlns:a16="http://schemas.microsoft.com/office/drawing/2014/main" id="{928BEB17-CA20-91C7-B61F-0883CE9842D7}"/>
              </a:ext>
            </a:extLst>
          </p:cNvPr>
          <p:cNvSpPr>
            <a:spLocks noGrp="1" noChangeArrowheads="1"/>
          </p:cNvSpPr>
          <p:nvPr>
            <p:ph idx="1"/>
          </p:nvPr>
        </p:nvSpPr>
        <p:spPr bwMode="auto">
          <a:xfrm>
            <a:off x="364763" y="1513091"/>
            <a:ext cx="4207237"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boxplots show the distribution of several predictor variables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sDIS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sRM</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sCRIM</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before removing outliers.</a:t>
            </a:r>
          </a:p>
          <a:p>
            <a:pPr algn="just"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presence of numerous outlier points (marked as circles) in each variable suggests significant skewness and extreme values in the dataset.</a:t>
            </a:r>
          </a:p>
          <a:p>
            <a:pPr algn="just" eaLnBrk="0" fontAlgn="base" hangingPunct="0">
              <a:lnSpc>
                <a:spcPct val="100000"/>
              </a:lnSpc>
              <a:spcBef>
                <a:spcPct val="0"/>
              </a:spcBef>
              <a:spcAft>
                <a:spcPct val="0"/>
              </a:spcAft>
            </a:pP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sCRIM</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(scaled crime rate) exhibits a large number of extreme values on the right tail, indicating highly skewed data.</a:t>
            </a:r>
          </a:p>
          <a:p>
            <a:pPr algn="just" eaLnBrk="0" fontAlgn="base" hangingPunct="0">
              <a:lnSpc>
                <a:spcPct val="100000"/>
              </a:lnSpc>
              <a:spcBef>
                <a:spcPct val="0"/>
              </a:spcBef>
              <a:spcAft>
                <a:spcPct val="0"/>
              </a:spcAft>
            </a:pP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sRM</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(average number of rooms per dwelling) has some scattered outliers, but the distribution is relatively more centered.</a:t>
            </a:r>
          </a:p>
          <a:p>
            <a:pPr algn="just" eaLnBrk="0" fontAlgn="base" hangingPunct="0">
              <a:lnSpc>
                <a:spcPct val="100000"/>
              </a:lnSpc>
              <a:spcBef>
                <a:spcPct val="0"/>
              </a:spcBef>
              <a:spcAft>
                <a:spcPct val="0"/>
              </a:spcAft>
            </a:pP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sDIS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(weighted distances to employment centers) also shows multiple outliers on both ends of the distribution. </a:t>
            </a:r>
          </a:p>
          <a:p>
            <a:pPr marL="0" indent="0" algn="just" eaLnBrk="0" fontAlgn="base" hangingPunct="0">
              <a:lnSpc>
                <a:spcPct val="100000"/>
              </a:lnSpc>
              <a:spcBef>
                <a:spcPct val="0"/>
              </a:spcBef>
              <a:spcAft>
                <a:spcPct val="0"/>
              </a:spcAft>
              <a:buNone/>
            </a:pPr>
            <a:r>
              <a:rPr kumimoji="0" lang="en-US" altLang="en-US" sz="10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par(</a:t>
            </a:r>
            <a:r>
              <a:rPr kumimoji="0" lang="en-US" altLang="en-US" sz="10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mfrow</a:t>
            </a:r>
            <a:r>
              <a:rPr kumimoji="0" lang="en-US" altLang="en-US" sz="10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 c(1, 1))  boxplot(boston840s[2:10], horizontal = TRUE, main = "Boxplots Before Outlier Removal")</a:t>
            </a:r>
          </a:p>
        </p:txBody>
      </p:sp>
    </p:spTree>
    <p:extLst>
      <p:ext uri="{BB962C8B-B14F-4D97-AF65-F5344CB8AC3E}">
        <p14:creationId xmlns:p14="http://schemas.microsoft.com/office/powerpoint/2010/main" val="3122287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04FF4-78D8-C43B-68C5-3C728A138B78}"/>
              </a:ext>
            </a:extLst>
          </p:cNvPr>
          <p:cNvSpPr>
            <a:spLocks noGrp="1"/>
          </p:cNvSpPr>
          <p:nvPr>
            <p:ph type="title"/>
          </p:nvPr>
        </p:nvSpPr>
        <p:spPr>
          <a:xfrm>
            <a:off x="628650" y="365126"/>
            <a:ext cx="7886700" cy="782477"/>
          </a:xfrm>
        </p:spPr>
        <p:txBody>
          <a:bodyPr>
            <a:normAutofit/>
          </a:bodyPr>
          <a:lstStyle/>
          <a:p>
            <a:pPr algn="ctr"/>
            <a:r>
              <a:rPr lang="en-US" sz="3600" u="sng" dirty="0">
                <a:latin typeface="Times New Roman" panose="02020603050405020304" pitchFamily="18" charset="0"/>
                <a:cs typeface="Times New Roman" panose="02020603050405020304" pitchFamily="18" charset="0"/>
              </a:rPr>
              <a:t>Boxplot After Outlier Removal</a:t>
            </a:r>
          </a:p>
        </p:txBody>
      </p:sp>
      <p:pic>
        <p:nvPicPr>
          <p:cNvPr id="4" name="Picture 3">
            <a:extLst>
              <a:ext uri="{FF2B5EF4-FFF2-40B4-BE49-F238E27FC236}">
                <a16:creationId xmlns:a16="http://schemas.microsoft.com/office/drawing/2014/main" id="{C34C53BE-43C2-0B94-1356-0DDD37E79467}"/>
              </a:ext>
            </a:extLst>
          </p:cNvPr>
          <p:cNvPicPr>
            <a:picLocks noChangeAspect="1"/>
          </p:cNvPicPr>
          <p:nvPr/>
        </p:nvPicPr>
        <p:blipFill>
          <a:blip r:embed="rId2"/>
          <a:stretch>
            <a:fillRect/>
          </a:stretch>
        </p:blipFill>
        <p:spPr>
          <a:xfrm>
            <a:off x="4639505" y="2079430"/>
            <a:ext cx="4056499" cy="2891334"/>
          </a:xfrm>
          <a:prstGeom prst="rect">
            <a:avLst/>
          </a:prstGeom>
        </p:spPr>
      </p:pic>
      <p:sp>
        <p:nvSpPr>
          <p:cNvPr id="5" name="Rectangle 1">
            <a:extLst>
              <a:ext uri="{FF2B5EF4-FFF2-40B4-BE49-F238E27FC236}">
                <a16:creationId xmlns:a16="http://schemas.microsoft.com/office/drawing/2014/main" id="{6E273669-DC7B-EC87-5BF5-52B7414AA8C4}"/>
              </a:ext>
            </a:extLst>
          </p:cNvPr>
          <p:cNvSpPr>
            <a:spLocks noGrp="1" noChangeArrowheads="1"/>
          </p:cNvSpPr>
          <p:nvPr>
            <p:ph idx="1"/>
          </p:nvPr>
        </p:nvSpPr>
        <p:spPr bwMode="auto">
          <a:xfrm>
            <a:off x="628650" y="1375593"/>
            <a:ext cx="3943350"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removing outliers using the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Interquartile Range (IQR) method</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variability in the dataset has reduced significantly.</a:t>
            </a:r>
          </a:p>
          <a:p>
            <a:pPr algn="just"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spread of </a:t>
            </a: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sCRIM</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now more concentrated, indicating a better representation of the general trend in the dataset.</a:t>
            </a:r>
          </a:p>
          <a:p>
            <a:pPr algn="just"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extreme values in </a:t>
            </a: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sDIS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have been mostly eliminated, reducing the impact of distant outliers that may distort regression results.</a:t>
            </a:r>
          </a:p>
          <a:p>
            <a:pPr algn="just" eaLnBrk="0" fontAlgn="base" hangingPunct="0">
              <a:lnSpc>
                <a:spcPct val="100000"/>
              </a:lnSpc>
              <a:spcBef>
                <a:spcPct val="0"/>
              </a:spcBef>
              <a:spcAft>
                <a:spcPct val="0"/>
              </a:spcAft>
            </a:pP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sRM</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still shows some remaining outliers, but the overall range of data is more controlled. </a:t>
            </a:r>
          </a:p>
          <a:p>
            <a:pPr algn="just" eaLnBrk="0" fontAlgn="base" hangingPunct="0">
              <a:lnSpc>
                <a:spcPct val="100000"/>
              </a:lnSpc>
              <a:spcBef>
                <a:spcPct val="0"/>
              </a:spcBef>
              <a:spcAft>
                <a:spcPct val="0"/>
              </a:spcAft>
            </a:pPr>
            <a:endParaRPr lang="en-US" altLang="en-US" sz="14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en-US" sz="9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remove_outliers</a:t>
            </a:r>
            <a:r>
              <a:rPr kumimoji="0" lang="en-US" altLang="en-US" sz="9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&lt;- function(data) {  for (col in </a:t>
            </a:r>
            <a:r>
              <a:rPr kumimoji="0" lang="en-US" altLang="en-US" sz="9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colnames</a:t>
            </a:r>
            <a:r>
              <a:rPr kumimoji="0" lang="en-US" altLang="en-US" sz="9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(data)) {    if (col != "CMEDV") {        Q1 &lt;- quantile(data[[col]], 0.25, na.rm = TRUE)      Q3 &lt;- quantile(data[[col]], 0.75, na.rm = TRUE)      </a:t>
            </a:r>
            <a:r>
              <a:rPr kumimoji="0" lang="en-US" altLang="en-US" sz="9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IQR_value</a:t>
            </a:r>
            <a:r>
              <a:rPr kumimoji="0" lang="en-US" altLang="en-US" sz="9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&lt;- Q3 - Q1      </a:t>
            </a:r>
            <a:r>
              <a:rPr kumimoji="0" lang="en-US" altLang="en-US" sz="9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lower_bound</a:t>
            </a:r>
            <a:r>
              <a:rPr kumimoji="0" lang="en-US" altLang="en-US" sz="9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&lt;- Q1 - 1.5 * </a:t>
            </a:r>
            <a:r>
              <a:rPr kumimoji="0" lang="en-US" altLang="en-US" sz="9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IQR_value</a:t>
            </a:r>
            <a:r>
              <a:rPr kumimoji="0" lang="en-US" altLang="en-US" sz="9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upper_bound</a:t>
            </a:r>
            <a:r>
              <a:rPr kumimoji="0" lang="en-US" altLang="en-US" sz="9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&lt;- Q3 + 1.5 * </a:t>
            </a:r>
            <a:r>
              <a:rPr kumimoji="0" lang="en-US" altLang="en-US" sz="9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IQR_value</a:t>
            </a:r>
            <a:r>
              <a:rPr kumimoji="0" lang="en-US" altLang="en-US" sz="9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data &lt;- data[data[[col]] &gt;= </a:t>
            </a:r>
            <a:r>
              <a:rPr kumimoji="0" lang="en-US" altLang="en-US" sz="9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lower_bound</a:t>
            </a:r>
            <a:r>
              <a:rPr kumimoji="0" lang="en-US" altLang="en-US" sz="9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&amp; data[[col]] &lt;= </a:t>
            </a:r>
            <a:r>
              <a:rPr kumimoji="0" lang="en-US" altLang="en-US" sz="9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upper_bound</a:t>
            </a:r>
            <a:r>
              <a:rPr kumimoji="0" lang="en-US" altLang="en-US" sz="9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    }  }  return(data)}boston840s &lt;- </a:t>
            </a:r>
            <a:r>
              <a:rPr kumimoji="0" lang="en-US" altLang="en-US" sz="9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remove_outliers</a:t>
            </a:r>
            <a:r>
              <a:rPr kumimoji="0" lang="en-US" altLang="en-US" sz="9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(boston840s)</a:t>
            </a:r>
          </a:p>
          <a:p>
            <a:pPr marL="0" indent="0" eaLnBrk="0" fontAlgn="base" hangingPunct="0">
              <a:lnSpc>
                <a:spcPct val="100000"/>
              </a:lnSpc>
              <a:spcBef>
                <a:spcPct val="0"/>
              </a:spcBef>
              <a:spcAft>
                <a:spcPct val="0"/>
              </a:spcAft>
              <a:buNone/>
            </a:pPr>
            <a:endParaRPr kumimoji="0" lang="en-US" altLang="en-US" sz="9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kumimoji="0" lang="en-US" altLang="en-US" sz="9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par(</a:t>
            </a:r>
            <a:r>
              <a:rPr kumimoji="0" lang="en-US" altLang="en-US" sz="9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mfrow</a:t>
            </a:r>
            <a:r>
              <a:rPr kumimoji="0" lang="en-US" altLang="en-US" sz="9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 c(1, 1))  boxplot(boston840s[2:10], horizontal = TRUE, main = "Boxplots After Outlier Removal")</a:t>
            </a:r>
          </a:p>
        </p:txBody>
      </p:sp>
    </p:spTree>
    <p:extLst>
      <p:ext uri="{BB962C8B-B14F-4D97-AF65-F5344CB8AC3E}">
        <p14:creationId xmlns:p14="http://schemas.microsoft.com/office/powerpoint/2010/main" val="1822750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0781E-CFC6-F655-C34A-CBF5B698E8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28399E-F088-E338-C9B2-88CAF0E2726A}"/>
              </a:ext>
            </a:extLst>
          </p:cNvPr>
          <p:cNvSpPr>
            <a:spLocks noGrp="1"/>
          </p:cNvSpPr>
          <p:nvPr>
            <p:ph type="title"/>
          </p:nvPr>
        </p:nvSpPr>
        <p:spPr>
          <a:xfrm>
            <a:off x="628650" y="297165"/>
            <a:ext cx="7886700" cy="431884"/>
          </a:xfrm>
        </p:spPr>
        <p:txBody>
          <a:bodyPr>
            <a:normAutofit fontScale="90000"/>
          </a:bodyPr>
          <a:lstStyle/>
          <a:p>
            <a:pPr algn="ctr"/>
            <a:r>
              <a:rPr lang="en-US" sz="4400" u="sng" dirty="0">
                <a:latin typeface="Times New Roman" panose="02020603050405020304" pitchFamily="18" charset="0"/>
                <a:cs typeface="Times New Roman" panose="02020603050405020304" pitchFamily="18" charset="0"/>
              </a:rPr>
              <a:t>Data Summary</a:t>
            </a:r>
            <a:endParaRPr lang="en-US" dirty="0"/>
          </a:p>
        </p:txBody>
      </p:sp>
      <p:sp>
        <p:nvSpPr>
          <p:cNvPr id="4" name="Rectangle 1">
            <a:extLst>
              <a:ext uri="{FF2B5EF4-FFF2-40B4-BE49-F238E27FC236}">
                <a16:creationId xmlns:a16="http://schemas.microsoft.com/office/drawing/2014/main" id="{86D3A5A9-E385-6401-AD0C-A57C1E2A3B15}"/>
              </a:ext>
            </a:extLst>
          </p:cNvPr>
          <p:cNvSpPr>
            <a:spLocks noGrp="1" noChangeArrowheads="1"/>
          </p:cNvSpPr>
          <p:nvPr>
            <p:ph idx="1"/>
          </p:nvPr>
        </p:nvSpPr>
        <p:spPr bwMode="auto">
          <a:xfrm>
            <a:off x="270023" y="1181053"/>
            <a:ext cx="4091496" cy="5554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1400" dirty="0">
                <a:latin typeface="Times New Roman" panose="02020603050405020304" pitchFamily="18" charset="0"/>
                <a:cs typeface="Times New Roman" panose="02020603050405020304" pitchFamily="18" charset="0"/>
              </a:rPr>
              <a:t>Data imported to R as boston840</a:t>
            </a:r>
          </a:p>
          <a:p>
            <a:pPr algn="just"/>
            <a:r>
              <a:rPr lang="en-US" sz="1400" dirty="0">
                <a:latin typeface="Times New Roman" panose="02020603050405020304" pitchFamily="18" charset="0"/>
                <a:cs typeface="Times New Roman" panose="02020603050405020304" pitchFamily="18" charset="0"/>
              </a:rPr>
              <a:t>R code to read the file and summarize it:</a:t>
            </a:r>
          </a:p>
          <a:p>
            <a:pPr marL="0" indent="0" algn="just">
              <a:buNone/>
            </a:pPr>
            <a:r>
              <a:rPr lang="en-US" sz="1050" b="1" dirty="0">
                <a:solidFill>
                  <a:srgbClr val="FF0000"/>
                </a:solidFill>
                <a:latin typeface="Courier New" panose="02070309020205020404" pitchFamily="49" charset="0"/>
                <a:cs typeface="Courier New" panose="02070309020205020404" pitchFamily="49" charset="0"/>
              </a:rPr>
              <a:t>library(</a:t>
            </a:r>
            <a:r>
              <a:rPr lang="en-US" sz="1050" b="1" dirty="0" err="1">
                <a:solidFill>
                  <a:srgbClr val="FF0000"/>
                </a:solidFill>
                <a:latin typeface="Courier New" panose="02070309020205020404" pitchFamily="49" charset="0"/>
                <a:cs typeface="Courier New" panose="02070309020205020404" pitchFamily="49" charset="0"/>
              </a:rPr>
              <a:t>readxl</a:t>
            </a:r>
            <a:r>
              <a:rPr lang="en-US" sz="1050" b="1" dirty="0">
                <a:solidFill>
                  <a:srgbClr val="FF0000"/>
                </a:solidFill>
                <a:latin typeface="Courier New" panose="02070309020205020404" pitchFamily="49" charset="0"/>
                <a:cs typeface="Courier New" panose="02070309020205020404" pitchFamily="49" charset="0"/>
              </a:rPr>
              <a:t>)</a:t>
            </a:r>
          </a:p>
          <a:p>
            <a:pPr marL="0" indent="0" algn="just">
              <a:buNone/>
            </a:pPr>
            <a:r>
              <a:rPr lang="en-US" sz="1050" b="1" dirty="0">
                <a:solidFill>
                  <a:srgbClr val="FF0000"/>
                </a:solidFill>
                <a:latin typeface="Courier New" panose="02070309020205020404" pitchFamily="49" charset="0"/>
                <a:cs typeface="Courier New" panose="02070309020205020404" pitchFamily="49" charset="0"/>
              </a:rPr>
              <a:t>boston840 &lt;-</a:t>
            </a:r>
            <a:r>
              <a:rPr lang="en-US" sz="1050" b="1" dirty="0" err="1">
                <a:solidFill>
                  <a:srgbClr val="FF0000"/>
                </a:solidFill>
                <a:latin typeface="Courier New" panose="02070309020205020404" pitchFamily="49" charset="0"/>
                <a:cs typeface="Courier New" panose="02070309020205020404" pitchFamily="49" charset="0"/>
              </a:rPr>
              <a:t>read_excel</a:t>
            </a:r>
            <a:r>
              <a:rPr lang="en-US" sz="1050" b="1" dirty="0">
                <a:solidFill>
                  <a:srgbClr val="FF0000"/>
                </a:solidFill>
                <a:latin typeface="Courier New" panose="02070309020205020404" pitchFamily="49" charset="0"/>
                <a:cs typeface="Courier New" panose="02070309020205020404" pitchFamily="49" charset="0"/>
              </a:rPr>
              <a:t>("boston840.xlsx")</a:t>
            </a:r>
          </a:p>
          <a:p>
            <a:pPr marL="0" indent="0" algn="just">
              <a:buNone/>
            </a:pPr>
            <a:r>
              <a:rPr lang="en-US" sz="1050" b="1" dirty="0">
                <a:solidFill>
                  <a:srgbClr val="FF0000"/>
                </a:solidFill>
                <a:latin typeface="Courier New" panose="02070309020205020404" pitchFamily="49" charset="0"/>
                <a:cs typeface="Courier New" panose="02070309020205020404" pitchFamily="49" charset="0"/>
              </a:rPr>
              <a:t>summary(boston840)</a:t>
            </a:r>
          </a:p>
          <a:p>
            <a:pPr algn="just" eaLnBrk="0" fontAlgn="base" hangingPunct="0">
              <a:lnSpc>
                <a:spcPct val="100000"/>
              </a:lnSpc>
              <a:spcBef>
                <a:spcPct val="0"/>
              </a:spcBef>
              <a:spcAft>
                <a:spcPct val="0"/>
              </a:spcAft>
            </a:pPr>
            <a:endParaRPr kumimoji="0" lang="en-US" altLang="en-US"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Boston Housing dataset consists of 506 town tracts with predictors such as CRIM, INDUS, NOX, RM, AGE, DIS, TAX, PTRATIO, LSTAT and the response variable CMEDV (corrected median house value).</a:t>
            </a:r>
          </a:p>
          <a:p>
            <a:pPr algn="just" eaLnBrk="0" fontAlgn="base" hangingPunct="0">
              <a:lnSpc>
                <a:spcPct val="100000"/>
              </a:lnSpc>
              <a:spcBef>
                <a:spcPct val="0"/>
              </a:spcBef>
              <a:spcAft>
                <a:spcPct val="0"/>
              </a:spcAf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sz="1400" dirty="0">
                <a:latin typeface="Times New Roman" panose="02020603050405020304" pitchFamily="18" charset="0"/>
                <a:cs typeface="Times New Roman" panose="02020603050405020304" pitchFamily="18" charset="0"/>
              </a:rPr>
              <a:t>Variables such as CRIM and DIS exhibit heavy right skew with extreme maximum values, indicating the presence of outliers.</a:t>
            </a:r>
          </a:p>
          <a:p>
            <a:pPr algn="just" eaLnBrk="0" fontAlgn="base" hangingPunct="0">
              <a:lnSpc>
                <a:spcPct val="100000"/>
              </a:lnSpc>
              <a:spcBef>
                <a:spcPct val="0"/>
              </a:spcBef>
              <a:spcAft>
                <a:spcPct val="0"/>
              </a:spcAf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sz="1400" dirty="0">
                <a:latin typeface="Times New Roman" panose="02020603050405020304" pitchFamily="18" charset="0"/>
                <a:cs typeface="Times New Roman" panose="02020603050405020304" pitchFamily="18" charset="0"/>
              </a:rPr>
              <a:t>Most variables show a reasonable range with medians and quartiles that help us understand the typical values, while differences between mean and median point to skewness in certain predictors.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Predictors are scaled to the [–1, 1] range, and outliers have been removed using an IQR-based method.</a:t>
            </a:r>
          </a:p>
        </p:txBody>
      </p:sp>
      <p:sp>
        <p:nvSpPr>
          <p:cNvPr id="5" name="TextBox 4">
            <a:extLst>
              <a:ext uri="{FF2B5EF4-FFF2-40B4-BE49-F238E27FC236}">
                <a16:creationId xmlns:a16="http://schemas.microsoft.com/office/drawing/2014/main" id="{1E14C474-6A67-8EA4-B78C-28EAE9250985}"/>
              </a:ext>
            </a:extLst>
          </p:cNvPr>
          <p:cNvSpPr txBox="1"/>
          <p:nvPr/>
        </p:nvSpPr>
        <p:spPr>
          <a:xfrm>
            <a:off x="4510632" y="1049435"/>
            <a:ext cx="4363345" cy="2923877"/>
          </a:xfrm>
          <a:prstGeom prst="rect">
            <a:avLst/>
          </a:prstGeom>
          <a:noFill/>
        </p:spPr>
        <p:txBody>
          <a:bodyPr wrap="square" rtlCol="0">
            <a:spAutoFit/>
          </a:bodyPr>
          <a:lstStyle/>
          <a:p>
            <a:r>
              <a:rPr lang="en-US" sz="800" b="1" dirty="0">
                <a:solidFill>
                  <a:srgbClr val="00B050"/>
                </a:solidFill>
                <a:latin typeface="Courier New" panose="02070309020205020404" pitchFamily="49" charset="0"/>
                <a:cs typeface="Courier New" panose="02070309020205020404" pitchFamily="49" charset="0"/>
              </a:rPr>
              <a:t> summary(boston840)</a:t>
            </a:r>
          </a:p>
          <a:p>
            <a:r>
              <a:rPr lang="en-US" sz="800" b="1" dirty="0">
                <a:solidFill>
                  <a:srgbClr val="00B050"/>
                </a:solidFill>
                <a:latin typeface="Courier New" panose="02070309020205020404" pitchFamily="49" charset="0"/>
                <a:cs typeface="Courier New" panose="02070309020205020404" pitchFamily="49" charset="0"/>
              </a:rPr>
              <a:t>     CMEDV            CRIM              INDUS            NOX        </a:t>
            </a:r>
          </a:p>
          <a:p>
            <a:r>
              <a:rPr lang="en-US" sz="800" b="1" dirty="0">
                <a:solidFill>
                  <a:srgbClr val="00B050"/>
                </a:solidFill>
                <a:latin typeface="Courier New" panose="02070309020205020404" pitchFamily="49" charset="0"/>
                <a:cs typeface="Courier New" panose="02070309020205020404" pitchFamily="49" charset="0"/>
              </a:rPr>
              <a:t> Min.   : 5.00   Min.   : 0.00632   Min.   : 0.74   Min.   :0.3850  </a:t>
            </a:r>
          </a:p>
          <a:p>
            <a:r>
              <a:rPr lang="en-US" sz="800" b="1" dirty="0">
                <a:solidFill>
                  <a:srgbClr val="00B050"/>
                </a:solidFill>
                <a:latin typeface="Courier New" panose="02070309020205020404" pitchFamily="49" charset="0"/>
                <a:cs typeface="Courier New" panose="02070309020205020404" pitchFamily="49" charset="0"/>
              </a:rPr>
              <a:t> 1st Qu.:16.50   1st Qu.: 0.07978   1st Qu.: 5.13   1st Qu.:0.4480  </a:t>
            </a:r>
          </a:p>
          <a:p>
            <a:r>
              <a:rPr lang="en-US" sz="800" b="1" dirty="0">
                <a:solidFill>
                  <a:srgbClr val="00B050"/>
                </a:solidFill>
                <a:latin typeface="Courier New" panose="02070309020205020404" pitchFamily="49" charset="0"/>
                <a:cs typeface="Courier New" panose="02070309020205020404" pitchFamily="49" charset="0"/>
              </a:rPr>
              <a:t> Median :20.60   Median : 0.23912   Median : 8.56   Median :0.5380  </a:t>
            </a:r>
          </a:p>
          <a:p>
            <a:r>
              <a:rPr lang="en-US" sz="800" b="1" dirty="0">
                <a:solidFill>
                  <a:srgbClr val="00B050"/>
                </a:solidFill>
                <a:latin typeface="Courier New" panose="02070309020205020404" pitchFamily="49" charset="0"/>
                <a:cs typeface="Courier New" panose="02070309020205020404" pitchFamily="49" charset="0"/>
              </a:rPr>
              <a:t> Mean   :21.48   Mean   : 3.78357   Mean   :11.05   Mean   :0.5518  </a:t>
            </a:r>
          </a:p>
          <a:p>
            <a:r>
              <a:rPr lang="en-US" sz="800" b="1" dirty="0">
                <a:solidFill>
                  <a:srgbClr val="00B050"/>
                </a:solidFill>
                <a:latin typeface="Courier New" panose="02070309020205020404" pitchFamily="49" charset="0"/>
                <a:cs typeface="Courier New" panose="02070309020205020404" pitchFamily="49" charset="0"/>
              </a:rPr>
              <a:t> 3rd Qu.:24.50   3rd Qu.: 3.69695   3rd Qu.:18.10   3rd Qu.:0.6240  </a:t>
            </a:r>
          </a:p>
          <a:p>
            <a:r>
              <a:rPr lang="en-US" sz="800" b="1" dirty="0">
                <a:solidFill>
                  <a:srgbClr val="00B050"/>
                </a:solidFill>
                <a:latin typeface="Courier New" panose="02070309020205020404" pitchFamily="49" charset="0"/>
                <a:cs typeface="Courier New" panose="02070309020205020404" pitchFamily="49" charset="0"/>
              </a:rPr>
              <a:t> Max.   :48.80   Max.   :88.97620   Max.   :27.74   Max.   :0.8710  </a:t>
            </a:r>
          </a:p>
          <a:p>
            <a:r>
              <a:rPr lang="en-US" sz="800" b="1" dirty="0">
                <a:solidFill>
                  <a:srgbClr val="00B050"/>
                </a:solidFill>
                <a:latin typeface="Courier New" panose="02070309020205020404" pitchFamily="49" charset="0"/>
                <a:cs typeface="Courier New" panose="02070309020205020404" pitchFamily="49" charset="0"/>
              </a:rPr>
              <a:t>       RM             AGE              DIS               TAX       </a:t>
            </a:r>
          </a:p>
          <a:p>
            <a:r>
              <a:rPr lang="en-US" sz="800" b="1" dirty="0">
                <a:solidFill>
                  <a:srgbClr val="00B050"/>
                </a:solidFill>
                <a:latin typeface="Courier New" panose="02070309020205020404" pitchFamily="49" charset="0"/>
                <a:cs typeface="Courier New" panose="02070309020205020404" pitchFamily="49" charset="0"/>
              </a:rPr>
              <a:t> Min.   :3.561   Min.   :  2.90   Min.   :  1.137   Min.   :187.0  </a:t>
            </a:r>
          </a:p>
          <a:p>
            <a:r>
              <a:rPr lang="en-US" sz="800" b="1" dirty="0">
                <a:solidFill>
                  <a:srgbClr val="00B050"/>
                </a:solidFill>
                <a:latin typeface="Courier New" panose="02070309020205020404" pitchFamily="49" charset="0"/>
                <a:cs typeface="Courier New" panose="02070309020205020404" pitchFamily="49" charset="0"/>
              </a:rPr>
              <a:t> 1st Qu.:5.879   1st Qu.: 42.40   1st Qu.:  2.111   1st Qu.:284.0  </a:t>
            </a:r>
          </a:p>
          <a:p>
            <a:r>
              <a:rPr lang="en-US" sz="800" b="1" dirty="0">
                <a:solidFill>
                  <a:srgbClr val="00B050"/>
                </a:solidFill>
                <a:latin typeface="Courier New" panose="02070309020205020404" pitchFamily="49" charset="0"/>
                <a:cs typeface="Courier New" panose="02070309020205020404" pitchFamily="49" charset="0"/>
              </a:rPr>
              <a:t> Median :6.185   Median : 76.50   Median :  3.317   Median :334.0  </a:t>
            </a:r>
          </a:p>
          <a:p>
            <a:r>
              <a:rPr lang="en-US" sz="800" b="1" dirty="0">
                <a:solidFill>
                  <a:srgbClr val="00B050"/>
                </a:solidFill>
                <a:latin typeface="Courier New" panose="02070309020205020404" pitchFamily="49" charset="0"/>
                <a:cs typeface="Courier New" panose="02070309020205020404" pitchFamily="49" charset="0"/>
              </a:rPr>
              <a:t> Mean   :6.238   Mean   : 67.78   Mean   :  4.367   Mean   :410.9  </a:t>
            </a:r>
          </a:p>
          <a:p>
            <a:r>
              <a:rPr lang="en-US" sz="800" b="1" dirty="0">
                <a:solidFill>
                  <a:srgbClr val="00B050"/>
                </a:solidFill>
                <a:latin typeface="Courier New" panose="02070309020205020404" pitchFamily="49" charset="0"/>
                <a:cs typeface="Courier New" panose="02070309020205020404" pitchFamily="49" charset="0"/>
              </a:rPr>
              <a:t> 3rd Qu.:6.565   3rd Qu.: 94.10   3rd Qu.:  5.401   3rd Qu.:666.0  </a:t>
            </a:r>
          </a:p>
          <a:p>
            <a:r>
              <a:rPr lang="en-US" sz="800" b="1" dirty="0">
                <a:solidFill>
                  <a:srgbClr val="00B050"/>
                </a:solidFill>
                <a:latin typeface="Courier New" panose="02070309020205020404" pitchFamily="49" charset="0"/>
                <a:cs typeface="Courier New" panose="02070309020205020404" pitchFamily="49" charset="0"/>
              </a:rPr>
              <a:t> Max.   :8.398   Max.   :100.00   Max.   :228.750   Max.   :711.0  </a:t>
            </a:r>
          </a:p>
          <a:p>
            <a:r>
              <a:rPr lang="en-US" sz="800" b="1" dirty="0">
                <a:solidFill>
                  <a:srgbClr val="00B050"/>
                </a:solidFill>
                <a:latin typeface="Courier New" panose="02070309020205020404" pitchFamily="49" charset="0"/>
                <a:cs typeface="Courier New" panose="02070309020205020404" pitchFamily="49" charset="0"/>
              </a:rPr>
              <a:t>    PTRATIO          LSTAT      </a:t>
            </a:r>
          </a:p>
          <a:p>
            <a:r>
              <a:rPr lang="en-US" sz="800" b="1" dirty="0">
                <a:solidFill>
                  <a:srgbClr val="00B050"/>
                </a:solidFill>
                <a:latin typeface="Courier New" panose="02070309020205020404" pitchFamily="49" charset="0"/>
                <a:cs typeface="Courier New" panose="02070309020205020404" pitchFamily="49" charset="0"/>
              </a:rPr>
              <a:t> Min.   :12.60   Min.   : 1.98  </a:t>
            </a:r>
          </a:p>
          <a:p>
            <a:r>
              <a:rPr lang="en-US" sz="800" b="1" dirty="0">
                <a:solidFill>
                  <a:srgbClr val="00B050"/>
                </a:solidFill>
                <a:latin typeface="Courier New" panose="02070309020205020404" pitchFamily="49" charset="0"/>
                <a:cs typeface="Courier New" panose="02070309020205020404" pitchFamily="49" charset="0"/>
              </a:rPr>
              <a:t> 1st Qu.:17.40   1st Qu.: 7.34  </a:t>
            </a:r>
          </a:p>
          <a:p>
            <a:r>
              <a:rPr lang="en-US" sz="800" b="1" dirty="0">
                <a:solidFill>
                  <a:srgbClr val="00B050"/>
                </a:solidFill>
                <a:latin typeface="Courier New" panose="02070309020205020404" pitchFamily="49" charset="0"/>
                <a:cs typeface="Courier New" panose="02070309020205020404" pitchFamily="49" charset="0"/>
              </a:rPr>
              <a:t> Median :19.10   Median :11.65  </a:t>
            </a:r>
          </a:p>
          <a:p>
            <a:r>
              <a:rPr lang="en-US" sz="800" b="1" dirty="0">
                <a:solidFill>
                  <a:srgbClr val="00B050"/>
                </a:solidFill>
                <a:latin typeface="Courier New" panose="02070309020205020404" pitchFamily="49" charset="0"/>
                <a:cs typeface="Courier New" panose="02070309020205020404" pitchFamily="49" charset="0"/>
              </a:rPr>
              <a:t> Mean   :18.58   Mean   :12.94  </a:t>
            </a:r>
          </a:p>
          <a:p>
            <a:r>
              <a:rPr lang="en-US" sz="800" b="1" dirty="0">
                <a:solidFill>
                  <a:srgbClr val="00B050"/>
                </a:solidFill>
                <a:latin typeface="Courier New" panose="02070309020205020404" pitchFamily="49" charset="0"/>
                <a:cs typeface="Courier New" panose="02070309020205020404" pitchFamily="49" charset="0"/>
              </a:rPr>
              <a:t> 3rd Qu.:20.20   3rd Qu.:17.12  </a:t>
            </a:r>
          </a:p>
          <a:p>
            <a:r>
              <a:rPr lang="en-US" sz="800" b="1" dirty="0">
                <a:solidFill>
                  <a:srgbClr val="00B050"/>
                </a:solidFill>
                <a:latin typeface="Courier New" panose="02070309020205020404" pitchFamily="49" charset="0"/>
                <a:cs typeface="Courier New" panose="02070309020205020404" pitchFamily="49" charset="0"/>
              </a:rPr>
              <a:t> Max.   :22.00   Max.   :37.97 </a:t>
            </a:r>
          </a:p>
          <a:p>
            <a:endParaRPr lang="en-US" sz="800" dirty="0"/>
          </a:p>
        </p:txBody>
      </p:sp>
      <p:graphicFrame>
        <p:nvGraphicFramePr>
          <p:cNvPr id="8" name="Table 7">
            <a:extLst>
              <a:ext uri="{FF2B5EF4-FFF2-40B4-BE49-F238E27FC236}">
                <a16:creationId xmlns:a16="http://schemas.microsoft.com/office/drawing/2014/main" id="{C11341AB-D1E6-57C5-6EF3-87EFA8365974}"/>
              </a:ext>
            </a:extLst>
          </p:cNvPr>
          <p:cNvGraphicFramePr>
            <a:graphicFrameLocks noGrp="1"/>
          </p:cNvGraphicFramePr>
          <p:nvPr>
            <p:extLst>
              <p:ext uri="{D42A27DB-BD31-4B8C-83A1-F6EECF244321}">
                <p14:modId xmlns:p14="http://schemas.microsoft.com/office/powerpoint/2010/main" val="3268650142"/>
              </p:ext>
            </p:extLst>
          </p:nvPr>
        </p:nvGraphicFramePr>
        <p:xfrm>
          <a:off x="4510632" y="3868280"/>
          <a:ext cx="4540690" cy="2867114"/>
        </p:xfrm>
        <a:graphic>
          <a:graphicData uri="http://schemas.openxmlformats.org/drawingml/2006/table">
            <a:tbl>
              <a:tblPr firstRow="1" bandRow="1">
                <a:tableStyleId>{8799B23B-EC83-4686-B30A-512413B5E67A}</a:tableStyleId>
              </a:tblPr>
              <a:tblGrid>
                <a:gridCol w="567586">
                  <a:extLst>
                    <a:ext uri="{9D8B030D-6E8A-4147-A177-3AD203B41FA5}">
                      <a16:colId xmlns:a16="http://schemas.microsoft.com/office/drawing/2014/main" val="1775447207"/>
                    </a:ext>
                  </a:extLst>
                </a:gridCol>
                <a:gridCol w="450156">
                  <a:extLst>
                    <a:ext uri="{9D8B030D-6E8A-4147-A177-3AD203B41FA5}">
                      <a16:colId xmlns:a16="http://schemas.microsoft.com/office/drawing/2014/main" val="1659364708"/>
                    </a:ext>
                  </a:extLst>
                </a:gridCol>
                <a:gridCol w="599071">
                  <a:extLst>
                    <a:ext uri="{9D8B030D-6E8A-4147-A177-3AD203B41FA5}">
                      <a16:colId xmlns:a16="http://schemas.microsoft.com/office/drawing/2014/main" val="3034905904"/>
                    </a:ext>
                  </a:extLst>
                </a:gridCol>
                <a:gridCol w="522827">
                  <a:extLst>
                    <a:ext uri="{9D8B030D-6E8A-4147-A177-3AD203B41FA5}">
                      <a16:colId xmlns:a16="http://schemas.microsoft.com/office/drawing/2014/main" val="3050703934"/>
                    </a:ext>
                  </a:extLst>
                </a:gridCol>
                <a:gridCol w="548242">
                  <a:extLst>
                    <a:ext uri="{9D8B030D-6E8A-4147-A177-3AD203B41FA5}">
                      <a16:colId xmlns:a16="http://schemas.microsoft.com/office/drawing/2014/main" val="2546232911"/>
                    </a:ext>
                  </a:extLst>
                </a:gridCol>
                <a:gridCol w="570026">
                  <a:extLst>
                    <a:ext uri="{9D8B030D-6E8A-4147-A177-3AD203B41FA5}">
                      <a16:colId xmlns:a16="http://schemas.microsoft.com/office/drawing/2014/main" val="3110704913"/>
                    </a:ext>
                  </a:extLst>
                </a:gridCol>
                <a:gridCol w="479258">
                  <a:extLst>
                    <a:ext uri="{9D8B030D-6E8A-4147-A177-3AD203B41FA5}">
                      <a16:colId xmlns:a16="http://schemas.microsoft.com/office/drawing/2014/main" val="3961362370"/>
                    </a:ext>
                  </a:extLst>
                </a:gridCol>
                <a:gridCol w="803524">
                  <a:extLst>
                    <a:ext uri="{9D8B030D-6E8A-4147-A177-3AD203B41FA5}">
                      <a16:colId xmlns:a16="http://schemas.microsoft.com/office/drawing/2014/main" val="3627647592"/>
                    </a:ext>
                  </a:extLst>
                </a:gridCol>
              </a:tblGrid>
              <a:tr h="494330">
                <a:tc>
                  <a:txBody>
                    <a:bodyPr/>
                    <a:lstStyle/>
                    <a:p>
                      <a:r>
                        <a:rPr lang="en-US" sz="800" dirty="0"/>
                        <a:t>Variable</a:t>
                      </a:r>
                      <a:endParaRPr lang="en-US" sz="800" dirty="0">
                        <a:latin typeface="Times New Roman" panose="02020603050405020304" pitchFamily="18" charset="0"/>
                        <a:cs typeface="Times New Roman" panose="02020603050405020304" pitchFamily="18" charset="0"/>
                      </a:endParaRPr>
                    </a:p>
                  </a:txBody>
                  <a:tcPr anchor="ctr"/>
                </a:tc>
                <a:tc>
                  <a:txBody>
                    <a:bodyPr/>
                    <a:lstStyle/>
                    <a:p>
                      <a:r>
                        <a:rPr lang="en-US" sz="800" dirty="0"/>
                        <a:t>Min</a:t>
                      </a:r>
                      <a:endParaRPr lang="en-US" sz="800" dirty="0">
                        <a:latin typeface="Times New Roman" panose="02020603050405020304" pitchFamily="18" charset="0"/>
                        <a:cs typeface="Times New Roman" panose="02020603050405020304" pitchFamily="18" charset="0"/>
                      </a:endParaRPr>
                    </a:p>
                  </a:txBody>
                  <a:tcPr anchor="ctr"/>
                </a:tc>
                <a:tc>
                  <a:txBody>
                    <a:bodyPr/>
                    <a:lstStyle/>
                    <a:p>
                      <a:r>
                        <a:rPr lang="en-US" sz="800" dirty="0"/>
                        <a:t>1st Quartile</a:t>
                      </a:r>
                      <a:endParaRPr lang="en-US" sz="800" dirty="0">
                        <a:latin typeface="Times New Roman" panose="02020603050405020304" pitchFamily="18" charset="0"/>
                        <a:cs typeface="Times New Roman" panose="02020603050405020304" pitchFamily="18" charset="0"/>
                      </a:endParaRPr>
                    </a:p>
                  </a:txBody>
                  <a:tcPr anchor="ctr"/>
                </a:tc>
                <a:tc>
                  <a:txBody>
                    <a:bodyPr/>
                    <a:lstStyle/>
                    <a:p>
                      <a:r>
                        <a:rPr lang="en-US" sz="800" dirty="0"/>
                        <a:t>Median</a:t>
                      </a:r>
                      <a:endParaRPr lang="en-US" sz="800" dirty="0">
                        <a:latin typeface="Times New Roman" panose="02020603050405020304" pitchFamily="18" charset="0"/>
                        <a:cs typeface="Times New Roman" panose="02020603050405020304" pitchFamily="18" charset="0"/>
                      </a:endParaRPr>
                    </a:p>
                  </a:txBody>
                  <a:tcPr anchor="ctr"/>
                </a:tc>
                <a:tc>
                  <a:txBody>
                    <a:bodyPr/>
                    <a:lstStyle/>
                    <a:p>
                      <a:r>
                        <a:rPr lang="en-US" sz="800" dirty="0"/>
                        <a:t>Mean</a:t>
                      </a:r>
                      <a:endParaRPr lang="en-US" sz="800" dirty="0">
                        <a:latin typeface="Times New Roman" panose="02020603050405020304" pitchFamily="18" charset="0"/>
                        <a:cs typeface="Times New Roman" panose="02020603050405020304" pitchFamily="18" charset="0"/>
                      </a:endParaRPr>
                    </a:p>
                  </a:txBody>
                  <a:tcPr anchor="ctr"/>
                </a:tc>
                <a:tc>
                  <a:txBody>
                    <a:bodyPr/>
                    <a:lstStyle/>
                    <a:p>
                      <a:r>
                        <a:rPr lang="en-US" sz="800" dirty="0"/>
                        <a:t>3rd Quartile</a:t>
                      </a:r>
                      <a:endParaRPr lang="en-US" sz="800" dirty="0">
                        <a:latin typeface="Times New Roman" panose="02020603050405020304" pitchFamily="18" charset="0"/>
                        <a:cs typeface="Times New Roman" panose="02020603050405020304" pitchFamily="18" charset="0"/>
                      </a:endParaRPr>
                    </a:p>
                  </a:txBody>
                  <a:tcPr anchor="ctr"/>
                </a:tc>
                <a:tc>
                  <a:txBody>
                    <a:bodyPr/>
                    <a:lstStyle/>
                    <a:p>
                      <a:r>
                        <a:rPr lang="en-US" sz="800" dirty="0"/>
                        <a:t>Max</a:t>
                      </a:r>
                      <a:endParaRPr lang="en-US" sz="800" dirty="0">
                        <a:latin typeface="Times New Roman" panose="02020603050405020304" pitchFamily="18" charset="0"/>
                        <a:cs typeface="Times New Roman" panose="02020603050405020304" pitchFamily="18" charset="0"/>
                      </a:endParaRPr>
                    </a:p>
                  </a:txBody>
                  <a:tcPr anchor="ctr"/>
                </a:tc>
                <a:tc>
                  <a:txBody>
                    <a:bodyPr/>
                    <a:lstStyle/>
                    <a:p>
                      <a:r>
                        <a:rPr lang="en-US" sz="800" dirty="0"/>
                        <a:t>Interpretation</a:t>
                      </a:r>
                      <a:endParaRPr lang="en-US" sz="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754230"/>
                  </a:ext>
                </a:extLst>
              </a:tr>
              <a:tr h="626151">
                <a:tc>
                  <a:txBody>
                    <a:bodyPr/>
                    <a:lstStyle/>
                    <a:p>
                      <a:r>
                        <a:rPr lang="en-US" sz="800" b="1" dirty="0"/>
                        <a:t>CMEDV</a:t>
                      </a:r>
                      <a:r>
                        <a:rPr lang="en-US" sz="800" dirty="0"/>
                        <a:t> (House Value)</a:t>
                      </a:r>
                      <a:endParaRPr lang="en-US" sz="800" dirty="0">
                        <a:latin typeface="Times New Roman" panose="02020603050405020304" pitchFamily="18" charset="0"/>
                        <a:cs typeface="Times New Roman" panose="02020603050405020304" pitchFamily="18" charset="0"/>
                      </a:endParaRPr>
                    </a:p>
                  </a:txBody>
                  <a:tcPr anchor="ctr"/>
                </a:tc>
                <a:tc>
                  <a:txBody>
                    <a:bodyPr/>
                    <a:lstStyle/>
                    <a:p>
                      <a:r>
                        <a:rPr lang="en-US" sz="800" dirty="0"/>
                        <a:t>5.00</a:t>
                      </a:r>
                      <a:endParaRPr lang="en-US" sz="800" dirty="0">
                        <a:latin typeface="Times New Roman" panose="02020603050405020304" pitchFamily="18" charset="0"/>
                        <a:cs typeface="Times New Roman" panose="02020603050405020304" pitchFamily="18" charset="0"/>
                      </a:endParaRPr>
                    </a:p>
                  </a:txBody>
                  <a:tcPr anchor="ctr"/>
                </a:tc>
                <a:tc>
                  <a:txBody>
                    <a:bodyPr/>
                    <a:lstStyle/>
                    <a:p>
                      <a:r>
                        <a:rPr lang="en-US" sz="800" dirty="0"/>
                        <a:t>16.50</a:t>
                      </a:r>
                      <a:endParaRPr lang="en-US" sz="800" dirty="0">
                        <a:latin typeface="Times New Roman" panose="02020603050405020304" pitchFamily="18" charset="0"/>
                        <a:cs typeface="Times New Roman" panose="02020603050405020304" pitchFamily="18" charset="0"/>
                      </a:endParaRPr>
                    </a:p>
                  </a:txBody>
                  <a:tcPr anchor="ctr"/>
                </a:tc>
                <a:tc>
                  <a:txBody>
                    <a:bodyPr/>
                    <a:lstStyle/>
                    <a:p>
                      <a:r>
                        <a:rPr lang="en-US" sz="800" dirty="0"/>
                        <a:t>20.60</a:t>
                      </a:r>
                      <a:endParaRPr lang="en-US" sz="800" dirty="0">
                        <a:latin typeface="Times New Roman" panose="02020603050405020304" pitchFamily="18" charset="0"/>
                        <a:cs typeface="Times New Roman" panose="02020603050405020304" pitchFamily="18" charset="0"/>
                      </a:endParaRPr>
                    </a:p>
                  </a:txBody>
                  <a:tcPr anchor="ctr"/>
                </a:tc>
                <a:tc>
                  <a:txBody>
                    <a:bodyPr/>
                    <a:lstStyle/>
                    <a:p>
                      <a:r>
                        <a:rPr lang="en-US" sz="800" dirty="0"/>
                        <a:t>21.48</a:t>
                      </a:r>
                      <a:endParaRPr lang="en-US" sz="800" dirty="0">
                        <a:latin typeface="Times New Roman" panose="02020603050405020304" pitchFamily="18" charset="0"/>
                        <a:cs typeface="Times New Roman" panose="02020603050405020304" pitchFamily="18" charset="0"/>
                      </a:endParaRPr>
                    </a:p>
                  </a:txBody>
                  <a:tcPr anchor="ctr"/>
                </a:tc>
                <a:tc>
                  <a:txBody>
                    <a:bodyPr/>
                    <a:lstStyle/>
                    <a:p>
                      <a:r>
                        <a:rPr lang="en-US" sz="800"/>
                        <a:t>24.50</a:t>
                      </a:r>
                      <a:endParaRPr lang="en-US" sz="800">
                        <a:latin typeface="Times New Roman" panose="02020603050405020304" pitchFamily="18" charset="0"/>
                        <a:cs typeface="Times New Roman" panose="02020603050405020304" pitchFamily="18" charset="0"/>
                      </a:endParaRPr>
                    </a:p>
                  </a:txBody>
                  <a:tcPr anchor="ctr"/>
                </a:tc>
                <a:tc>
                  <a:txBody>
                    <a:bodyPr/>
                    <a:lstStyle/>
                    <a:p>
                      <a:r>
                        <a:rPr lang="en-US" sz="800" dirty="0"/>
                        <a:t>48.80</a:t>
                      </a:r>
                      <a:endParaRPr lang="en-US" sz="800" dirty="0">
                        <a:latin typeface="Times New Roman" panose="02020603050405020304" pitchFamily="18" charset="0"/>
                        <a:cs typeface="Times New Roman" panose="02020603050405020304" pitchFamily="18" charset="0"/>
                      </a:endParaRPr>
                    </a:p>
                  </a:txBody>
                  <a:tcPr anchor="ctr"/>
                </a:tc>
                <a:tc>
                  <a:txBody>
                    <a:bodyPr/>
                    <a:lstStyle/>
                    <a:p>
                      <a:r>
                        <a:rPr lang="en-US" sz="800" dirty="0"/>
                        <a:t>Wide range, mean close to median.</a:t>
                      </a:r>
                      <a:endParaRPr lang="en-US" sz="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29175689"/>
                  </a:ext>
                </a:extLst>
              </a:tr>
              <a:tr h="757973">
                <a:tc>
                  <a:txBody>
                    <a:bodyPr/>
                    <a:lstStyle/>
                    <a:p>
                      <a:r>
                        <a:rPr lang="en-US" sz="800" b="1" dirty="0"/>
                        <a:t>CRIM</a:t>
                      </a:r>
                      <a:r>
                        <a:rPr lang="en-US" sz="800" dirty="0"/>
                        <a:t> (Crime Rate)</a:t>
                      </a:r>
                      <a:endParaRPr lang="en-US" sz="800" dirty="0">
                        <a:latin typeface="Times New Roman" panose="02020603050405020304" pitchFamily="18" charset="0"/>
                        <a:cs typeface="Times New Roman" panose="02020603050405020304" pitchFamily="18" charset="0"/>
                      </a:endParaRPr>
                    </a:p>
                  </a:txBody>
                  <a:tcPr anchor="ctr"/>
                </a:tc>
                <a:tc>
                  <a:txBody>
                    <a:bodyPr/>
                    <a:lstStyle/>
                    <a:p>
                      <a:r>
                        <a:rPr lang="en-US" sz="800" dirty="0"/>
                        <a:t>0.00632</a:t>
                      </a:r>
                      <a:endParaRPr lang="en-US" sz="800" dirty="0">
                        <a:latin typeface="Times New Roman" panose="02020603050405020304" pitchFamily="18" charset="0"/>
                        <a:cs typeface="Times New Roman" panose="02020603050405020304" pitchFamily="18" charset="0"/>
                      </a:endParaRPr>
                    </a:p>
                  </a:txBody>
                  <a:tcPr anchor="ctr"/>
                </a:tc>
                <a:tc>
                  <a:txBody>
                    <a:bodyPr/>
                    <a:lstStyle/>
                    <a:p>
                      <a:r>
                        <a:rPr lang="en-US" sz="800" dirty="0"/>
                        <a:t>0.07978</a:t>
                      </a:r>
                      <a:endParaRPr lang="en-US" sz="800" dirty="0">
                        <a:latin typeface="Times New Roman" panose="02020603050405020304" pitchFamily="18" charset="0"/>
                        <a:cs typeface="Times New Roman" panose="02020603050405020304" pitchFamily="18" charset="0"/>
                      </a:endParaRPr>
                    </a:p>
                  </a:txBody>
                  <a:tcPr anchor="ctr"/>
                </a:tc>
                <a:tc>
                  <a:txBody>
                    <a:bodyPr/>
                    <a:lstStyle/>
                    <a:p>
                      <a:r>
                        <a:rPr lang="en-US" sz="800" dirty="0"/>
                        <a:t>0.23912</a:t>
                      </a:r>
                      <a:endParaRPr lang="en-US" sz="800" dirty="0">
                        <a:latin typeface="Times New Roman" panose="02020603050405020304" pitchFamily="18" charset="0"/>
                        <a:cs typeface="Times New Roman" panose="02020603050405020304" pitchFamily="18" charset="0"/>
                      </a:endParaRPr>
                    </a:p>
                  </a:txBody>
                  <a:tcPr anchor="ctr"/>
                </a:tc>
                <a:tc>
                  <a:txBody>
                    <a:bodyPr/>
                    <a:lstStyle/>
                    <a:p>
                      <a:r>
                        <a:rPr lang="en-US" sz="800" dirty="0"/>
                        <a:t>3.78</a:t>
                      </a:r>
                      <a:endParaRPr lang="en-US" sz="800" dirty="0">
                        <a:latin typeface="Times New Roman" panose="02020603050405020304" pitchFamily="18" charset="0"/>
                        <a:cs typeface="Times New Roman" panose="02020603050405020304" pitchFamily="18" charset="0"/>
                      </a:endParaRPr>
                    </a:p>
                  </a:txBody>
                  <a:tcPr anchor="ctr"/>
                </a:tc>
                <a:tc>
                  <a:txBody>
                    <a:bodyPr/>
                    <a:lstStyle/>
                    <a:p>
                      <a:r>
                        <a:rPr lang="en-US" sz="800" dirty="0"/>
                        <a:t>3.69695</a:t>
                      </a:r>
                      <a:endParaRPr lang="en-US" sz="800" dirty="0">
                        <a:latin typeface="Times New Roman" panose="02020603050405020304" pitchFamily="18" charset="0"/>
                        <a:cs typeface="Times New Roman" panose="02020603050405020304" pitchFamily="18" charset="0"/>
                      </a:endParaRPr>
                    </a:p>
                  </a:txBody>
                  <a:tcPr anchor="ctr"/>
                </a:tc>
                <a:tc>
                  <a:txBody>
                    <a:bodyPr/>
                    <a:lstStyle/>
                    <a:p>
                      <a:r>
                        <a:rPr lang="en-US" sz="800"/>
                        <a:t>88.9762</a:t>
                      </a:r>
                      <a:endParaRPr lang="en-US" sz="800">
                        <a:latin typeface="Times New Roman" panose="02020603050405020304" pitchFamily="18" charset="0"/>
                        <a:cs typeface="Times New Roman" panose="02020603050405020304" pitchFamily="18" charset="0"/>
                      </a:endParaRPr>
                    </a:p>
                  </a:txBody>
                  <a:tcPr anchor="ctr"/>
                </a:tc>
                <a:tc>
                  <a:txBody>
                    <a:bodyPr/>
                    <a:lstStyle/>
                    <a:p>
                      <a:r>
                        <a:rPr lang="en-US" sz="800" dirty="0"/>
                        <a:t>Right-skewed, extreme high crime in some areas.</a:t>
                      </a:r>
                      <a:endParaRPr lang="en-US" sz="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983991135"/>
                  </a:ext>
                </a:extLst>
              </a:tr>
              <a:tr h="494330">
                <a:tc>
                  <a:txBody>
                    <a:bodyPr/>
                    <a:lstStyle/>
                    <a:p>
                      <a:r>
                        <a:rPr lang="en-US" sz="800" b="1" dirty="0"/>
                        <a:t>RM</a:t>
                      </a:r>
                      <a:r>
                        <a:rPr lang="en-US" sz="800" dirty="0"/>
                        <a:t> (Avg. Rooms)</a:t>
                      </a:r>
                      <a:endParaRPr lang="en-US" sz="800" dirty="0">
                        <a:latin typeface="Times New Roman" panose="02020603050405020304" pitchFamily="18" charset="0"/>
                        <a:cs typeface="Times New Roman" panose="02020603050405020304" pitchFamily="18" charset="0"/>
                      </a:endParaRPr>
                    </a:p>
                  </a:txBody>
                  <a:tcPr anchor="ctr"/>
                </a:tc>
                <a:tc>
                  <a:txBody>
                    <a:bodyPr/>
                    <a:lstStyle/>
                    <a:p>
                      <a:r>
                        <a:rPr lang="en-US" sz="800" dirty="0"/>
                        <a:t>3.561</a:t>
                      </a:r>
                      <a:endParaRPr lang="en-US" sz="800" dirty="0">
                        <a:latin typeface="Times New Roman" panose="02020603050405020304" pitchFamily="18" charset="0"/>
                        <a:cs typeface="Times New Roman" panose="02020603050405020304" pitchFamily="18" charset="0"/>
                      </a:endParaRPr>
                    </a:p>
                  </a:txBody>
                  <a:tcPr anchor="ctr"/>
                </a:tc>
                <a:tc>
                  <a:txBody>
                    <a:bodyPr/>
                    <a:lstStyle/>
                    <a:p>
                      <a:r>
                        <a:rPr lang="en-US" sz="800"/>
                        <a:t>5.879</a:t>
                      </a:r>
                      <a:endParaRPr lang="en-US" sz="800">
                        <a:latin typeface="Times New Roman" panose="02020603050405020304" pitchFamily="18" charset="0"/>
                        <a:cs typeface="Times New Roman" panose="02020603050405020304" pitchFamily="18" charset="0"/>
                      </a:endParaRPr>
                    </a:p>
                  </a:txBody>
                  <a:tcPr anchor="ctr"/>
                </a:tc>
                <a:tc>
                  <a:txBody>
                    <a:bodyPr/>
                    <a:lstStyle/>
                    <a:p>
                      <a:r>
                        <a:rPr lang="en-US" sz="800" dirty="0"/>
                        <a:t>6.185</a:t>
                      </a:r>
                      <a:endParaRPr lang="en-US" sz="800" dirty="0">
                        <a:latin typeface="Times New Roman" panose="02020603050405020304" pitchFamily="18" charset="0"/>
                        <a:cs typeface="Times New Roman" panose="02020603050405020304" pitchFamily="18" charset="0"/>
                      </a:endParaRPr>
                    </a:p>
                  </a:txBody>
                  <a:tcPr anchor="ctr"/>
                </a:tc>
                <a:tc>
                  <a:txBody>
                    <a:bodyPr/>
                    <a:lstStyle/>
                    <a:p>
                      <a:r>
                        <a:rPr lang="en-US" sz="800" dirty="0"/>
                        <a:t>6.238</a:t>
                      </a:r>
                      <a:endParaRPr lang="en-US" sz="800" dirty="0">
                        <a:latin typeface="Times New Roman" panose="02020603050405020304" pitchFamily="18" charset="0"/>
                        <a:cs typeface="Times New Roman" panose="02020603050405020304" pitchFamily="18" charset="0"/>
                      </a:endParaRPr>
                    </a:p>
                  </a:txBody>
                  <a:tcPr anchor="ctr"/>
                </a:tc>
                <a:tc>
                  <a:txBody>
                    <a:bodyPr/>
                    <a:lstStyle/>
                    <a:p>
                      <a:r>
                        <a:rPr lang="en-US" sz="800"/>
                        <a:t>6.565</a:t>
                      </a:r>
                      <a:endParaRPr lang="en-US" sz="800">
                        <a:latin typeface="Times New Roman" panose="02020603050405020304" pitchFamily="18" charset="0"/>
                        <a:cs typeface="Times New Roman" panose="02020603050405020304" pitchFamily="18" charset="0"/>
                      </a:endParaRPr>
                    </a:p>
                  </a:txBody>
                  <a:tcPr anchor="ctr"/>
                </a:tc>
                <a:tc>
                  <a:txBody>
                    <a:bodyPr/>
                    <a:lstStyle/>
                    <a:p>
                      <a:r>
                        <a:rPr lang="en-US" sz="800" dirty="0"/>
                        <a:t>8.398</a:t>
                      </a:r>
                      <a:endParaRPr lang="en-US" sz="800" dirty="0">
                        <a:latin typeface="Times New Roman" panose="02020603050405020304" pitchFamily="18" charset="0"/>
                        <a:cs typeface="Times New Roman" panose="02020603050405020304" pitchFamily="18" charset="0"/>
                      </a:endParaRPr>
                    </a:p>
                  </a:txBody>
                  <a:tcPr anchor="ctr"/>
                </a:tc>
                <a:tc>
                  <a:txBody>
                    <a:bodyPr/>
                    <a:lstStyle/>
                    <a:p>
                      <a:r>
                        <a:rPr lang="en-US" sz="800"/>
                        <a:t>More rooms increase home value.</a:t>
                      </a:r>
                      <a:endParaRPr lang="en-US" sz="8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438053485"/>
                  </a:ext>
                </a:extLst>
              </a:tr>
              <a:tr h="494330">
                <a:tc>
                  <a:txBody>
                    <a:bodyPr/>
                    <a:lstStyle/>
                    <a:p>
                      <a:r>
                        <a:rPr lang="en-US" sz="800" b="1"/>
                        <a:t>TAX</a:t>
                      </a:r>
                      <a:r>
                        <a:rPr lang="en-US" sz="800"/>
                        <a:t> (Property Tax)</a:t>
                      </a:r>
                      <a:endParaRPr lang="en-US" sz="800">
                        <a:latin typeface="Times New Roman" panose="02020603050405020304" pitchFamily="18" charset="0"/>
                        <a:cs typeface="Times New Roman" panose="02020603050405020304" pitchFamily="18" charset="0"/>
                      </a:endParaRPr>
                    </a:p>
                  </a:txBody>
                  <a:tcPr anchor="ctr"/>
                </a:tc>
                <a:tc>
                  <a:txBody>
                    <a:bodyPr/>
                    <a:lstStyle/>
                    <a:p>
                      <a:r>
                        <a:rPr lang="en-US" sz="800"/>
                        <a:t>187.0</a:t>
                      </a:r>
                      <a:endParaRPr lang="en-US" sz="800">
                        <a:latin typeface="Times New Roman" panose="02020603050405020304" pitchFamily="18" charset="0"/>
                        <a:cs typeface="Times New Roman" panose="02020603050405020304" pitchFamily="18" charset="0"/>
                      </a:endParaRPr>
                    </a:p>
                  </a:txBody>
                  <a:tcPr anchor="ctr"/>
                </a:tc>
                <a:tc>
                  <a:txBody>
                    <a:bodyPr/>
                    <a:lstStyle/>
                    <a:p>
                      <a:r>
                        <a:rPr lang="en-US" sz="800" dirty="0"/>
                        <a:t>284.0</a:t>
                      </a:r>
                      <a:endParaRPr lang="en-US" sz="800" dirty="0">
                        <a:latin typeface="Times New Roman" panose="02020603050405020304" pitchFamily="18" charset="0"/>
                        <a:cs typeface="Times New Roman" panose="02020603050405020304" pitchFamily="18" charset="0"/>
                      </a:endParaRPr>
                    </a:p>
                  </a:txBody>
                  <a:tcPr anchor="ctr"/>
                </a:tc>
                <a:tc>
                  <a:txBody>
                    <a:bodyPr/>
                    <a:lstStyle/>
                    <a:p>
                      <a:r>
                        <a:rPr lang="en-US" sz="800"/>
                        <a:t>334.0</a:t>
                      </a:r>
                      <a:endParaRPr lang="en-US" sz="800">
                        <a:latin typeface="Times New Roman" panose="02020603050405020304" pitchFamily="18" charset="0"/>
                        <a:cs typeface="Times New Roman" panose="02020603050405020304" pitchFamily="18" charset="0"/>
                      </a:endParaRPr>
                    </a:p>
                  </a:txBody>
                  <a:tcPr anchor="ctr"/>
                </a:tc>
                <a:tc>
                  <a:txBody>
                    <a:bodyPr/>
                    <a:lstStyle/>
                    <a:p>
                      <a:r>
                        <a:rPr lang="en-US" sz="800" dirty="0"/>
                        <a:t>410.9</a:t>
                      </a:r>
                      <a:endParaRPr lang="en-US" sz="800" dirty="0">
                        <a:latin typeface="Times New Roman" panose="02020603050405020304" pitchFamily="18" charset="0"/>
                        <a:cs typeface="Times New Roman" panose="02020603050405020304" pitchFamily="18" charset="0"/>
                      </a:endParaRPr>
                    </a:p>
                  </a:txBody>
                  <a:tcPr anchor="ctr"/>
                </a:tc>
                <a:tc>
                  <a:txBody>
                    <a:bodyPr/>
                    <a:lstStyle/>
                    <a:p>
                      <a:r>
                        <a:rPr lang="en-US" sz="800"/>
                        <a:t>666.0</a:t>
                      </a:r>
                      <a:endParaRPr lang="en-US" sz="800">
                        <a:latin typeface="Times New Roman" panose="02020603050405020304" pitchFamily="18" charset="0"/>
                        <a:cs typeface="Times New Roman" panose="02020603050405020304" pitchFamily="18" charset="0"/>
                      </a:endParaRPr>
                    </a:p>
                  </a:txBody>
                  <a:tcPr anchor="ctr"/>
                </a:tc>
                <a:tc>
                  <a:txBody>
                    <a:bodyPr/>
                    <a:lstStyle/>
                    <a:p>
                      <a:r>
                        <a:rPr lang="en-US" sz="800" dirty="0"/>
                        <a:t>711.0</a:t>
                      </a:r>
                      <a:endParaRPr lang="en-US" sz="800" dirty="0">
                        <a:latin typeface="Times New Roman" panose="02020603050405020304" pitchFamily="18" charset="0"/>
                        <a:cs typeface="Times New Roman" panose="02020603050405020304" pitchFamily="18" charset="0"/>
                      </a:endParaRPr>
                    </a:p>
                  </a:txBody>
                  <a:tcPr anchor="ctr"/>
                </a:tc>
                <a:tc>
                  <a:txBody>
                    <a:bodyPr/>
                    <a:lstStyle/>
                    <a:p>
                      <a:r>
                        <a:rPr lang="en-US" sz="800" dirty="0"/>
                        <a:t>Some very high tax values.</a:t>
                      </a:r>
                      <a:endParaRPr lang="en-US" sz="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89410377"/>
                  </a:ext>
                </a:extLst>
              </a:tr>
            </a:tbl>
          </a:graphicData>
        </a:graphic>
      </p:graphicFrame>
    </p:spTree>
    <p:extLst>
      <p:ext uri="{BB962C8B-B14F-4D97-AF65-F5344CB8AC3E}">
        <p14:creationId xmlns:p14="http://schemas.microsoft.com/office/powerpoint/2010/main" val="3348743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77E92-F922-3686-E3DB-2989906178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1A03CA-095D-EF8B-3032-E544AEB1BDB8}"/>
              </a:ext>
            </a:extLst>
          </p:cNvPr>
          <p:cNvSpPr>
            <a:spLocks noGrp="1"/>
          </p:cNvSpPr>
          <p:nvPr>
            <p:ph type="title"/>
          </p:nvPr>
        </p:nvSpPr>
        <p:spPr>
          <a:xfrm>
            <a:off x="628650" y="365127"/>
            <a:ext cx="7886700" cy="641950"/>
          </a:xfrm>
        </p:spPr>
        <p:txBody>
          <a:bodyPr>
            <a:normAutofit fontScale="90000"/>
          </a:bodyPr>
          <a:lstStyle/>
          <a:p>
            <a:pPr algn="ctr"/>
            <a:r>
              <a:rPr lang="en-US" sz="3600" u="sng" dirty="0">
                <a:latin typeface="Times New Roman" panose="02020603050405020304" pitchFamily="18" charset="0"/>
                <a:cs typeface="Times New Roman" panose="02020603050405020304" pitchFamily="18" charset="0"/>
              </a:rPr>
              <a:t>Model Summary: Linear Regression with Cross-Validation</a:t>
            </a:r>
          </a:p>
        </p:txBody>
      </p:sp>
      <p:sp>
        <p:nvSpPr>
          <p:cNvPr id="4" name="TextBox 3">
            <a:extLst>
              <a:ext uri="{FF2B5EF4-FFF2-40B4-BE49-F238E27FC236}">
                <a16:creationId xmlns:a16="http://schemas.microsoft.com/office/drawing/2014/main" id="{79416172-7211-6F11-B119-753B88841BD4}"/>
              </a:ext>
            </a:extLst>
          </p:cNvPr>
          <p:cNvSpPr txBox="1"/>
          <p:nvPr/>
        </p:nvSpPr>
        <p:spPr>
          <a:xfrm>
            <a:off x="4349579" y="1421027"/>
            <a:ext cx="4905632" cy="3277820"/>
          </a:xfrm>
          <a:prstGeom prst="rect">
            <a:avLst/>
          </a:prstGeom>
          <a:noFill/>
        </p:spPr>
        <p:txBody>
          <a:bodyPr wrap="square" rtlCol="0">
            <a:spAutoFit/>
          </a:bodyPr>
          <a:lstStyle/>
          <a:p>
            <a:r>
              <a:rPr lang="en-US" sz="900" b="1" dirty="0">
                <a:solidFill>
                  <a:srgbClr val="00B050"/>
                </a:solidFill>
                <a:latin typeface="Courier New" panose="02070309020205020404" pitchFamily="49" charset="0"/>
                <a:cs typeface="Courier New" panose="02070309020205020404" pitchFamily="49" charset="0"/>
              </a:rPr>
              <a:t>Call:</a:t>
            </a:r>
          </a:p>
          <a:p>
            <a:r>
              <a:rPr lang="en-US" sz="900" b="1" dirty="0" err="1">
                <a:solidFill>
                  <a:srgbClr val="00B050"/>
                </a:solidFill>
                <a:latin typeface="Courier New" panose="02070309020205020404" pitchFamily="49" charset="0"/>
                <a:cs typeface="Courier New" panose="02070309020205020404" pitchFamily="49" charset="0"/>
              </a:rPr>
              <a:t>lm</a:t>
            </a:r>
            <a:r>
              <a:rPr lang="en-US" sz="900" b="1" dirty="0">
                <a:solidFill>
                  <a:srgbClr val="00B050"/>
                </a:solidFill>
                <a:latin typeface="Courier New" panose="02070309020205020404" pitchFamily="49" charset="0"/>
                <a:cs typeface="Courier New" panose="02070309020205020404" pitchFamily="49" charset="0"/>
              </a:rPr>
              <a:t>(formula = .outcome ~ ., data = </a:t>
            </a:r>
            <a:r>
              <a:rPr lang="en-US" sz="900" b="1" dirty="0" err="1">
                <a:solidFill>
                  <a:srgbClr val="00B050"/>
                </a:solidFill>
                <a:latin typeface="Courier New" panose="02070309020205020404" pitchFamily="49" charset="0"/>
                <a:cs typeface="Courier New" panose="02070309020205020404" pitchFamily="49" charset="0"/>
              </a:rPr>
              <a:t>dat</a:t>
            </a:r>
            <a:r>
              <a:rPr lang="en-US" sz="900" b="1" dirty="0">
                <a:solidFill>
                  <a:srgbClr val="00B050"/>
                </a:solidFill>
                <a:latin typeface="Courier New" panose="02070309020205020404" pitchFamily="49" charset="0"/>
                <a:cs typeface="Courier New" panose="02070309020205020404" pitchFamily="49" charset="0"/>
              </a:rPr>
              <a:t>)</a:t>
            </a:r>
          </a:p>
          <a:p>
            <a:endParaRPr lang="en-US" sz="900" b="1" dirty="0">
              <a:solidFill>
                <a:srgbClr val="00B050"/>
              </a:solidFill>
              <a:latin typeface="Courier New" panose="02070309020205020404" pitchFamily="49" charset="0"/>
              <a:cs typeface="Courier New" panose="02070309020205020404" pitchFamily="49" charset="0"/>
            </a:endParaRPr>
          </a:p>
          <a:p>
            <a:r>
              <a:rPr lang="en-US" sz="900" b="1" dirty="0">
                <a:solidFill>
                  <a:srgbClr val="00B050"/>
                </a:solidFill>
                <a:latin typeface="Courier New" panose="02070309020205020404" pitchFamily="49" charset="0"/>
                <a:cs typeface="Courier New" panose="02070309020205020404" pitchFamily="49" charset="0"/>
              </a:rPr>
              <a:t>Residuals:</a:t>
            </a:r>
          </a:p>
          <a:p>
            <a:r>
              <a:rPr lang="en-US" sz="900" b="1" dirty="0">
                <a:solidFill>
                  <a:srgbClr val="00B050"/>
                </a:solidFill>
                <a:latin typeface="Courier New" panose="02070309020205020404" pitchFamily="49" charset="0"/>
                <a:cs typeface="Courier New" panose="02070309020205020404" pitchFamily="49" charset="0"/>
              </a:rPr>
              <a:t>    Min      1Q  Median      3Q     Max </a:t>
            </a:r>
          </a:p>
          <a:p>
            <a:r>
              <a:rPr lang="en-US" sz="900" b="1" dirty="0">
                <a:solidFill>
                  <a:srgbClr val="00B050"/>
                </a:solidFill>
                <a:latin typeface="Courier New" panose="02070309020205020404" pitchFamily="49" charset="0"/>
                <a:cs typeface="Courier New" panose="02070309020205020404" pitchFamily="49" charset="0"/>
              </a:rPr>
              <a:t>-6.5509 -1.3587 -0.2309  1.2407 11.6630 </a:t>
            </a:r>
          </a:p>
          <a:p>
            <a:endParaRPr lang="en-US" sz="900" b="1" dirty="0">
              <a:solidFill>
                <a:srgbClr val="00B050"/>
              </a:solidFill>
              <a:latin typeface="Courier New" panose="02070309020205020404" pitchFamily="49" charset="0"/>
              <a:cs typeface="Courier New" panose="02070309020205020404" pitchFamily="49" charset="0"/>
            </a:endParaRPr>
          </a:p>
          <a:p>
            <a:r>
              <a:rPr lang="en-US" sz="900" b="1" dirty="0">
                <a:solidFill>
                  <a:srgbClr val="00B050"/>
                </a:solidFill>
                <a:latin typeface="Courier New" panose="02070309020205020404" pitchFamily="49" charset="0"/>
                <a:cs typeface="Courier New" panose="02070309020205020404" pitchFamily="49" charset="0"/>
              </a:rPr>
              <a:t>Coefficients:</a:t>
            </a:r>
          </a:p>
          <a:p>
            <a:r>
              <a:rPr lang="en-US" sz="900" b="1" dirty="0">
                <a:solidFill>
                  <a:srgbClr val="00B050"/>
                </a:solidFill>
                <a:latin typeface="Courier New" panose="02070309020205020404" pitchFamily="49" charset="0"/>
                <a:cs typeface="Courier New" panose="02070309020205020404" pitchFamily="49" charset="0"/>
              </a:rPr>
              <a:t>            Estimate Std. Error t value </a:t>
            </a:r>
            <a:r>
              <a:rPr lang="en-US" sz="900" b="1" dirty="0" err="1">
                <a:solidFill>
                  <a:srgbClr val="00B050"/>
                </a:solidFill>
                <a:latin typeface="Courier New" panose="02070309020205020404" pitchFamily="49" charset="0"/>
                <a:cs typeface="Courier New" panose="02070309020205020404" pitchFamily="49" charset="0"/>
              </a:rPr>
              <a:t>Pr</a:t>
            </a:r>
            <a:r>
              <a:rPr lang="en-US" sz="900" b="1" dirty="0">
                <a:solidFill>
                  <a:srgbClr val="00B050"/>
                </a:solidFill>
                <a:latin typeface="Courier New" panose="02070309020205020404" pitchFamily="49" charset="0"/>
                <a:cs typeface="Courier New" panose="02070309020205020404" pitchFamily="49" charset="0"/>
              </a:rPr>
              <a:t>(&gt;|t|)    </a:t>
            </a:r>
          </a:p>
          <a:p>
            <a:r>
              <a:rPr lang="en-US" sz="900" b="1" dirty="0">
                <a:solidFill>
                  <a:srgbClr val="00B050"/>
                </a:solidFill>
                <a:latin typeface="Courier New" panose="02070309020205020404" pitchFamily="49" charset="0"/>
                <a:cs typeface="Courier New" panose="02070309020205020404" pitchFamily="49" charset="0"/>
              </a:rPr>
              <a:t>(Intercept) -67.9501    10.4024  -6.532 3.72e-10 ***</a:t>
            </a:r>
          </a:p>
          <a:p>
            <a:r>
              <a:rPr lang="en-US" sz="900" b="1" dirty="0" err="1">
                <a:solidFill>
                  <a:srgbClr val="00B050"/>
                </a:solidFill>
                <a:latin typeface="Courier New" panose="02070309020205020404" pitchFamily="49" charset="0"/>
                <a:cs typeface="Courier New" panose="02070309020205020404" pitchFamily="49" charset="0"/>
              </a:rPr>
              <a:t>sRM</a:t>
            </a:r>
            <a:r>
              <a:rPr lang="en-US" sz="900" b="1" dirty="0">
                <a:solidFill>
                  <a:srgbClr val="00B050"/>
                </a:solidFill>
                <a:latin typeface="Courier New" panose="02070309020205020404" pitchFamily="49" charset="0"/>
                <a:cs typeface="Courier New" panose="02070309020205020404" pitchFamily="49" charset="0"/>
              </a:rPr>
              <a:t>          10.7164     1.5918   6.732 1.18e-10 ***</a:t>
            </a:r>
          </a:p>
          <a:p>
            <a:r>
              <a:rPr lang="en-US" sz="900" b="1" dirty="0">
                <a:solidFill>
                  <a:srgbClr val="00B050"/>
                </a:solidFill>
                <a:latin typeface="Courier New" panose="02070309020205020404" pitchFamily="49" charset="0"/>
                <a:cs typeface="Courier New" panose="02070309020205020404" pitchFamily="49" charset="0"/>
              </a:rPr>
              <a:t>SRM2         26.9090     6.4196   4.192 3.87e-05 ***</a:t>
            </a:r>
          </a:p>
          <a:p>
            <a:r>
              <a:rPr lang="en-US" sz="900" b="1" dirty="0" err="1">
                <a:solidFill>
                  <a:srgbClr val="00B050"/>
                </a:solidFill>
                <a:latin typeface="Courier New" panose="02070309020205020404" pitchFamily="49" charset="0"/>
                <a:cs typeface="Courier New" panose="02070309020205020404" pitchFamily="49" charset="0"/>
              </a:rPr>
              <a:t>sAGE</a:t>
            </a:r>
            <a:r>
              <a:rPr lang="en-US" sz="900" b="1" dirty="0">
                <a:solidFill>
                  <a:srgbClr val="00B050"/>
                </a:solidFill>
                <a:latin typeface="Courier New" panose="02070309020205020404" pitchFamily="49" charset="0"/>
                <a:cs typeface="Courier New" panose="02070309020205020404" pitchFamily="49" charset="0"/>
              </a:rPr>
              <a:t>         -3.2635     0.3218 -10.142  &lt; 2e-16 ***</a:t>
            </a:r>
          </a:p>
          <a:p>
            <a:r>
              <a:rPr lang="en-US" sz="900" b="1" dirty="0" err="1">
                <a:solidFill>
                  <a:srgbClr val="00B050"/>
                </a:solidFill>
                <a:latin typeface="Courier New" panose="02070309020205020404" pitchFamily="49" charset="0"/>
                <a:cs typeface="Courier New" panose="02070309020205020404" pitchFamily="49" charset="0"/>
              </a:rPr>
              <a:t>sDIS</a:t>
            </a:r>
            <a:r>
              <a:rPr lang="en-US" sz="900" b="1" dirty="0">
                <a:solidFill>
                  <a:srgbClr val="00B050"/>
                </a:solidFill>
                <a:latin typeface="Courier New" panose="02070309020205020404" pitchFamily="49" charset="0"/>
                <a:cs typeface="Courier New" panose="02070309020205020404" pitchFamily="49" charset="0"/>
              </a:rPr>
              <a:t>        -90.5433    10.7200  -8.446 2.68e-15 ***</a:t>
            </a:r>
          </a:p>
          <a:p>
            <a:r>
              <a:rPr lang="en-US" sz="900" b="1" dirty="0" err="1">
                <a:solidFill>
                  <a:srgbClr val="00B050"/>
                </a:solidFill>
                <a:latin typeface="Courier New" panose="02070309020205020404" pitchFamily="49" charset="0"/>
                <a:cs typeface="Courier New" panose="02070309020205020404" pitchFamily="49" charset="0"/>
              </a:rPr>
              <a:t>sTAX</a:t>
            </a:r>
            <a:r>
              <a:rPr lang="en-US" sz="900" b="1" dirty="0">
                <a:solidFill>
                  <a:srgbClr val="00B050"/>
                </a:solidFill>
                <a:latin typeface="Courier New" panose="02070309020205020404" pitchFamily="49" charset="0"/>
                <a:cs typeface="Courier New" panose="02070309020205020404" pitchFamily="49" charset="0"/>
              </a:rPr>
              <a:t>         -3.3447     0.5756  -5.811 1.92e-08 ***</a:t>
            </a:r>
          </a:p>
          <a:p>
            <a:r>
              <a:rPr lang="en-US" sz="900" b="1" dirty="0" err="1">
                <a:solidFill>
                  <a:srgbClr val="00B050"/>
                </a:solidFill>
                <a:latin typeface="Courier New" panose="02070309020205020404" pitchFamily="49" charset="0"/>
                <a:cs typeface="Courier New" panose="02070309020205020404" pitchFamily="49" charset="0"/>
              </a:rPr>
              <a:t>sPTRATIO</a:t>
            </a:r>
            <a:r>
              <a:rPr lang="en-US" sz="900" b="1" dirty="0">
                <a:solidFill>
                  <a:srgbClr val="00B050"/>
                </a:solidFill>
                <a:latin typeface="Courier New" panose="02070309020205020404" pitchFamily="49" charset="0"/>
                <a:cs typeface="Courier New" panose="02070309020205020404" pitchFamily="49" charset="0"/>
              </a:rPr>
              <a:t>     -2.7528     0.3596  -7.656 4.43e-13 ***</a:t>
            </a:r>
          </a:p>
          <a:p>
            <a:r>
              <a:rPr lang="en-US" sz="900" b="1" dirty="0">
                <a:solidFill>
                  <a:srgbClr val="00B050"/>
                </a:solidFill>
                <a:latin typeface="Courier New" panose="02070309020205020404" pitchFamily="49" charset="0"/>
                <a:cs typeface="Courier New" panose="02070309020205020404" pitchFamily="49" charset="0"/>
              </a:rPr>
              <a:t>---</a:t>
            </a:r>
          </a:p>
          <a:p>
            <a:r>
              <a:rPr lang="en-US" sz="900" b="1" dirty="0" err="1">
                <a:solidFill>
                  <a:srgbClr val="00B050"/>
                </a:solidFill>
                <a:latin typeface="Courier New" panose="02070309020205020404" pitchFamily="49" charset="0"/>
                <a:cs typeface="Courier New" panose="02070309020205020404" pitchFamily="49" charset="0"/>
              </a:rPr>
              <a:t>Signif</a:t>
            </a:r>
            <a:r>
              <a:rPr lang="en-US" sz="900" b="1" dirty="0">
                <a:solidFill>
                  <a:srgbClr val="00B050"/>
                </a:solidFill>
                <a:latin typeface="Courier New" panose="02070309020205020404" pitchFamily="49" charset="0"/>
                <a:cs typeface="Courier New" panose="02070309020205020404" pitchFamily="49" charset="0"/>
              </a:rPr>
              <a:t>. codes:  0 ‘***’ 0.001 ‘**’ 0.01 ‘*’ 0.05 ‘.’ 0.1 ‘ ’ 1</a:t>
            </a:r>
          </a:p>
          <a:p>
            <a:endParaRPr lang="en-US" sz="900" b="1" dirty="0">
              <a:solidFill>
                <a:srgbClr val="00B050"/>
              </a:solidFill>
              <a:latin typeface="Courier New" panose="02070309020205020404" pitchFamily="49" charset="0"/>
              <a:cs typeface="Courier New" panose="02070309020205020404" pitchFamily="49" charset="0"/>
            </a:endParaRPr>
          </a:p>
          <a:p>
            <a:r>
              <a:rPr lang="en-US" sz="900" b="1" dirty="0">
                <a:solidFill>
                  <a:srgbClr val="00B050"/>
                </a:solidFill>
                <a:latin typeface="Courier New" panose="02070309020205020404" pitchFamily="49" charset="0"/>
                <a:cs typeface="Courier New" panose="02070309020205020404" pitchFamily="49" charset="0"/>
              </a:rPr>
              <a:t>Residual standard error: 2.201 on 245 degrees of freedom</a:t>
            </a:r>
          </a:p>
          <a:p>
            <a:r>
              <a:rPr lang="en-US" sz="900" b="1" dirty="0">
                <a:solidFill>
                  <a:srgbClr val="00B050"/>
                </a:solidFill>
                <a:latin typeface="Courier New" panose="02070309020205020404" pitchFamily="49" charset="0"/>
                <a:cs typeface="Courier New" panose="02070309020205020404" pitchFamily="49" charset="0"/>
              </a:rPr>
              <a:t>Multiple R-squared:  0.7279,	Adjusted R-squared:  0.7213 </a:t>
            </a:r>
          </a:p>
          <a:p>
            <a:r>
              <a:rPr lang="en-US" sz="900" b="1" dirty="0">
                <a:solidFill>
                  <a:srgbClr val="00B050"/>
                </a:solidFill>
                <a:latin typeface="Courier New" panose="02070309020205020404" pitchFamily="49" charset="0"/>
                <a:cs typeface="Courier New" panose="02070309020205020404" pitchFamily="49" charset="0"/>
              </a:rPr>
              <a:t>F-statistic: 109.2 on 6 and 245 DF,  p-value: &lt; 2.2e-16</a:t>
            </a:r>
          </a:p>
          <a:p>
            <a:endParaRPr lang="en-US" sz="900" b="1" dirty="0">
              <a:solidFill>
                <a:srgbClr val="00B050"/>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E340C5C7-CD03-0377-CA10-C58E418D0841}"/>
              </a:ext>
            </a:extLst>
          </p:cNvPr>
          <p:cNvSpPr txBox="1"/>
          <p:nvPr/>
        </p:nvSpPr>
        <p:spPr>
          <a:xfrm>
            <a:off x="418584" y="1421027"/>
            <a:ext cx="3793525" cy="5186035"/>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R² = 0.7221 </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72.79% of the variance in house prices is explained by the model, meaning it has a good predictive ability.</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 low residual standard error (2.201) means predictions are generally close to actual values.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high F-statistic (109.2) and very low p-value confirm that the overall regression model is statistically significant.</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Residuals range from -6.55 to 11.66, meaning some predictions have moderate errors.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median residual is near zero (-0.23), indicating no major bias in predictions.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Some larger residuals (~11.66) suggest possible outliers or nonlinear effects.</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Code:</a:t>
            </a:r>
          </a:p>
          <a:p>
            <a:r>
              <a:rPr lang="en-US" sz="900" b="1" dirty="0" err="1">
                <a:solidFill>
                  <a:srgbClr val="FF0000"/>
                </a:solidFill>
                <a:latin typeface="Courier New" panose="02070309020205020404" pitchFamily="49" charset="0"/>
                <a:cs typeface="Courier New" panose="02070309020205020404" pitchFamily="49" charset="0"/>
              </a:rPr>
              <a:t>set.seed</a:t>
            </a:r>
            <a:r>
              <a:rPr lang="en-US" sz="900" b="1" dirty="0">
                <a:solidFill>
                  <a:srgbClr val="FF0000"/>
                </a:solidFill>
                <a:latin typeface="Courier New" panose="02070309020205020404" pitchFamily="49" charset="0"/>
                <a:cs typeface="Courier New" panose="02070309020205020404" pitchFamily="49" charset="0"/>
              </a:rPr>
              <a:t>(123)</a:t>
            </a:r>
            <a:r>
              <a:rPr lang="en-US" sz="900" b="1" dirty="0" err="1">
                <a:solidFill>
                  <a:srgbClr val="FF0000"/>
                </a:solidFill>
                <a:latin typeface="Courier New" panose="02070309020205020404" pitchFamily="49" charset="0"/>
                <a:cs typeface="Courier New" panose="02070309020205020404" pitchFamily="49" charset="0"/>
              </a:rPr>
              <a:t>trainMeth</a:t>
            </a:r>
            <a:r>
              <a:rPr lang="en-US" sz="900" b="1" dirty="0">
                <a:solidFill>
                  <a:srgbClr val="FF0000"/>
                </a:solidFill>
                <a:latin typeface="Courier New" panose="02070309020205020404" pitchFamily="49" charset="0"/>
                <a:cs typeface="Courier New" panose="02070309020205020404" pitchFamily="49" charset="0"/>
              </a:rPr>
              <a:t> &lt;- </a:t>
            </a:r>
            <a:r>
              <a:rPr lang="en-US" sz="900" b="1" dirty="0" err="1">
                <a:solidFill>
                  <a:srgbClr val="FF0000"/>
                </a:solidFill>
                <a:latin typeface="Courier New" panose="02070309020205020404" pitchFamily="49" charset="0"/>
                <a:cs typeface="Courier New" panose="02070309020205020404" pitchFamily="49" charset="0"/>
              </a:rPr>
              <a:t>trainControl</a:t>
            </a:r>
            <a:r>
              <a:rPr lang="en-US" sz="900" b="1" dirty="0">
                <a:solidFill>
                  <a:srgbClr val="FF0000"/>
                </a:solidFill>
                <a:latin typeface="Courier New" panose="02070309020205020404" pitchFamily="49" charset="0"/>
                <a:cs typeface="Courier New" panose="02070309020205020404" pitchFamily="49" charset="0"/>
              </a:rPr>
              <a:t>(method = "cv", number = 10)</a:t>
            </a:r>
          </a:p>
          <a:p>
            <a:r>
              <a:rPr lang="en-US" sz="900" b="1" dirty="0">
                <a:solidFill>
                  <a:srgbClr val="FF0000"/>
                </a:solidFill>
                <a:latin typeface="Courier New" panose="02070309020205020404" pitchFamily="49" charset="0"/>
                <a:cs typeface="Courier New" panose="02070309020205020404" pitchFamily="49" charset="0"/>
              </a:rPr>
              <a:t>tic("Linear Regression Model Training Time")  </a:t>
            </a:r>
            <a:r>
              <a:rPr lang="en-US" sz="900" b="1" dirty="0" err="1">
                <a:solidFill>
                  <a:srgbClr val="FF0000"/>
                </a:solidFill>
                <a:latin typeface="Courier New" panose="02070309020205020404" pitchFamily="49" charset="0"/>
                <a:cs typeface="Courier New" panose="02070309020205020404" pitchFamily="49" charset="0"/>
              </a:rPr>
              <a:t>CVregModel_lm</a:t>
            </a:r>
            <a:r>
              <a:rPr lang="en-US" sz="900" b="1" dirty="0">
                <a:solidFill>
                  <a:srgbClr val="FF0000"/>
                </a:solidFill>
                <a:latin typeface="Courier New" panose="02070309020205020404" pitchFamily="49" charset="0"/>
                <a:cs typeface="Courier New" panose="02070309020205020404" pitchFamily="49" charset="0"/>
              </a:rPr>
              <a:t> &lt;- train(  CMEDV ~ </a:t>
            </a:r>
            <a:r>
              <a:rPr lang="en-US" sz="900" b="1" dirty="0" err="1">
                <a:solidFill>
                  <a:srgbClr val="FF0000"/>
                </a:solidFill>
                <a:latin typeface="Courier New" panose="02070309020205020404" pitchFamily="49" charset="0"/>
                <a:cs typeface="Courier New" panose="02070309020205020404" pitchFamily="49" charset="0"/>
              </a:rPr>
              <a:t>sRM</a:t>
            </a:r>
            <a:r>
              <a:rPr lang="en-US" sz="900" b="1" dirty="0">
                <a:solidFill>
                  <a:srgbClr val="FF0000"/>
                </a:solidFill>
                <a:latin typeface="Courier New" panose="02070309020205020404" pitchFamily="49" charset="0"/>
                <a:cs typeface="Courier New" panose="02070309020205020404" pitchFamily="49" charset="0"/>
              </a:rPr>
              <a:t> + SRM2 + </a:t>
            </a:r>
            <a:r>
              <a:rPr lang="en-US" sz="900" b="1" dirty="0" err="1">
                <a:solidFill>
                  <a:srgbClr val="FF0000"/>
                </a:solidFill>
                <a:latin typeface="Courier New" panose="02070309020205020404" pitchFamily="49" charset="0"/>
                <a:cs typeface="Courier New" panose="02070309020205020404" pitchFamily="49" charset="0"/>
              </a:rPr>
              <a:t>sAGE</a:t>
            </a:r>
            <a:r>
              <a:rPr lang="en-US" sz="900" b="1" dirty="0">
                <a:solidFill>
                  <a:srgbClr val="FF0000"/>
                </a:solidFill>
                <a:latin typeface="Courier New" panose="02070309020205020404" pitchFamily="49" charset="0"/>
                <a:cs typeface="Courier New" panose="02070309020205020404" pitchFamily="49" charset="0"/>
              </a:rPr>
              <a:t> + </a:t>
            </a:r>
            <a:r>
              <a:rPr lang="en-US" sz="900" b="1" dirty="0" err="1">
                <a:solidFill>
                  <a:srgbClr val="FF0000"/>
                </a:solidFill>
                <a:latin typeface="Courier New" panose="02070309020205020404" pitchFamily="49" charset="0"/>
                <a:cs typeface="Courier New" panose="02070309020205020404" pitchFamily="49" charset="0"/>
              </a:rPr>
              <a:t>sDIS</a:t>
            </a:r>
            <a:r>
              <a:rPr lang="en-US" sz="900" b="1" dirty="0">
                <a:solidFill>
                  <a:srgbClr val="FF0000"/>
                </a:solidFill>
                <a:latin typeface="Courier New" panose="02070309020205020404" pitchFamily="49" charset="0"/>
                <a:cs typeface="Courier New" panose="02070309020205020404" pitchFamily="49" charset="0"/>
              </a:rPr>
              <a:t> + </a:t>
            </a:r>
            <a:r>
              <a:rPr lang="en-US" sz="900" b="1" dirty="0" err="1">
                <a:solidFill>
                  <a:srgbClr val="FF0000"/>
                </a:solidFill>
                <a:latin typeface="Courier New" panose="02070309020205020404" pitchFamily="49" charset="0"/>
                <a:cs typeface="Courier New" panose="02070309020205020404" pitchFamily="49" charset="0"/>
              </a:rPr>
              <a:t>sTAX</a:t>
            </a:r>
            <a:r>
              <a:rPr lang="en-US" sz="900" b="1" dirty="0">
                <a:solidFill>
                  <a:srgbClr val="FF0000"/>
                </a:solidFill>
                <a:latin typeface="Courier New" panose="02070309020205020404" pitchFamily="49" charset="0"/>
                <a:cs typeface="Courier New" panose="02070309020205020404" pitchFamily="49" charset="0"/>
              </a:rPr>
              <a:t> + </a:t>
            </a:r>
            <a:r>
              <a:rPr lang="en-US" sz="900" b="1" dirty="0" err="1">
                <a:solidFill>
                  <a:srgbClr val="FF0000"/>
                </a:solidFill>
                <a:latin typeface="Courier New" panose="02070309020205020404" pitchFamily="49" charset="0"/>
                <a:cs typeface="Courier New" panose="02070309020205020404" pitchFamily="49" charset="0"/>
              </a:rPr>
              <a:t>sPTRATIO</a:t>
            </a:r>
            <a:r>
              <a:rPr lang="en-US" sz="900" b="1" dirty="0">
                <a:solidFill>
                  <a:srgbClr val="FF0000"/>
                </a:solidFill>
                <a:latin typeface="Courier New" panose="02070309020205020404" pitchFamily="49" charset="0"/>
                <a:cs typeface="Courier New" panose="02070309020205020404" pitchFamily="49" charset="0"/>
              </a:rPr>
              <a:t>,  data = boston840s,  method = "</a:t>
            </a:r>
            <a:r>
              <a:rPr lang="en-US" sz="900" b="1" dirty="0" err="1">
                <a:solidFill>
                  <a:srgbClr val="FF0000"/>
                </a:solidFill>
                <a:latin typeface="Courier New" panose="02070309020205020404" pitchFamily="49" charset="0"/>
                <a:cs typeface="Courier New" panose="02070309020205020404" pitchFamily="49" charset="0"/>
              </a:rPr>
              <a:t>lm</a:t>
            </a:r>
            <a:r>
              <a:rPr lang="en-US" sz="900" b="1" dirty="0">
                <a:solidFill>
                  <a:srgbClr val="FF0000"/>
                </a:solidFill>
                <a:latin typeface="Courier New" panose="02070309020205020404" pitchFamily="49" charset="0"/>
                <a:cs typeface="Courier New" panose="02070309020205020404" pitchFamily="49" charset="0"/>
              </a:rPr>
              <a:t>",  </a:t>
            </a:r>
            <a:r>
              <a:rPr lang="en-US" sz="900" b="1" dirty="0" err="1">
                <a:solidFill>
                  <a:srgbClr val="FF0000"/>
                </a:solidFill>
                <a:latin typeface="Courier New" panose="02070309020205020404" pitchFamily="49" charset="0"/>
                <a:cs typeface="Courier New" panose="02070309020205020404" pitchFamily="49" charset="0"/>
              </a:rPr>
              <a:t>trControl</a:t>
            </a:r>
            <a:r>
              <a:rPr lang="en-US" sz="900" b="1" dirty="0">
                <a:solidFill>
                  <a:srgbClr val="FF0000"/>
                </a:solidFill>
                <a:latin typeface="Courier New" panose="02070309020205020404" pitchFamily="49" charset="0"/>
                <a:cs typeface="Courier New" panose="02070309020205020404" pitchFamily="49" charset="0"/>
              </a:rPr>
              <a:t> = </a:t>
            </a:r>
            <a:r>
              <a:rPr lang="en-US" sz="900" b="1" dirty="0" err="1">
                <a:solidFill>
                  <a:srgbClr val="FF0000"/>
                </a:solidFill>
                <a:latin typeface="Courier New" panose="02070309020205020404" pitchFamily="49" charset="0"/>
                <a:cs typeface="Courier New" panose="02070309020205020404" pitchFamily="49" charset="0"/>
              </a:rPr>
              <a:t>trainMeth</a:t>
            </a:r>
            <a:r>
              <a:rPr lang="en-US" sz="900" b="1" dirty="0">
                <a:solidFill>
                  <a:srgbClr val="FF0000"/>
                </a:solidFill>
                <a:latin typeface="Courier New" panose="02070309020205020404" pitchFamily="49" charset="0"/>
                <a:cs typeface="Courier New" panose="02070309020205020404" pitchFamily="49" charset="0"/>
              </a:rPr>
              <a:t>)toc()</a:t>
            </a:r>
          </a:p>
          <a:p>
            <a:r>
              <a:rPr lang="en-US" sz="900" b="1" dirty="0">
                <a:solidFill>
                  <a:srgbClr val="FF0000"/>
                </a:solidFill>
                <a:latin typeface="Courier New" panose="02070309020205020404" pitchFamily="49" charset="0"/>
                <a:cs typeface="Courier New" panose="02070309020205020404" pitchFamily="49" charset="0"/>
              </a:rPr>
              <a:t>summary(</a:t>
            </a:r>
            <a:r>
              <a:rPr lang="en-US" sz="900" b="1" dirty="0" err="1">
                <a:solidFill>
                  <a:srgbClr val="FF0000"/>
                </a:solidFill>
                <a:latin typeface="Courier New" panose="02070309020205020404" pitchFamily="49" charset="0"/>
                <a:cs typeface="Courier New" panose="02070309020205020404" pitchFamily="49" charset="0"/>
              </a:rPr>
              <a:t>CVregModel_lm</a:t>
            </a:r>
            <a:r>
              <a:rPr lang="en-US" sz="900" b="1" dirty="0">
                <a:solidFill>
                  <a:srgbClr val="FF0000"/>
                </a:solidFill>
                <a:latin typeface="Courier New" panose="02070309020205020404" pitchFamily="49" charset="0"/>
                <a:cs typeface="Courier New" panose="02070309020205020404" pitchFamily="49" charset="0"/>
              </a:rPr>
              <a:t>)</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1C67183-B260-1933-9180-AE2F5161C0BB}"/>
              </a:ext>
            </a:extLst>
          </p:cNvPr>
          <p:cNvSpPr txBox="1"/>
          <p:nvPr/>
        </p:nvSpPr>
        <p:spPr>
          <a:xfrm>
            <a:off x="4349579" y="5016843"/>
            <a:ext cx="4375837" cy="584775"/>
          </a:xfrm>
          <a:prstGeom prst="rect">
            <a:avLst/>
          </a:prstGeom>
          <a:noFill/>
        </p:spPr>
        <p:txBody>
          <a:bodyPr wrap="square" rtlCol="0">
            <a:spAutoFit/>
          </a:bodyPr>
          <a:lstStyle/>
          <a:p>
            <a:r>
              <a:rPr lang="en-US" sz="1600" b="1" dirty="0">
                <a:solidFill>
                  <a:srgbClr val="00B050"/>
                </a:solidFill>
                <a:latin typeface="Courier New" panose="02070309020205020404" pitchFamily="49" charset="0"/>
                <a:cs typeface="Courier New" panose="02070309020205020404" pitchFamily="49" charset="0"/>
              </a:rPr>
              <a:t>Linear Regression Model Training Time: 0.45 sec elapsed</a:t>
            </a:r>
          </a:p>
        </p:txBody>
      </p:sp>
    </p:spTree>
    <p:extLst>
      <p:ext uri="{BB962C8B-B14F-4D97-AF65-F5344CB8AC3E}">
        <p14:creationId xmlns:p14="http://schemas.microsoft.com/office/powerpoint/2010/main" val="2923148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470D3-FA20-FE8B-D53F-C67CD4522666}"/>
              </a:ext>
            </a:extLst>
          </p:cNvPr>
          <p:cNvSpPr>
            <a:spLocks noGrp="1"/>
          </p:cNvSpPr>
          <p:nvPr>
            <p:ph type="title"/>
          </p:nvPr>
        </p:nvSpPr>
        <p:spPr>
          <a:xfrm>
            <a:off x="628650" y="365127"/>
            <a:ext cx="7886700" cy="1031188"/>
          </a:xfrm>
        </p:spPr>
        <p:txBody>
          <a:bodyPr>
            <a:normAutofit/>
          </a:bodyPr>
          <a:lstStyle/>
          <a:p>
            <a:pPr algn="ctr"/>
            <a:r>
              <a:rPr lang="en-US" sz="3600" u="sng" dirty="0">
                <a:latin typeface="Times New Roman" panose="02020603050405020304" pitchFamily="18" charset="0"/>
                <a:cs typeface="Times New Roman" panose="02020603050405020304" pitchFamily="18" charset="0"/>
              </a:rPr>
              <a:t>Fitting the Model Using 10-Fold CV</a:t>
            </a:r>
            <a:endParaRPr lang="en-US" sz="3600" dirty="0"/>
          </a:p>
        </p:txBody>
      </p:sp>
      <p:sp>
        <p:nvSpPr>
          <p:cNvPr id="3" name="Content Placeholder 2">
            <a:extLst>
              <a:ext uri="{FF2B5EF4-FFF2-40B4-BE49-F238E27FC236}">
                <a16:creationId xmlns:a16="http://schemas.microsoft.com/office/drawing/2014/main" id="{662E482B-BDD0-EC59-87FA-0E86218D7BA5}"/>
              </a:ext>
            </a:extLst>
          </p:cNvPr>
          <p:cNvSpPr>
            <a:spLocks noGrp="1"/>
          </p:cNvSpPr>
          <p:nvPr>
            <p:ph idx="1"/>
          </p:nvPr>
        </p:nvSpPr>
        <p:spPr>
          <a:xfrm>
            <a:off x="628650" y="1609382"/>
            <a:ext cx="4283161" cy="2863764"/>
          </a:xfrm>
        </p:spPr>
        <p:txBody>
          <a:bodyPr>
            <a:normAutofit fontScale="92500" lnSpcReduction="20000"/>
          </a:bodyPr>
          <a:lstStyle/>
          <a:p>
            <a:pPr eaLnBrk="0" fontAlgn="base" hangingPunct="0">
              <a:lnSpc>
                <a:spcPct val="100000"/>
              </a:lnSpc>
              <a:spcBef>
                <a:spcPct val="0"/>
              </a:spcBef>
              <a:spcAft>
                <a:spcPct val="0"/>
              </a:spcAf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252 total samples used for training.</a:t>
            </a:r>
          </a:p>
          <a:p>
            <a:pPr eaLnBrk="0" fontAlgn="base" hangingPunct="0">
              <a:lnSpc>
                <a:spcPct val="100000"/>
              </a:lnSpc>
              <a:spcBef>
                <a:spcPct val="0"/>
              </a:spcBef>
              <a:spcAft>
                <a:spcPct val="0"/>
              </a:spcAf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predictor variables selected:</a:t>
            </a:r>
          </a:p>
          <a:p>
            <a:pPr lvl="1" eaLnBrk="0" fontAlgn="base" hangingPunct="0">
              <a:lnSpc>
                <a:spcPct val="100000"/>
              </a:lnSpc>
              <a:spcBef>
                <a:spcPct val="0"/>
              </a:spcBef>
              <a:spcAft>
                <a:spcPct val="0"/>
              </a:spcAft>
            </a:pP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sRM</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(Rooms per Dwelling)</a:t>
            </a:r>
          </a:p>
          <a:p>
            <a:pPr lvl="1" eaLnBrk="0" fontAlgn="base" hangingPunct="0">
              <a:lnSpc>
                <a:spcPct val="100000"/>
              </a:lnSpc>
              <a:spcBef>
                <a:spcPct val="0"/>
              </a:spcBef>
              <a:spcAft>
                <a:spcPct val="0"/>
              </a:spcAf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SRM2 (Quadratic Term for Rooms)</a:t>
            </a:r>
          </a:p>
          <a:p>
            <a:pPr lvl="1" eaLnBrk="0" fontAlgn="base" hangingPunct="0">
              <a:lnSpc>
                <a:spcPct val="100000"/>
              </a:lnSpc>
              <a:spcBef>
                <a:spcPct val="0"/>
              </a:spcBef>
              <a:spcAft>
                <a:spcPct val="0"/>
              </a:spcAft>
            </a:pP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sAGE</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(Older Homes %)</a:t>
            </a:r>
          </a:p>
          <a:p>
            <a:pPr lvl="1" eaLnBrk="0" fontAlgn="base" hangingPunct="0">
              <a:lnSpc>
                <a:spcPct val="100000"/>
              </a:lnSpc>
              <a:spcBef>
                <a:spcPct val="0"/>
              </a:spcBef>
              <a:spcAft>
                <a:spcPct val="0"/>
              </a:spcAft>
            </a:pP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sDIS</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(Distance to Jobs)</a:t>
            </a:r>
          </a:p>
          <a:p>
            <a:pPr lvl="1" eaLnBrk="0" fontAlgn="base" hangingPunct="0">
              <a:lnSpc>
                <a:spcPct val="100000"/>
              </a:lnSpc>
              <a:spcBef>
                <a:spcPct val="0"/>
              </a:spcBef>
              <a:spcAft>
                <a:spcPct val="0"/>
              </a:spcAft>
            </a:pP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sTAX</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(Property Tax Rate)</a:t>
            </a:r>
          </a:p>
          <a:p>
            <a:pPr lvl="1" eaLnBrk="0" fontAlgn="base" hangingPunct="0">
              <a:lnSpc>
                <a:spcPct val="100000"/>
              </a:lnSpc>
              <a:spcBef>
                <a:spcPct val="0"/>
              </a:spcBef>
              <a:spcAft>
                <a:spcPct val="0"/>
              </a:spcAft>
            </a:pP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sPTRATIO</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(Pupil-Teacher Ratio)</a:t>
            </a:r>
          </a:p>
          <a:p>
            <a:pPr eaLnBrk="0" fontAlgn="base" hangingPunct="0">
              <a:lnSpc>
                <a:spcPct val="100000"/>
              </a:lnSpc>
              <a:spcBef>
                <a:spcPct val="0"/>
              </a:spcBef>
              <a:spcAft>
                <a:spcPct val="0"/>
              </a:spcAf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pre-processing applied before training.</a:t>
            </a:r>
          </a:p>
          <a:p>
            <a:pPr eaLnBrk="0" fontAlgn="base" hangingPunct="0">
              <a:lnSpc>
                <a:spcPct val="100000"/>
              </a:lnSpc>
              <a:spcBef>
                <a:spcPct val="0"/>
              </a:spcBef>
              <a:spcAft>
                <a:spcPct val="0"/>
              </a:spcAft>
            </a:pP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en-US" sz="16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Resampling Method:</a:t>
            </a:r>
          </a:p>
          <a:p>
            <a:pPr marL="0" indent="0" eaLnBrk="0" fontAlgn="base" hangingPunct="0">
              <a:lnSpc>
                <a:spcPct val="100000"/>
              </a:lnSpc>
              <a:spcBef>
                <a:spcPct val="0"/>
              </a:spcBef>
              <a:spcAft>
                <a:spcPct val="0"/>
              </a:spcAft>
              <a:buNone/>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Cross-Validation Type: 10-Fold CV</a:t>
            </a:r>
          </a:p>
          <a:p>
            <a:pPr eaLnBrk="0" fontAlgn="base" hangingPunct="0">
              <a:lnSpc>
                <a:spcPct val="100000"/>
              </a:lnSpc>
              <a:spcBef>
                <a:spcPct val="0"/>
              </a:spcBef>
              <a:spcAft>
                <a:spcPct val="0"/>
              </a:spcAf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Sample Sizes Used Per Fold: ~226-228 observations.</a:t>
            </a:r>
          </a:p>
          <a:p>
            <a:pPr marL="0" indent="0" eaLnBrk="0" fontAlgn="base" hangingPunct="0">
              <a:lnSpc>
                <a:spcPct val="100000"/>
              </a:lnSpc>
              <a:spcBef>
                <a:spcPct val="0"/>
              </a:spcBef>
              <a:spcAft>
                <a:spcPct val="0"/>
              </a:spcAft>
              <a:buNone/>
            </a:pPr>
            <a:endParaRPr kumimoji="0" lang="en-US" altLang="en-US" sz="11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endParaRPr>
          </a:p>
          <a:p>
            <a:endParaRPr lang="en-US" sz="1600" dirty="0"/>
          </a:p>
        </p:txBody>
      </p:sp>
      <p:graphicFrame>
        <p:nvGraphicFramePr>
          <p:cNvPr id="5" name="Table 4">
            <a:extLst>
              <a:ext uri="{FF2B5EF4-FFF2-40B4-BE49-F238E27FC236}">
                <a16:creationId xmlns:a16="http://schemas.microsoft.com/office/drawing/2014/main" id="{0191BACD-D146-D45D-6A5E-EBA4D50557E3}"/>
              </a:ext>
            </a:extLst>
          </p:cNvPr>
          <p:cNvGraphicFramePr>
            <a:graphicFrameLocks noGrp="1"/>
          </p:cNvGraphicFramePr>
          <p:nvPr>
            <p:extLst>
              <p:ext uri="{D42A27DB-BD31-4B8C-83A1-F6EECF244321}">
                <p14:modId xmlns:p14="http://schemas.microsoft.com/office/powerpoint/2010/main" val="515279289"/>
              </p:ext>
            </p:extLst>
          </p:nvPr>
        </p:nvGraphicFramePr>
        <p:xfrm>
          <a:off x="988540" y="4686213"/>
          <a:ext cx="7339914" cy="1714586"/>
        </p:xfrm>
        <a:graphic>
          <a:graphicData uri="http://schemas.openxmlformats.org/drawingml/2006/table">
            <a:tbl>
              <a:tblPr firstRow="1" bandRow="1">
                <a:tableStyleId>{073A0DAA-6AF3-43AB-8588-CEC1D06C72B9}</a:tableStyleId>
              </a:tblPr>
              <a:tblGrid>
                <a:gridCol w="2446638">
                  <a:extLst>
                    <a:ext uri="{9D8B030D-6E8A-4147-A177-3AD203B41FA5}">
                      <a16:colId xmlns:a16="http://schemas.microsoft.com/office/drawing/2014/main" val="1654267262"/>
                    </a:ext>
                  </a:extLst>
                </a:gridCol>
                <a:gridCol w="2446638">
                  <a:extLst>
                    <a:ext uri="{9D8B030D-6E8A-4147-A177-3AD203B41FA5}">
                      <a16:colId xmlns:a16="http://schemas.microsoft.com/office/drawing/2014/main" val="2951648890"/>
                    </a:ext>
                  </a:extLst>
                </a:gridCol>
                <a:gridCol w="2446638">
                  <a:extLst>
                    <a:ext uri="{9D8B030D-6E8A-4147-A177-3AD203B41FA5}">
                      <a16:colId xmlns:a16="http://schemas.microsoft.com/office/drawing/2014/main" val="732403493"/>
                    </a:ext>
                  </a:extLst>
                </a:gridCol>
              </a:tblGrid>
              <a:tr h="316602">
                <a:tc>
                  <a:txBody>
                    <a:bodyPr/>
                    <a:lstStyle/>
                    <a:p>
                      <a:pPr algn="l"/>
                      <a:r>
                        <a:rPr lang="en-US" sz="1100" b="0" dirty="0">
                          <a:latin typeface="Times New Roman" panose="02020603050405020304" pitchFamily="18" charset="0"/>
                          <a:cs typeface="Times New Roman" panose="02020603050405020304" pitchFamily="18" charset="0"/>
                        </a:rPr>
                        <a:t>Metric</a:t>
                      </a:r>
                    </a:p>
                  </a:txBody>
                  <a:tcPr anchor="ctr"/>
                </a:tc>
                <a:tc>
                  <a:txBody>
                    <a:bodyPr/>
                    <a:lstStyle/>
                    <a:p>
                      <a:pPr algn="l"/>
                      <a:r>
                        <a:rPr lang="en-US" sz="1100" b="0">
                          <a:latin typeface="Times New Roman" panose="02020603050405020304" pitchFamily="18" charset="0"/>
                          <a:cs typeface="Times New Roman" panose="02020603050405020304" pitchFamily="18" charset="0"/>
                        </a:rPr>
                        <a:t>Value</a:t>
                      </a:r>
                    </a:p>
                  </a:txBody>
                  <a:tcPr anchor="ctr"/>
                </a:tc>
                <a:tc>
                  <a:txBody>
                    <a:bodyPr/>
                    <a:lstStyle/>
                    <a:p>
                      <a:pPr algn="l"/>
                      <a:r>
                        <a:rPr lang="en-US" sz="1100" b="0" dirty="0">
                          <a:latin typeface="Times New Roman" panose="02020603050405020304" pitchFamily="18" charset="0"/>
                          <a:cs typeface="Times New Roman" panose="02020603050405020304" pitchFamily="18" charset="0"/>
                        </a:rPr>
                        <a:t>Interpretation</a:t>
                      </a:r>
                    </a:p>
                  </a:txBody>
                  <a:tcPr anchor="ctr"/>
                </a:tc>
                <a:extLst>
                  <a:ext uri="{0D108BD9-81ED-4DB2-BD59-A6C34878D82A}">
                    <a16:rowId xmlns:a16="http://schemas.microsoft.com/office/drawing/2014/main" val="2620062705"/>
                  </a:ext>
                </a:extLst>
              </a:tr>
              <a:tr h="355062">
                <a:tc>
                  <a:txBody>
                    <a:bodyPr/>
                    <a:lstStyle/>
                    <a:p>
                      <a:pPr algn="l"/>
                      <a:r>
                        <a:rPr lang="en-US" sz="1100" b="0" dirty="0">
                          <a:latin typeface="Times New Roman" panose="02020603050405020304" pitchFamily="18" charset="0"/>
                          <a:cs typeface="Times New Roman" panose="02020603050405020304" pitchFamily="18" charset="0"/>
                        </a:rPr>
                        <a:t>RMSE</a:t>
                      </a:r>
                    </a:p>
                  </a:txBody>
                  <a:tcPr anchor="ctr"/>
                </a:tc>
                <a:tc>
                  <a:txBody>
                    <a:bodyPr/>
                    <a:lstStyle/>
                    <a:p>
                      <a:pPr algn="l"/>
                      <a:r>
                        <a:rPr lang="en-US" sz="1100" b="0" dirty="0">
                          <a:latin typeface="Times New Roman" panose="02020603050405020304" pitchFamily="18" charset="0"/>
                          <a:cs typeface="Times New Roman" panose="02020603050405020304" pitchFamily="18" charset="0"/>
                        </a:rPr>
                        <a:t>2.1969</a:t>
                      </a:r>
                    </a:p>
                  </a:txBody>
                  <a:tcPr anchor="ctr"/>
                </a:tc>
                <a:tc>
                  <a:txBody>
                    <a:bodyPr/>
                    <a:lstStyle/>
                    <a:p>
                      <a:pPr algn="l"/>
                      <a:r>
                        <a:rPr lang="en-US" sz="1100" b="0" dirty="0">
                          <a:latin typeface="Times New Roman" panose="02020603050405020304" pitchFamily="18" charset="0"/>
                          <a:cs typeface="Times New Roman" panose="02020603050405020304" pitchFamily="18" charset="0"/>
                        </a:rPr>
                        <a:t>Average prediction error (~$2,197)</a:t>
                      </a:r>
                    </a:p>
                  </a:txBody>
                  <a:tcPr anchor="ctr"/>
                </a:tc>
                <a:extLst>
                  <a:ext uri="{0D108BD9-81ED-4DB2-BD59-A6C34878D82A}">
                    <a16:rowId xmlns:a16="http://schemas.microsoft.com/office/drawing/2014/main" val="372432947"/>
                  </a:ext>
                </a:extLst>
              </a:tr>
              <a:tr h="521461">
                <a:tc>
                  <a:txBody>
                    <a:bodyPr/>
                    <a:lstStyle/>
                    <a:p>
                      <a:pPr algn="l"/>
                      <a:r>
                        <a:rPr lang="en-US" sz="1100" b="0" dirty="0">
                          <a:latin typeface="Times New Roman" panose="02020603050405020304" pitchFamily="18" charset="0"/>
                          <a:cs typeface="Times New Roman" panose="02020603050405020304" pitchFamily="18" charset="0"/>
                        </a:rPr>
                        <a:t>R²</a:t>
                      </a:r>
                    </a:p>
                  </a:txBody>
                  <a:tcPr anchor="ctr"/>
                </a:tc>
                <a:tc>
                  <a:txBody>
                    <a:bodyPr/>
                    <a:lstStyle/>
                    <a:p>
                      <a:pPr algn="l"/>
                      <a:r>
                        <a:rPr lang="en-US" sz="1100" b="0" dirty="0">
                          <a:latin typeface="Times New Roman" panose="02020603050405020304" pitchFamily="18" charset="0"/>
                          <a:cs typeface="Times New Roman" panose="02020603050405020304" pitchFamily="18" charset="0"/>
                        </a:rPr>
                        <a:t>0.7221</a:t>
                      </a:r>
                    </a:p>
                  </a:txBody>
                  <a:tcPr anchor="ctr"/>
                </a:tc>
                <a:tc>
                  <a:txBody>
                    <a:bodyPr/>
                    <a:lstStyle/>
                    <a:p>
                      <a:pPr algn="l"/>
                      <a:r>
                        <a:rPr lang="en-US" sz="1100" b="0" dirty="0">
                          <a:latin typeface="Times New Roman" panose="02020603050405020304" pitchFamily="18" charset="0"/>
                          <a:cs typeface="Times New Roman" panose="02020603050405020304" pitchFamily="18" charset="0"/>
                        </a:rPr>
                        <a:t>72.21% of variance in housing prices explained</a:t>
                      </a:r>
                    </a:p>
                  </a:txBody>
                  <a:tcPr/>
                </a:tc>
                <a:extLst>
                  <a:ext uri="{0D108BD9-81ED-4DB2-BD59-A6C34878D82A}">
                    <a16:rowId xmlns:a16="http://schemas.microsoft.com/office/drawing/2014/main" val="4137753871"/>
                  </a:ext>
                </a:extLst>
              </a:tr>
              <a:tr h="521461">
                <a:tc>
                  <a:txBody>
                    <a:bodyPr/>
                    <a:lstStyle/>
                    <a:p>
                      <a:pPr algn="l"/>
                      <a:r>
                        <a:rPr lang="en-US" sz="1100" b="0" dirty="0">
                          <a:latin typeface="Times New Roman" panose="02020603050405020304" pitchFamily="18" charset="0"/>
                          <a:cs typeface="Times New Roman" panose="02020603050405020304" pitchFamily="18" charset="0"/>
                        </a:rPr>
                        <a:t>MAE</a:t>
                      </a:r>
                    </a:p>
                  </a:txBody>
                  <a:tcPr/>
                </a:tc>
                <a:tc>
                  <a:txBody>
                    <a:bodyPr/>
                    <a:lstStyle/>
                    <a:p>
                      <a:pPr algn="l"/>
                      <a:r>
                        <a:rPr lang="en-US" sz="1100" b="0" dirty="0">
                          <a:solidFill>
                            <a:schemeClr val="tx1"/>
                          </a:solidFill>
                          <a:latin typeface="Times New Roman" panose="02020603050405020304" pitchFamily="18" charset="0"/>
                          <a:cs typeface="Times New Roman" panose="02020603050405020304" pitchFamily="18" charset="0"/>
                        </a:rPr>
                        <a:t>1.660587</a:t>
                      </a:r>
                    </a:p>
                  </a:txBody>
                  <a:tcPr/>
                </a:tc>
                <a:tc>
                  <a:txBody>
                    <a:bodyPr/>
                    <a:lstStyle/>
                    <a:p>
                      <a:pPr algn="l"/>
                      <a:r>
                        <a:rPr lang="en-US" sz="1100" b="0" dirty="0">
                          <a:latin typeface="Times New Roman" panose="02020603050405020304" pitchFamily="18" charset="0"/>
                          <a:cs typeface="Times New Roman" panose="02020603050405020304" pitchFamily="18" charset="0"/>
                        </a:rPr>
                        <a:t>Median absolute prediction error ($1,660)</a:t>
                      </a:r>
                    </a:p>
                  </a:txBody>
                  <a:tcPr/>
                </a:tc>
                <a:extLst>
                  <a:ext uri="{0D108BD9-81ED-4DB2-BD59-A6C34878D82A}">
                    <a16:rowId xmlns:a16="http://schemas.microsoft.com/office/drawing/2014/main" val="1521123977"/>
                  </a:ext>
                </a:extLst>
              </a:tr>
            </a:tbl>
          </a:graphicData>
        </a:graphic>
      </p:graphicFrame>
      <p:sp>
        <p:nvSpPr>
          <p:cNvPr id="6" name="TextBox 5">
            <a:extLst>
              <a:ext uri="{FF2B5EF4-FFF2-40B4-BE49-F238E27FC236}">
                <a16:creationId xmlns:a16="http://schemas.microsoft.com/office/drawing/2014/main" id="{B6BB04AC-7B94-499C-A0B8-59723EC3251E}"/>
              </a:ext>
            </a:extLst>
          </p:cNvPr>
          <p:cNvSpPr txBox="1"/>
          <p:nvPr/>
        </p:nvSpPr>
        <p:spPr>
          <a:xfrm>
            <a:off x="5055458" y="1609382"/>
            <a:ext cx="3379573" cy="2169825"/>
          </a:xfrm>
          <a:prstGeom prst="rect">
            <a:avLst/>
          </a:prstGeom>
          <a:noFill/>
        </p:spPr>
        <p:txBody>
          <a:bodyPr wrap="square" rtlCol="0">
            <a:spAutoFit/>
          </a:bodyPr>
          <a:lstStyle/>
          <a:p>
            <a:pPr marL="0" indent="0" eaLnBrk="0" fontAlgn="base" hangingPunct="0">
              <a:lnSpc>
                <a:spcPct val="100000"/>
              </a:lnSpc>
              <a:spcBef>
                <a:spcPct val="0"/>
              </a:spcBef>
              <a:spcAft>
                <a:spcPct val="0"/>
              </a:spcAft>
              <a:buNone/>
            </a:pPr>
            <a:r>
              <a:rPr kumimoji="0" lang="en-US" altLang="en-US" sz="9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print("Model Summary for Linear Regression with Cross-Validation:")</a:t>
            </a:r>
          </a:p>
          <a:p>
            <a:pPr marL="0" indent="0" eaLnBrk="0" fontAlgn="base" hangingPunct="0">
              <a:lnSpc>
                <a:spcPct val="100000"/>
              </a:lnSpc>
              <a:spcBef>
                <a:spcPct val="0"/>
              </a:spcBef>
              <a:spcAft>
                <a:spcPct val="0"/>
              </a:spcAft>
              <a:buNone/>
            </a:pPr>
            <a:r>
              <a:rPr kumimoji="0" lang="en-US" altLang="en-US" sz="9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print(</a:t>
            </a:r>
            <a:r>
              <a:rPr kumimoji="0" lang="en-US" altLang="en-US" sz="9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CVregModel_lm</a:t>
            </a:r>
            <a:r>
              <a:rPr kumimoji="0" lang="en-US" altLang="en-US" sz="9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endParaRPr kumimoji="0" lang="en-US" altLang="en-US" sz="9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endParaRPr>
          </a:p>
          <a:p>
            <a:r>
              <a:rPr lang="en-US" sz="900" b="1" dirty="0">
                <a:solidFill>
                  <a:srgbClr val="00B050"/>
                </a:solidFill>
                <a:latin typeface="Courier New" panose="02070309020205020404" pitchFamily="49" charset="0"/>
                <a:cs typeface="Courier New" panose="02070309020205020404" pitchFamily="49" charset="0"/>
              </a:rPr>
              <a:t>252 samples</a:t>
            </a:r>
          </a:p>
          <a:p>
            <a:r>
              <a:rPr lang="en-US" sz="900" b="1" dirty="0">
                <a:solidFill>
                  <a:srgbClr val="00B050"/>
                </a:solidFill>
                <a:latin typeface="Courier New" panose="02070309020205020404" pitchFamily="49" charset="0"/>
                <a:cs typeface="Courier New" panose="02070309020205020404" pitchFamily="49" charset="0"/>
              </a:rPr>
              <a:t>  6 predictor</a:t>
            </a:r>
          </a:p>
          <a:p>
            <a:endParaRPr lang="en-US" sz="900" b="1" dirty="0">
              <a:solidFill>
                <a:srgbClr val="00B050"/>
              </a:solidFill>
              <a:latin typeface="Courier New" panose="02070309020205020404" pitchFamily="49" charset="0"/>
              <a:cs typeface="Courier New" panose="02070309020205020404" pitchFamily="49" charset="0"/>
            </a:endParaRPr>
          </a:p>
          <a:p>
            <a:r>
              <a:rPr lang="en-US" sz="900" b="1" dirty="0">
                <a:solidFill>
                  <a:srgbClr val="00B050"/>
                </a:solidFill>
                <a:latin typeface="Courier New" panose="02070309020205020404" pitchFamily="49" charset="0"/>
                <a:cs typeface="Courier New" panose="02070309020205020404" pitchFamily="49" charset="0"/>
              </a:rPr>
              <a:t>No pre-processing</a:t>
            </a:r>
          </a:p>
          <a:p>
            <a:r>
              <a:rPr lang="en-US" sz="900" b="1" dirty="0">
                <a:solidFill>
                  <a:srgbClr val="00B050"/>
                </a:solidFill>
                <a:latin typeface="Courier New" panose="02070309020205020404" pitchFamily="49" charset="0"/>
                <a:cs typeface="Courier New" panose="02070309020205020404" pitchFamily="49" charset="0"/>
              </a:rPr>
              <a:t>Resampling: Cross-Validated (10 fold) </a:t>
            </a:r>
          </a:p>
          <a:p>
            <a:r>
              <a:rPr lang="en-US" sz="900" b="1" dirty="0">
                <a:solidFill>
                  <a:srgbClr val="00B050"/>
                </a:solidFill>
                <a:latin typeface="Courier New" panose="02070309020205020404" pitchFamily="49" charset="0"/>
                <a:cs typeface="Courier New" panose="02070309020205020404" pitchFamily="49" charset="0"/>
              </a:rPr>
              <a:t>Summary of sample sizes: 227, 227, 226, 228, 226, 227, ... </a:t>
            </a:r>
          </a:p>
          <a:p>
            <a:r>
              <a:rPr lang="en-US" sz="900" b="1" dirty="0">
                <a:solidFill>
                  <a:srgbClr val="00B050"/>
                </a:solidFill>
                <a:latin typeface="Courier New" panose="02070309020205020404" pitchFamily="49" charset="0"/>
                <a:cs typeface="Courier New" panose="02070309020205020404" pitchFamily="49" charset="0"/>
              </a:rPr>
              <a:t>Resampling results:</a:t>
            </a:r>
          </a:p>
          <a:p>
            <a:endParaRPr lang="en-US" sz="900" b="1" dirty="0">
              <a:solidFill>
                <a:srgbClr val="00B050"/>
              </a:solidFill>
              <a:latin typeface="Courier New" panose="02070309020205020404" pitchFamily="49" charset="0"/>
              <a:cs typeface="Courier New" panose="02070309020205020404" pitchFamily="49" charset="0"/>
            </a:endParaRPr>
          </a:p>
          <a:p>
            <a:r>
              <a:rPr lang="en-US" sz="900" b="1" dirty="0">
                <a:solidFill>
                  <a:srgbClr val="00B050"/>
                </a:solidFill>
                <a:latin typeface="Courier New" panose="02070309020205020404" pitchFamily="49" charset="0"/>
                <a:cs typeface="Courier New" panose="02070309020205020404" pitchFamily="49" charset="0"/>
              </a:rPr>
              <a:t>  RMSE     </a:t>
            </a:r>
            <a:r>
              <a:rPr lang="en-US" sz="900" b="1" dirty="0" err="1">
                <a:solidFill>
                  <a:srgbClr val="00B050"/>
                </a:solidFill>
                <a:latin typeface="Courier New" panose="02070309020205020404" pitchFamily="49" charset="0"/>
                <a:cs typeface="Courier New" panose="02070309020205020404" pitchFamily="49" charset="0"/>
              </a:rPr>
              <a:t>Rsquared</a:t>
            </a:r>
            <a:r>
              <a:rPr lang="en-US" sz="900" b="1" dirty="0">
                <a:solidFill>
                  <a:srgbClr val="00B050"/>
                </a:solidFill>
                <a:latin typeface="Courier New" panose="02070309020205020404" pitchFamily="49" charset="0"/>
                <a:cs typeface="Courier New" panose="02070309020205020404" pitchFamily="49" charset="0"/>
              </a:rPr>
              <a:t>   MAE     </a:t>
            </a:r>
          </a:p>
          <a:p>
            <a:r>
              <a:rPr lang="en-US" sz="900" b="1" dirty="0">
                <a:solidFill>
                  <a:srgbClr val="00B050"/>
                </a:solidFill>
                <a:latin typeface="Courier New" panose="02070309020205020404" pitchFamily="49" charset="0"/>
                <a:cs typeface="Courier New" panose="02070309020205020404" pitchFamily="49" charset="0"/>
              </a:rPr>
              <a:t>  2.19693  0.7221713  1.660587</a:t>
            </a:r>
          </a:p>
        </p:txBody>
      </p:sp>
    </p:spTree>
    <p:extLst>
      <p:ext uri="{BB962C8B-B14F-4D97-AF65-F5344CB8AC3E}">
        <p14:creationId xmlns:p14="http://schemas.microsoft.com/office/powerpoint/2010/main" val="1289562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7970</TotalTime>
  <Words>8524</Words>
  <Application>Microsoft Office PowerPoint</Application>
  <PresentationFormat>On-screen Show (4:3)</PresentationFormat>
  <Paragraphs>923</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Courier New</vt:lpstr>
      <vt:lpstr>Times New Roman</vt:lpstr>
      <vt:lpstr>Office Theme</vt:lpstr>
      <vt:lpstr>Boston Housing Case : Modeling Methods Under the Data-Adaptive Research Paradigm</vt:lpstr>
      <vt:lpstr>Background and Business Decisions</vt:lpstr>
      <vt:lpstr>Plan for Analysis</vt:lpstr>
      <vt:lpstr>Recap of the Traditional Model</vt:lpstr>
      <vt:lpstr>Boxplot Before Outlier Removal</vt:lpstr>
      <vt:lpstr>Boxplot After Outlier Removal</vt:lpstr>
      <vt:lpstr>Data Summary</vt:lpstr>
      <vt:lpstr>Model Summary: Linear Regression with Cross-Validation</vt:lpstr>
      <vt:lpstr>Fitting the Model Using 10-Fold CV</vt:lpstr>
      <vt:lpstr>Cross-Validation Steps &amp; Performance</vt:lpstr>
      <vt:lpstr>Model Coefficients &amp; Interpretation</vt:lpstr>
      <vt:lpstr>Model Uncertainty</vt:lpstr>
      <vt:lpstr>Prediction Intervals</vt:lpstr>
      <vt:lpstr>Actual vs. Predicted Plot</vt:lpstr>
      <vt:lpstr>Residuals vs. Predicted Plot</vt:lpstr>
      <vt:lpstr>Autocorrelation of Residuals (ACF Plot)</vt:lpstr>
      <vt:lpstr>Q-Q Plot of Residuals</vt:lpstr>
      <vt:lpstr>Residuals vs. Predictors (Six Residual Plots)</vt:lpstr>
      <vt:lpstr>Variable Importance Plot for Linear Regression</vt:lpstr>
      <vt:lpstr>Gaussian Process Regression (GP) Model</vt:lpstr>
      <vt:lpstr>Variable Importance Plot for GP Model</vt:lpstr>
      <vt:lpstr>Practical Predictive Ability</vt:lpstr>
      <vt:lpstr>Prediction Uncertainty</vt:lpstr>
      <vt:lpstr>Model Quality Check for GP Model</vt:lpstr>
      <vt:lpstr>Model Quality Checks for GP Model</vt:lpstr>
      <vt:lpstr>Compute Prediction Values AND CV-Based Prediction Intervals</vt:lpstr>
      <vt:lpstr>Introduction to Neural Network Models</vt:lpstr>
      <vt:lpstr>Nnet regression model</vt:lpstr>
      <vt:lpstr>varImp plot and Interpretation</vt:lpstr>
      <vt:lpstr>Practical Predictive Ability</vt:lpstr>
      <vt:lpstr>Prediction Uncertainity: RMSESD and R-SQUARED SD for Nnet Model</vt:lpstr>
      <vt:lpstr>Model Quality Checks for NNET Model</vt:lpstr>
      <vt:lpstr>Model Quality Checks for NNET Model</vt:lpstr>
      <vt:lpstr>Model Quality Checks for NNET Model</vt:lpstr>
      <vt:lpstr>Compute Prediction Values And Prediction Intervals</vt:lpstr>
      <vt:lpstr>Comparison Table </vt:lpstr>
      <vt:lpstr>Managerial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&lt;Name of Case&gt;</dc:title>
  <dc:creator>Russell Barton</dc:creator>
  <cp:lastModifiedBy>Jitin Nambiar</cp:lastModifiedBy>
  <cp:revision>12</cp:revision>
  <dcterms:created xsi:type="dcterms:W3CDTF">2018-08-20T12:22:54Z</dcterms:created>
  <dcterms:modified xsi:type="dcterms:W3CDTF">2025-03-16T04:26:57Z</dcterms:modified>
</cp:coreProperties>
</file>