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61" r:id="rId3"/>
    <p:sldId id="260" r:id="rId4"/>
    <p:sldId id="262" r:id="rId5"/>
    <p:sldId id="263" r:id="rId6"/>
    <p:sldId id="264" r:id="rId7"/>
    <p:sldId id="265" r:id="rId8"/>
    <p:sldId id="266" r:id="rId9"/>
    <p:sldId id="26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6B28CE4-3A18-41DF-A895-E6AE1ACFE790}"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97D68-8825-4320-A8FB-16AFDF804D8B}" type="slidenum">
              <a:rPr lang="en-US" smtClean="0"/>
              <a:t>‹#›</a:t>
            </a:fld>
            <a:endParaRPr lang="en-US"/>
          </a:p>
        </p:txBody>
      </p:sp>
    </p:spTree>
    <p:extLst>
      <p:ext uri="{BB962C8B-B14F-4D97-AF65-F5344CB8AC3E}">
        <p14:creationId xmlns:p14="http://schemas.microsoft.com/office/powerpoint/2010/main" val="155798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B28CE4-3A18-41DF-A895-E6AE1ACFE790}" type="datetimeFigureOut">
              <a:rPr lang="en-US" smtClean="0"/>
              <a:t>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297D68-8825-4320-A8FB-16AFDF804D8B}" type="slidenum">
              <a:rPr lang="en-US" smtClean="0"/>
              <a:t>‹#›</a:t>
            </a:fld>
            <a:endParaRPr lang="en-US"/>
          </a:p>
        </p:txBody>
      </p:sp>
    </p:spTree>
    <p:extLst>
      <p:ext uri="{BB962C8B-B14F-4D97-AF65-F5344CB8AC3E}">
        <p14:creationId xmlns:p14="http://schemas.microsoft.com/office/powerpoint/2010/main" val="299567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6B28CE4-3A18-41DF-A895-E6AE1ACFE790}"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97D68-8825-4320-A8FB-16AFDF804D8B}" type="slidenum">
              <a:rPr lang="en-US" smtClean="0"/>
              <a:t>‹#›</a:t>
            </a:fld>
            <a:endParaRPr lang="en-US"/>
          </a:p>
        </p:txBody>
      </p:sp>
    </p:spTree>
    <p:extLst>
      <p:ext uri="{BB962C8B-B14F-4D97-AF65-F5344CB8AC3E}">
        <p14:creationId xmlns:p14="http://schemas.microsoft.com/office/powerpoint/2010/main" val="35091340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6B28CE4-3A18-41DF-A895-E6AE1ACFE790}"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97D68-8825-4320-A8FB-16AFDF804D8B}"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0636350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B28CE4-3A18-41DF-A895-E6AE1ACFE790}"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97D68-8825-4320-A8FB-16AFDF804D8B}" type="slidenum">
              <a:rPr lang="en-US" smtClean="0"/>
              <a:t>‹#›</a:t>
            </a:fld>
            <a:endParaRPr lang="en-US"/>
          </a:p>
        </p:txBody>
      </p:sp>
    </p:spTree>
    <p:extLst>
      <p:ext uri="{BB962C8B-B14F-4D97-AF65-F5344CB8AC3E}">
        <p14:creationId xmlns:p14="http://schemas.microsoft.com/office/powerpoint/2010/main" val="5502469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6B28CE4-3A18-41DF-A895-E6AE1ACFE790}" type="datetimeFigureOut">
              <a:rPr lang="en-US" smtClean="0"/>
              <a:t>2/1/2023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97D68-8825-4320-A8FB-16AFDF804D8B}" type="slidenum">
              <a:rPr lang="en-US" smtClean="0"/>
              <a:t>‹#›</a:t>
            </a:fld>
            <a:endParaRPr lang="en-US"/>
          </a:p>
        </p:txBody>
      </p:sp>
    </p:spTree>
    <p:extLst>
      <p:ext uri="{BB962C8B-B14F-4D97-AF65-F5344CB8AC3E}">
        <p14:creationId xmlns:p14="http://schemas.microsoft.com/office/powerpoint/2010/main" val="40412191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6B28CE4-3A18-41DF-A895-E6AE1ACFE790}" type="datetimeFigureOut">
              <a:rPr lang="en-US" smtClean="0"/>
              <a:t>2/1/2023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97D68-8825-4320-A8FB-16AFDF804D8B}" type="slidenum">
              <a:rPr lang="en-US" smtClean="0"/>
              <a:t>‹#›</a:t>
            </a:fld>
            <a:endParaRPr lang="en-US"/>
          </a:p>
        </p:txBody>
      </p:sp>
    </p:spTree>
    <p:extLst>
      <p:ext uri="{BB962C8B-B14F-4D97-AF65-F5344CB8AC3E}">
        <p14:creationId xmlns:p14="http://schemas.microsoft.com/office/powerpoint/2010/main" val="5503495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B28CE4-3A18-41DF-A895-E6AE1ACFE790}"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97D68-8825-4320-A8FB-16AFDF804D8B}" type="slidenum">
              <a:rPr lang="en-US" smtClean="0"/>
              <a:t>‹#›</a:t>
            </a:fld>
            <a:endParaRPr lang="en-US"/>
          </a:p>
        </p:txBody>
      </p:sp>
    </p:spTree>
    <p:extLst>
      <p:ext uri="{BB962C8B-B14F-4D97-AF65-F5344CB8AC3E}">
        <p14:creationId xmlns:p14="http://schemas.microsoft.com/office/powerpoint/2010/main" val="12587695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B28CE4-3A18-41DF-A895-E6AE1ACFE790}"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97D68-8825-4320-A8FB-16AFDF804D8B}" type="slidenum">
              <a:rPr lang="en-US" smtClean="0"/>
              <a:t>‹#›</a:t>
            </a:fld>
            <a:endParaRPr lang="en-US"/>
          </a:p>
        </p:txBody>
      </p:sp>
    </p:spTree>
    <p:extLst>
      <p:ext uri="{BB962C8B-B14F-4D97-AF65-F5344CB8AC3E}">
        <p14:creationId xmlns:p14="http://schemas.microsoft.com/office/powerpoint/2010/main" val="1491163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6B28CE4-3A18-41DF-A895-E6AE1ACFE790}"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97D68-8825-4320-A8FB-16AFDF804D8B}" type="slidenum">
              <a:rPr lang="en-US" smtClean="0"/>
              <a:t>‹#›</a:t>
            </a:fld>
            <a:endParaRPr lang="en-US"/>
          </a:p>
        </p:txBody>
      </p:sp>
    </p:spTree>
    <p:extLst>
      <p:ext uri="{BB962C8B-B14F-4D97-AF65-F5344CB8AC3E}">
        <p14:creationId xmlns:p14="http://schemas.microsoft.com/office/powerpoint/2010/main" val="2679987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B28CE4-3A18-41DF-A895-E6AE1ACFE790}"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97D68-8825-4320-A8FB-16AFDF804D8B}" type="slidenum">
              <a:rPr lang="en-US" smtClean="0"/>
              <a:t>‹#›</a:t>
            </a:fld>
            <a:endParaRPr lang="en-US"/>
          </a:p>
        </p:txBody>
      </p:sp>
    </p:spTree>
    <p:extLst>
      <p:ext uri="{BB962C8B-B14F-4D97-AF65-F5344CB8AC3E}">
        <p14:creationId xmlns:p14="http://schemas.microsoft.com/office/powerpoint/2010/main" val="1753206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B28CE4-3A18-41DF-A895-E6AE1ACFE790}" type="datetimeFigureOut">
              <a:rPr lang="en-US" smtClean="0"/>
              <a:t>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297D68-8825-4320-A8FB-16AFDF804D8B}" type="slidenum">
              <a:rPr lang="en-US" smtClean="0"/>
              <a:t>‹#›</a:t>
            </a:fld>
            <a:endParaRPr lang="en-US"/>
          </a:p>
        </p:txBody>
      </p:sp>
    </p:spTree>
    <p:extLst>
      <p:ext uri="{BB962C8B-B14F-4D97-AF65-F5344CB8AC3E}">
        <p14:creationId xmlns:p14="http://schemas.microsoft.com/office/powerpoint/2010/main" val="315037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B28CE4-3A18-41DF-A895-E6AE1ACFE790}" type="datetimeFigureOut">
              <a:rPr lang="en-US" smtClean="0"/>
              <a:t>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297D68-8825-4320-A8FB-16AFDF804D8B}" type="slidenum">
              <a:rPr lang="en-US" smtClean="0"/>
              <a:t>‹#›</a:t>
            </a:fld>
            <a:endParaRPr lang="en-US"/>
          </a:p>
        </p:txBody>
      </p:sp>
    </p:spTree>
    <p:extLst>
      <p:ext uri="{BB962C8B-B14F-4D97-AF65-F5344CB8AC3E}">
        <p14:creationId xmlns:p14="http://schemas.microsoft.com/office/powerpoint/2010/main" val="3511970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6B28CE4-3A18-41DF-A895-E6AE1ACFE790}" type="datetimeFigureOut">
              <a:rPr lang="en-US" smtClean="0"/>
              <a:t>2/1/2023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0297D68-8825-4320-A8FB-16AFDF804D8B}" type="slidenum">
              <a:rPr lang="en-US" smtClean="0"/>
              <a:t>‹#›</a:t>
            </a:fld>
            <a:endParaRPr lang="en-US"/>
          </a:p>
        </p:txBody>
      </p:sp>
    </p:spTree>
    <p:extLst>
      <p:ext uri="{BB962C8B-B14F-4D97-AF65-F5344CB8AC3E}">
        <p14:creationId xmlns:p14="http://schemas.microsoft.com/office/powerpoint/2010/main" val="1889068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6B28CE4-3A18-41DF-A895-E6AE1ACFE790}" type="datetimeFigureOut">
              <a:rPr lang="en-US" smtClean="0"/>
              <a:t>2/1/2023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0297D68-8825-4320-A8FB-16AFDF804D8B}" type="slidenum">
              <a:rPr lang="en-US" smtClean="0"/>
              <a:t>‹#›</a:t>
            </a:fld>
            <a:endParaRPr lang="en-US"/>
          </a:p>
        </p:txBody>
      </p:sp>
    </p:spTree>
    <p:extLst>
      <p:ext uri="{BB962C8B-B14F-4D97-AF65-F5344CB8AC3E}">
        <p14:creationId xmlns:p14="http://schemas.microsoft.com/office/powerpoint/2010/main" val="61495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6B28CE4-3A18-41DF-A895-E6AE1ACFE790}" type="datetimeFigureOut">
              <a:rPr lang="en-US" smtClean="0"/>
              <a:t>2/1/2023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0297D68-8825-4320-A8FB-16AFDF804D8B}" type="slidenum">
              <a:rPr lang="en-US" smtClean="0"/>
              <a:t>‹#›</a:t>
            </a:fld>
            <a:endParaRPr lang="en-US"/>
          </a:p>
        </p:txBody>
      </p:sp>
    </p:spTree>
    <p:extLst>
      <p:ext uri="{BB962C8B-B14F-4D97-AF65-F5344CB8AC3E}">
        <p14:creationId xmlns:p14="http://schemas.microsoft.com/office/powerpoint/2010/main" val="2944425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B28CE4-3A18-41DF-A895-E6AE1ACFE790}" type="datetimeFigureOut">
              <a:rPr lang="en-US" smtClean="0"/>
              <a:t>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297D68-8825-4320-A8FB-16AFDF804D8B}" type="slidenum">
              <a:rPr lang="en-US" smtClean="0"/>
              <a:t>‹#›</a:t>
            </a:fld>
            <a:endParaRPr lang="en-US"/>
          </a:p>
        </p:txBody>
      </p:sp>
    </p:spTree>
    <p:extLst>
      <p:ext uri="{BB962C8B-B14F-4D97-AF65-F5344CB8AC3E}">
        <p14:creationId xmlns:p14="http://schemas.microsoft.com/office/powerpoint/2010/main" val="2303060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6B28CE4-3A18-41DF-A895-E6AE1ACFE790}" type="datetimeFigureOut">
              <a:rPr lang="en-US" smtClean="0"/>
              <a:t>2/1/2023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0297D68-8825-4320-A8FB-16AFDF804D8B}" type="slidenum">
              <a:rPr lang="en-US" smtClean="0"/>
              <a:t>‹#›</a:t>
            </a:fld>
            <a:endParaRPr lang="en-US"/>
          </a:p>
        </p:txBody>
      </p:sp>
    </p:spTree>
    <p:extLst>
      <p:ext uri="{BB962C8B-B14F-4D97-AF65-F5344CB8AC3E}">
        <p14:creationId xmlns:p14="http://schemas.microsoft.com/office/powerpoint/2010/main" val="2796794629"/>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12405-98AA-3434-49E4-D301DD92A0F9}"/>
              </a:ext>
            </a:extLst>
          </p:cNvPr>
          <p:cNvSpPr>
            <a:spLocks noGrp="1"/>
          </p:cNvSpPr>
          <p:nvPr>
            <p:ph type="ctrTitle"/>
          </p:nvPr>
        </p:nvSpPr>
        <p:spPr/>
        <p:txBody>
          <a:bodyPr/>
          <a:lstStyle/>
          <a:p>
            <a:r>
              <a:rPr lang="en-US" dirty="0"/>
              <a:t>Decision Tree</a:t>
            </a:r>
          </a:p>
        </p:txBody>
      </p:sp>
      <p:sp>
        <p:nvSpPr>
          <p:cNvPr id="3" name="Subtitle 2">
            <a:extLst>
              <a:ext uri="{FF2B5EF4-FFF2-40B4-BE49-F238E27FC236}">
                <a16:creationId xmlns:a16="http://schemas.microsoft.com/office/drawing/2014/main" id="{9B67DDEE-A9E6-63E5-0DCB-EEFD297E8F3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01899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33CEF-59EA-A0A4-B8F9-6A3838D1E316}"/>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D46913C7-4F5C-2821-0F88-C64234B83FF2}"/>
              </a:ext>
            </a:extLst>
          </p:cNvPr>
          <p:cNvSpPr>
            <a:spLocks noGrp="1"/>
          </p:cNvSpPr>
          <p:nvPr>
            <p:ph idx="1"/>
          </p:nvPr>
        </p:nvSpPr>
        <p:spPr/>
        <p:txBody>
          <a:bodyPr/>
          <a:lstStyle/>
          <a:p>
            <a:r>
              <a:rPr lang="en-US" b="0" i="0" dirty="0">
                <a:effectLst/>
                <a:latin typeface="Lato Extended"/>
              </a:rPr>
              <a:t>Study the decision tree algorithm, focusing on both entropy based information gain and Gini index for splitting. Build decision trees and random forests for the loan datasets. As always, prepare three slides detailing problem description, data, technical approach, and results.</a:t>
            </a:r>
            <a:endParaRPr lang="en-US" dirty="0"/>
          </a:p>
        </p:txBody>
      </p:sp>
    </p:spTree>
    <p:extLst>
      <p:ext uri="{BB962C8B-B14F-4D97-AF65-F5344CB8AC3E}">
        <p14:creationId xmlns:p14="http://schemas.microsoft.com/office/powerpoint/2010/main" val="2922656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B69B0-A305-7643-4E57-2092EF125320}"/>
              </a:ext>
            </a:extLst>
          </p:cNvPr>
          <p:cNvSpPr>
            <a:spLocks noGrp="1"/>
          </p:cNvSpPr>
          <p:nvPr>
            <p:ph type="title"/>
          </p:nvPr>
        </p:nvSpPr>
        <p:spPr/>
        <p:txBody>
          <a:bodyPr/>
          <a:lstStyle/>
          <a:p>
            <a:r>
              <a:rPr lang="en-US" dirty="0"/>
              <a:t>Loan Data</a:t>
            </a:r>
          </a:p>
        </p:txBody>
      </p:sp>
      <p:pic>
        <p:nvPicPr>
          <p:cNvPr id="5" name="Content Placeholder 4">
            <a:extLst>
              <a:ext uri="{FF2B5EF4-FFF2-40B4-BE49-F238E27FC236}">
                <a16:creationId xmlns:a16="http://schemas.microsoft.com/office/drawing/2014/main" id="{5F6CC1A5-6504-EC4D-2049-D864DA7B533C}"/>
              </a:ext>
            </a:extLst>
          </p:cNvPr>
          <p:cNvPicPr>
            <a:picLocks noGrp="1" noChangeAspect="1"/>
          </p:cNvPicPr>
          <p:nvPr>
            <p:ph idx="1"/>
          </p:nvPr>
        </p:nvPicPr>
        <p:blipFill>
          <a:blip r:embed="rId2"/>
          <a:stretch>
            <a:fillRect/>
          </a:stretch>
        </p:blipFill>
        <p:spPr>
          <a:xfrm>
            <a:off x="1424415" y="2052638"/>
            <a:ext cx="8304945" cy="4195762"/>
          </a:xfrm>
        </p:spPr>
      </p:pic>
    </p:spTree>
    <p:extLst>
      <p:ext uri="{BB962C8B-B14F-4D97-AF65-F5344CB8AC3E}">
        <p14:creationId xmlns:p14="http://schemas.microsoft.com/office/powerpoint/2010/main" val="252557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80914-10AC-2C96-C4F6-A74B04B2F03A}"/>
              </a:ext>
            </a:extLst>
          </p:cNvPr>
          <p:cNvSpPr>
            <a:spLocks noGrp="1"/>
          </p:cNvSpPr>
          <p:nvPr>
            <p:ph type="title"/>
          </p:nvPr>
        </p:nvSpPr>
        <p:spPr/>
        <p:txBody>
          <a:bodyPr/>
          <a:lstStyle/>
          <a:p>
            <a:r>
              <a:rPr lang="en-US" dirty="0"/>
              <a:t>About Data</a:t>
            </a:r>
          </a:p>
        </p:txBody>
      </p:sp>
      <p:sp>
        <p:nvSpPr>
          <p:cNvPr id="3" name="Content Placeholder 2">
            <a:extLst>
              <a:ext uri="{FF2B5EF4-FFF2-40B4-BE49-F238E27FC236}">
                <a16:creationId xmlns:a16="http://schemas.microsoft.com/office/drawing/2014/main" id="{3B9D4B58-7F79-895C-C260-8BC8826AC053}"/>
              </a:ext>
            </a:extLst>
          </p:cNvPr>
          <p:cNvSpPr>
            <a:spLocks noGrp="1"/>
          </p:cNvSpPr>
          <p:nvPr>
            <p:ph idx="1"/>
          </p:nvPr>
        </p:nvSpPr>
        <p:spPr/>
        <p:txBody>
          <a:bodyPr/>
          <a:lstStyle/>
          <a:p>
            <a:r>
              <a:rPr lang="en-US"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The loan dataset contains information about loan applicants</a:t>
            </a:r>
          </a:p>
          <a:p>
            <a:r>
              <a:rPr kumimoji="0" lang="en-US" altLang="en-US" sz="1800" b="0" i="0" u="none" strike="noStrike" cap="none" normalizeH="0" baseline="0" dirty="0">
                <a:ln>
                  <a:noFill/>
                </a:ln>
                <a:effectLst/>
                <a:latin typeface="Courier New" panose="02070309020205020404" pitchFamily="49" charset="0"/>
              </a:rPr>
              <a:t>(['Sex', 'Age', '</a:t>
            </a:r>
            <a:r>
              <a:rPr kumimoji="0" lang="en-US" altLang="en-US" sz="1800" b="0" i="0" u="none" strike="noStrike" cap="none" normalizeH="0" baseline="0" dirty="0" err="1">
                <a:ln>
                  <a:noFill/>
                </a:ln>
                <a:effectLst/>
                <a:latin typeface="Courier New" panose="02070309020205020404" pitchFamily="49" charset="0"/>
              </a:rPr>
              <a:t>Time_at_address</a:t>
            </a:r>
            <a:r>
              <a:rPr kumimoji="0" lang="en-US" altLang="en-US" sz="1800" b="0" i="0" u="none" strike="noStrike" cap="none" normalizeH="0" baseline="0" dirty="0">
                <a:ln>
                  <a:noFill/>
                </a:ln>
                <a:effectLst/>
                <a:latin typeface="Courier New" panose="02070309020205020404" pitchFamily="49" charset="0"/>
              </a:rPr>
              <a:t>', '</a:t>
            </a:r>
            <a:r>
              <a:rPr kumimoji="0" lang="en-US" altLang="en-US" sz="1800" b="0" i="0" u="none" strike="noStrike" cap="none" normalizeH="0" baseline="0" dirty="0" err="1">
                <a:ln>
                  <a:noFill/>
                </a:ln>
                <a:effectLst/>
                <a:latin typeface="Courier New" panose="02070309020205020404" pitchFamily="49" charset="0"/>
              </a:rPr>
              <a:t>Res_status</a:t>
            </a:r>
            <a:r>
              <a:rPr kumimoji="0" lang="en-US" altLang="en-US" sz="1800" b="0" i="0" u="none" strike="noStrike" cap="none" normalizeH="0" baseline="0" dirty="0">
                <a:ln>
                  <a:noFill/>
                </a:ln>
                <a:effectLst/>
                <a:latin typeface="Courier New" panose="02070309020205020404" pitchFamily="49" charset="0"/>
              </a:rPr>
              <a:t>', 'Telephone', 'Occupation', '</a:t>
            </a:r>
            <a:r>
              <a:rPr kumimoji="0" lang="en-US" altLang="en-US" sz="1800" b="0" i="0" u="none" strike="noStrike" cap="none" normalizeH="0" baseline="0" dirty="0" err="1">
                <a:ln>
                  <a:noFill/>
                </a:ln>
                <a:effectLst/>
                <a:latin typeface="Courier New" panose="02070309020205020404" pitchFamily="49" charset="0"/>
              </a:rPr>
              <a:t>Job_status</a:t>
            </a:r>
            <a:r>
              <a:rPr kumimoji="0" lang="en-US" altLang="en-US" sz="1800" b="0" i="0" u="none" strike="noStrike" cap="none" normalizeH="0" baseline="0" dirty="0">
                <a:ln>
                  <a:noFill/>
                </a:ln>
                <a:effectLst/>
                <a:latin typeface="Courier New" panose="02070309020205020404" pitchFamily="49" charset="0"/>
              </a:rPr>
              <a:t>', '</a:t>
            </a:r>
            <a:r>
              <a:rPr kumimoji="0" lang="en-US" altLang="en-US" sz="1800" b="0" i="0" u="none" strike="noStrike" cap="none" normalizeH="0" baseline="0" dirty="0" err="1">
                <a:ln>
                  <a:noFill/>
                </a:ln>
                <a:effectLst/>
                <a:latin typeface="Courier New" panose="02070309020205020404" pitchFamily="49" charset="0"/>
              </a:rPr>
              <a:t>Time_employed</a:t>
            </a:r>
            <a:r>
              <a:rPr kumimoji="0" lang="en-US" altLang="en-US" sz="1800" b="0" i="0" u="none" strike="noStrike" cap="none" normalizeH="0" baseline="0" dirty="0">
                <a:ln>
                  <a:noFill/>
                </a:ln>
                <a:effectLst/>
                <a:latin typeface="Courier New" panose="02070309020205020404" pitchFamily="49" charset="0"/>
              </a:rPr>
              <a:t>', '</a:t>
            </a:r>
            <a:r>
              <a:rPr kumimoji="0" lang="en-US" altLang="en-US" sz="1800" b="0" i="0" u="none" strike="noStrike" cap="none" normalizeH="0" baseline="0" dirty="0" err="1">
                <a:ln>
                  <a:noFill/>
                </a:ln>
                <a:effectLst/>
                <a:latin typeface="Courier New" panose="02070309020205020404" pitchFamily="49" charset="0"/>
              </a:rPr>
              <a:t>Time_bank</a:t>
            </a:r>
            <a:r>
              <a:rPr kumimoji="0" lang="en-US" altLang="en-US" sz="1800" b="0" i="0" u="none" strike="noStrike" cap="none" normalizeH="0" baseline="0" dirty="0">
                <a:ln>
                  <a:noFill/>
                </a:ln>
                <a:effectLst/>
                <a:latin typeface="Courier New" panose="02070309020205020404" pitchFamily="49" charset="0"/>
              </a:rPr>
              <a:t>', '</a:t>
            </a:r>
            <a:r>
              <a:rPr kumimoji="0" lang="en-US" altLang="en-US" sz="1800" b="0" i="0" u="none" strike="noStrike" cap="none" normalizeH="0" baseline="0" dirty="0" err="1">
                <a:ln>
                  <a:noFill/>
                </a:ln>
                <a:effectLst/>
                <a:latin typeface="Courier New" panose="02070309020205020404" pitchFamily="49" charset="0"/>
              </a:rPr>
              <a:t>Liab_ref</a:t>
            </a:r>
            <a:r>
              <a:rPr kumimoji="0" lang="en-US" altLang="en-US" sz="1800" b="0" i="0" u="none" strike="noStrike" cap="none" normalizeH="0" baseline="0" dirty="0">
                <a:ln>
                  <a:noFill/>
                </a:ln>
                <a:effectLst/>
                <a:latin typeface="Courier New" panose="02070309020205020404" pitchFamily="49" charset="0"/>
              </a:rPr>
              <a:t>', '</a:t>
            </a:r>
            <a:r>
              <a:rPr kumimoji="0" lang="en-US" altLang="en-US" sz="1800" b="0" i="0" u="none" strike="noStrike" cap="none" normalizeH="0" baseline="0" dirty="0" err="1">
                <a:ln>
                  <a:noFill/>
                </a:ln>
                <a:effectLst/>
                <a:latin typeface="Courier New" panose="02070309020205020404" pitchFamily="49" charset="0"/>
              </a:rPr>
              <a:t>Acc_ref</a:t>
            </a:r>
            <a:r>
              <a:rPr kumimoji="0" lang="en-US" altLang="en-US" sz="1800" b="0" i="0" u="none" strike="noStrike" cap="none" normalizeH="0" baseline="0" dirty="0">
                <a:ln>
                  <a:noFill/>
                </a:ln>
                <a:effectLst/>
                <a:latin typeface="Courier New" panose="02070309020205020404" pitchFamily="49" charset="0"/>
              </a:rPr>
              <a:t>', '</a:t>
            </a:r>
            <a:r>
              <a:rPr kumimoji="0" lang="en-US" altLang="en-US" sz="1800" b="0" i="0" u="none" strike="noStrike" cap="none" normalizeH="0" baseline="0" dirty="0" err="1">
                <a:ln>
                  <a:noFill/>
                </a:ln>
                <a:effectLst/>
                <a:latin typeface="Courier New" panose="02070309020205020404" pitchFamily="49" charset="0"/>
              </a:rPr>
              <a:t>Home_Expn</a:t>
            </a:r>
            <a:r>
              <a:rPr kumimoji="0" lang="en-US" altLang="en-US" sz="1800" b="0" i="0" u="none" strike="noStrike" cap="none" normalizeH="0" baseline="0" dirty="0">
                <a:ln>
                  <a:noFill/>
                </a:ln>
                <a:effectLst/>
                <a:latin typeface="Courier New" panose="02070309020205020404" pitchFamily="49" charset="0"/>
              </a:rPr>
              <a:t>', 'Balance', 'Decision’}</a:t>
            </a:r>
            <a:endParaRPr lang="en-US"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endParaRPr>
          </a:p>
          <a:p>
            <a:r>
              <a:rPr lang="en-US"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The target variable is the outcome of the loan application, such as whether the loan was accepted or rejected. </a:t>
            </a:r>
          </a:p>
          <a:p>
            <a:r>
              <a:rPr lang="en-US"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The data will be pre-processed to handle any missing values or outliers.</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Performing one hot encoding for the categorical columns to get respective continuous values as scikit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learn's</a:t>
            </a:r>
            <a:r>
              <a:rPr lang="en-US" sz="1800" dirty="0">
                <a:effectLst/>
                <a:latin typeface="Calibri" panose="020F0502020204030204" pitchFamily="34" charset="0"/>
                <a:ea typeface="Calibri" panose="020F0502020204030204" pitchFamily="34" charset="0"/>
                <a:cs typeface="Times New Roman" panose="02020603050405020304" pitchFamily="18" charset="0"/>
              </a:rPr>
              <a:t> Decision Tree model doesn't permit categorical values</a:t>
            </a:r>
          </a:p>
        </p:txBody>
      </p:sp>
    </p:spTree>
    <p:extLst>
      <p:ext uri="{BB962C8B-B14F-4D97-AF65-F5344CB8AC3E}">
        <p14:creationId xmlns:p14="http://schemas.microsoft.com/office/powerpoint/2010/main" val="1070586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EC3E6-1621-5B52-A6A8-CA95A4B21B28}"/>
              </a:ext>
            </a:extLst>
          </p:cNvPr>
          <p:cNvSpPr>
            <a:spLocks noGrp="1"/>
          </p:cNvSpPr>
          <p:nvPr>
            <p:ph type="title"/>
          </p:nvPr>
        </p:nvSpPr>
        <p:spPr>
          <a:xfrm>
            <a:off x="643467" y="321734"/>
            <a:ext cx="10905066" cy="1135737"/>
          </a:xfrm>
        </p:spPr>
        <p:txBody>
          <a:bodyPr>
            <a:normAutofit fontScale="90000"/>
          </a:bodyPr>
          <a:lstStyle/>
          <a:p>
            <a:r>
              <a:rPr lang="en-US" sz="3600" dirty="0"/>
              <a:t>Building decision trees using Entropy-based Information Gain and Gini Index for splitting.</a:t>
            </a:r>
          </a:p>
        </p:txBody>
      </p:sp>
      <p:sp>
        <p:nvSpPr>
          <p:cNvPr id="3" name="Content Placeholder 2">
            <a:extLst>
              <a:ext uri="{FF2B5EF4-FFF2-40B4-BE49-F238E27FC236}">
                <a16:creationId xmlns:a16="http://schemas.microsoft.com/office/drawing/2014/main" id="{C54EFCCD-F962-0B41-4A4C-329B490E5258}"/>
              </a:ext>
            </a:extLst>
          </p:cNvPr>
          <p:cNvSpPr>
            <a:spLocks noGrp="1"/>
          </p:cNvSpPr>
          <p:nvPr>
            <p:ph idx="1"/>
          </p:nvPr>
        </p:nvSpPr>
        <p:spPr>
          <a:xfrm>
            <a:off x="643469" y="1782981"/>
            <a:ext cx="4008384" cy="4393982"/>
          </a:xfrm>
        </p:spPr>
        <p:txBody>
          <a:bodyPr>
            <a:normAutofit/>
          </a:bodyPr>
          <a:lstStyle/>
          <a:p>
            <a:r>
              <a:rPr lang="en-US" sz="2000" dirty="0"/>
              <a:t>The decision tree before pruning was too big. </a:t>
            </a:r>
          </a:p>
          <a:p>
            <a:r>
              <a:rPr lang="en-US" sz="2000" dirty="0"/>
              <a:t>The alpha value can help us in getting a smaller tree for which we can make more sense and the accuracy can be better. </a:t>
            </a:r>
          </a:p>
          <a:p>
            <a:r>
              <a:rPr lang="en-US" sz="2000" dirty="0"/>
              <a:t>We got an accuracy score of 74% for the alpha value:- 0.05568812</a:t>
            </a:r>
          </a:p>
          <a:p>
            <a:endParaRPr lang="en-US" sz="2000" dirty="0"/>
          </a:p>
        </p:txBody>
      </p:sp>
      <p:pic>
        <p:nvPicPr>
          <p:cNvPr id="4098" name="Picture 2">
            <a:extLst>
              <a:ext uri="{FF2B5EF4-FFF2-40B4-BE49-F238E27FC236}">
                <a16:creationId xmlns:a16="http://schemas.microsoft.com/office/drawing/2014/main" id="{D30AD8B4-9FE1-B2C2-73BA-CD50B3AB345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50171" y="1782981"/>
            <a:ext cx="6143509" cy="436189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28DFE12D-7EAB-1BEF-5B0F-ECADFF9B87C8}"/>
              </a:ext>
            </a:extLst>
          </p:cNvPr>
          <p:cNvSpPr>
            <a:spLocks noChangeArrowheads="1"/>
          </p:cNvSpPr>
          <p:nvPr/>
        </p:nvSpPr>
        <p:spPr bwMode="auto">
          <a:xfrm>
            <a:off x="0" y="90101"/>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4500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F84BE-FBE4-221A-4AD6-52D6E34C7BCA}"/>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B763D8D0-25D3-34C2-CCF9-DF5D5808CEF0}"/>
              </a:ext>
            </a:extLst>
          </p:cNvPr>
          <p:cNvPicPr>
            <a:picLocks noGrp="1" noChangeAspect="1"/>
          </p:cNvPicPr>
          <p:nvPr>
            <p:ph idx="1"/>
          </p:nvPr>
        </p:nvPicPr>
        <p:blipFill>
          <a:blip r:embed="rId2"/>
          <a:stretch>
            <a:fillRect/>
          </a:stretch>
        </p:blipFill>
        <p:spPr>
          <a:xfrm>
            <a:off x="3347845" y="2919782"/>
            <a:ext cx="4458086" cy="2461473"/>
          </a:xfrm>
        </p:spPr>
      </p:pic>
    </p:spTree>
    <p:extLst>
      <p:ext uri="{BB962C8B-B14F-4D97-AF65-F5344CB8AC3E}">
        <p14:creationId xmlns:p14="http://schemas.microsoft.com/office/powerpoint/2010/main" val="2240195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D0333-6A31-1F12-48E3-8EC92F2A93B7}"/>
              </a:ext>
            </a:extLst>
          </p:cNvPr>
          <p:cNvSpPr>
            <a:spLocks noGrp="1"/>
          </p:cNvSpPr>
          <p:nvPr>
            <p:ph type="title"/>
          </p:nvPr>
        </p:nvSpPr>
        <p:spPr>
          <a:xfrm>
            <a:off x="648929" y="629266"/>
            <a:ext cx="3505495" cy="1622321"/>
          </a:xfrm>
        </p:spPr>
        <p:txBody>
          <a:bodyPr>
            <a:normAutofit fontScale="90000"/>
          </a:bodyPr>
          <a:lstStyle/>
          <a:p>
            <a:r>
              <a:rPr lang="en-US" dirty="0"/>
              <a:t> Gini criterion for the split.</a:t>
            </a:r>
          </a:p>
        </p:txBody>
      </p:sp>
      <p:sp>
        <p:nvSpPr>
          <p:cNvPr id="3" name="Content Placeholder 2">
            <a:extLst>
              <a:ext uri="{FF2B5EF4-FFF2-40B4-BE49-F238E27FC236}">
                <a16:creationId xmlns:a16="http://schemas.microsoft.com/office/drawing/2014/main" id="{84B7B3DA-4574-DBF0-3D5D-3852EDAA33B9}"/>
              </a:ext>
            </a:extLst>
          </p:cNvPr>
          <p:cNvSpPr>
            <a:spLocks noGrp="1"/>
          </p:cNvSpPr>
          <p:nvPr>
            <p:ph idx="1"/>
          </p:nvPr>
        </p:nvSpPr>
        <p:spPr>
          <a:xfrm>
            <a:off x="648931" y="2438400"/>
            <a:ext cx="3505494" cy="3785419"/>
          </a:xfrm>
        </p:spPr>
        <p:txBody>
          <a:bodyPr>
            <a:normAutofit/>
          </a:bodyPr>
          <a:lstStyle/>
          <a:p>
            <a:r>
              <a:rPr lang="en-US" sz="2000" dirty="0"/>
              <a:t>We got an accuracy of about 72%</a:t>
            </a:r>
          </a:p>
          <a:p>
            <a:endParaRPr lang="en-US" sz="2000" dirty="0"/>
          </a:p>
        </p:txBody>
      </p:sp>
      <p:pic>
        <p:nvPicPr>
          <p:cNvPr id="5" name="Picture 4">
            <a:extLst>
              <a:ext uri="{FF2B5EF4-FFF2-40B4-BE49-F238E27FC236}">
                <a16:creationId xmlns:a16="http://schemas.microsoft.com/office/drawing/2014/main" id="{61EFEDC4-1A78-90B3-EA19-EEE9840151A7}"/>
              </a:ext>
            </a:extLst>
          </p:cNvPr>
          <p:cNvPicPr>
            <a:picLocks noChangeAspect="1"/>
          </p:cNvPicPr>
          <p:nvPr/>
        </p:nvPicPr>
        <p:blipFill>
          <a:blip r:embed="rId2"/>
          <a:stretch>
            <a:fillRect/>
          </a:stretch>
        </p:blipFill>
        <p:spPr>
          <a:xfrm>
            <a:off x="5405862" y="1365756"/>
            <a:ext cx="6019331" cy="4123242"/>
          </a:xfrm>
          <a:prstGeom prst="rect">
            <a:avLst/>
          </a:prstGeom>
          <a:effectLst/>
        </p:spPr>
      </p:pic>
    </p:spTree>
    <p:extLst>
      <p:ext uri="{BB962C8B-B14F-4D97-AF65-F5344CB8AC3E}">
        <p14:creationId xmlns:p14="http://schemas.microsoft.com/office/powerpoint/2010/main" val="3274088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6FE7A-6C65-7DE1-E49F-860ED46EEE71}"/>
              </a:ext>
            </a:extLst>
          </p:cNvPr>
          <p:cNvSpPr>
            <a:spLocks noGrp="1"/>
          </p:cNvSpPr>
          <p:nvPr>
            <p:ph type="title"/>
          </p:nvPr>
        </p:nvSpPr>
        <p:spPr>
          <a:xfrm>
            <a:off x="643467" y="321734"/>
            <a:ext cx="10905066" cy="1135737"/>
          </a:xfrm>
        </p:spPr>
        <p:txBody>
          <a:bodyPr>
            <a:normAutofit/>
          </a:bodyPr>
          <a:lstStyle/>
          <a:p>
            <a:r>
              <a:rPr lang="en-US" sz="3600" dirty="0"/>
              <a:t>Random Forest</a:t>
            </a:r>
          </a:p>
        </p:txBody>
      </p:sp>
      <p:sp>
        <p:nvSpPr>
          <p:cNvPr id="11" name="Content Placeholder 10">
            <a:extLst>
              <a:ext uri="{FF2B5EF4-FFF2-40B4-BE49-F238E27FC236}">
                <a16:creationId xmlns:a16="http://schemas.microsoft.com/office/drawing/2014/main" id="{D5E8C861-6B31-2369-0A7E-289D0D02F746}"/>
              </a:ext>
            </a:extLst>
          </p:cNvPr>
          <p:cNvSpPr>
            <a:spLocks noGrp="1"/>
          </p:cNvSpPr>
          <p:nvPr>
            <p:ph idx="1"/>
          </p:nvPr>
        </p:nvSpPr>
        <p:spPr>
          <a:xfrm>
            <a:off x="428865" y="889602"/>
            <a:ext cx="5281470" cy="4393982"/>
          </a:xfrm>
        </p:spPr>
        <p:txBody>
          <a:bodyPr>
            <a:noAutofit/>
          </a:bodyPr>
          <a:lstStyle/>
          <a:p>
            <a:pPr algn="l">
              <a:buFont typeface="+mj-lt"/>
              <a:buAutoNum type="arabicPeriod"/>
            </a:pPr>
            <a:r>
              <a:rPr lang="en-US" sz="1600" i="0" dirty="0">
                <a:effectLst/>
                <a:latin typeface="+mj-lt"/>
              </a:rPr>
              <a:t>For the random forest we had th</a:t>
            </a:r>
            <a:r>
              <a:rPr lang="en-US" sz="1600" dirty="0"/>
              <a:t>e accuracy of 65%</a:t>
            </a:r>
          </a:p>
          <a:p>
            <a:pPr algn="l">
              <a:buFont typeface="+mj-lt"/>
              <a:buAutoNum type="arabicPeriod"/>
            </a:pPr>
            <a:r>
              <a:rPr lang="en-US" sz="1600" dirty="0"/>
              <a:t>We use </a:t>
            </a:r>
            <a:r>
              <a:rPr lang="en-US" sz="1600" dirty="0" err="1"/>
              <a:t>gini</a:t>
            </a:r>
            <a:r>
              <a:rPr lang="en-US" sz="1600" dirty="0"/>
              <a:t> index and entropy index to help us in random forest decision tree.</a:t>
            </a:r>
          </a:p>
          <a:p>
            <a:pPr algn="l">
              <a:buFont typeface="+mj-lt"/>
              <a:buAutoNum type="arabicPeriod"/>
            </a:pPr>
            <a:endParaRPr lang="en-US" sz="1600" dirty="0"/>
          </a:p>
          <a:p>
            <a:pPr algn="l">
              <a:buFont typeface="+mj-lt"/>
              <a:buAutoNum type="arabicPeriod"/>
            </a:pPr>
            <a:endParaRPr lang="en-US" sz="1600" i="0" dirty="0">
              <a:effectLst/>
              <a:latin typeface="+mj-lt"/>
            </a:endParaRPr>
          </a:p>
          <a:p>
            <a:pPr algn="l">
              <a:buFont typeface="+mj-lt"/>
              <a:buAutoNum type="arabicPeriod"/>
            </a:pPr>
            <a:endParaRPr lang="en-US" sz="1600" i="0" dirty="0">
              <a:effectLst/>
              <a:latin typeface="+mj-lt"/>
            </a:endParaRPr>
          </a:p>
        </p:txBody>
      </p:sp>
      <p:pic>
        <p:nvPicPr>
          <p:cNvPr id="5" name="Content Placeholder 4">
            <a:extLst>
              <a:ext uri="{FF2B5EF4-FFF2-40B4-BE49-F238E27FC236}">
                <a16:creationId xmlns:a16="http://schemas.microsoft.com/office/drawing/2014/main" id="{0F625BB7-3B80-3931-373F-2383590C1890}"/>
              </a:ext>
            </a:extLst>
          </p:cNvPr>
          <p:cNvPicPr>
            <a:picLocks noChangeAspect="1"/>
          </p:cNvPicPr>
          <p:nvPr/>
        </p:nvPicPr>
        <p:blipFill>
          <a:blip r:embed="rId2"/>
          <a:stretch>
            <a:fillRect/>
          </a:stretch>
        </p:blipFill>
        <p:spPr>
          <a:xfrm>
            <a:off x="6672703" y="1782982"/>
            <a:ext cx="3498442" cy="2116558"/>
          </a:xfrm>
          <a:prstGeom prst="rect">
            <a:avLst/>
          </a:prstGeom>
        </p:spPr>
      </p:pic>
      <p:pic>
        <p:nvPicPr>
          <p:cNvPr id="7" name="Picture 6">
            <a:extLst>
              <a:ext uri="{FF2B5EF4-FFF2-40B4-BE49-F238E27FC236}">
                <a16:creationId xmlns:a16="http://schemas.microsoft.com/office/drawing/2014/main" id="{A2A7269A-8722-9004-A824-BF4F15654148}"/>
              </a:ext>
            </a:extLst>
          </p:cNvPr>
          <p:cNvPicPr>
            <a:picLocks noChangeAspect="1"/>
          </p:cNvPicPr>
          <p:nvPr/>
        </p:nvPicPr>
        <p:blipFill>
          <a:blip r:embed="rId3"/>
          <a:stretch>
            <a:fillRect/>
          </a:stretch>
        </p:blipFill>
        <p:spPr>
          <a:xfrm>
            <a:off x="6053213" y="4060406"/>
            <a:ext cx="4737425" cy="2084467"/>
          </a:xfrm>
          <a:prstGeom prst="rect">
            <a:avLst/>
          </a:prstGeom>
        </p:spPr>
      </p:pic>
    </p:spTree>
    <p:extLst>
      <p:ext uri="{BB962C8B-B14F-4D97-AF65-F5344CB8AC3E}">
        <p14:creationId xmlns:p14="http://schemas.microsoft.com/office/powerpoint/2010/main" val="1899933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76413-91E1-D5EC-C6AE-35CF0A9A57D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4AA2229-E47B-2192-D143-6C2BDD321BEB}"/>
              </a:ext>
            </a:extLst>
          </p:cNvPr>
          <p:cNvSpPr>
            <a:spLocks noGrp="1"/>
          </p:cNvSpPr>
          <p:nvPr>
            <p:ph idx="1"/>
          </p:nvPr>
        </p:nvSpPr>
        <p:spPr/>
        <p:txBody>
          <a:bodyPr/>
          <a:lstStyle/>
          <a:p>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The results of this project will include visualizations of the decision trees and random forests, as well as a comparison of their performance metrics. Based on these results, recommendations will be made on the best approach for building a model to predict loan outcomes.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9416407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
  <TotalTime>317</TotalTime>
  <Words>322</Words>
  <Application>Microsoft Office PowerPoint</Application>
  <PresentationFormat>Widescreen</PresentationFormat>
  <Paragraphs>22</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Century Gothic</vt:lpstr>
      <vt:lpstr>Courier New</vt:lpstr>
      <vt:lpstr>Lato Extended</vt:lpstr>
      <vt:lpstr>Segoe UI</vt:lpstr>
      <vt:lpstr>Wingdings 3</vt:lpstr>
      <vt:lpstr>Ion</vt:lpstr>
      <vt:lpstr>Decision Tree</vt:lpstr>
      <vt:lpstr>Problem statement</vt:lpstr>
      <vt:lpstr>Loan Data</vt:lpstr>
      <vt:lpstr>About Data</vt:lpstr>
      <vt:lpstr>Building decision trees using Entropy-based Information Gain and Gini Index for splitting.</vt:lpstr>
      <vt:lpstr>PowerPoint Presentation</vt:lpstr>
      <vt:lpstr> Gini criterion for the split.</vt:lpstr>
      <vt:lpstr>Random Forest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dc:title>
  <dc:creator>Sweta Mishra</dc:creator>
  <cp:lastModifiedBy>Sweta Mishra</cp:lastModifiedBy>
  <cp:revision>2</cp:revision>
  <dcterms:created xsi:type="dcterms:W3CDTF">2023-02-01T21:16:01Z</dcterms:created>
  <dcterms:modified xsi:type="dcterms:W3CDTF">2023-02-02T02:33:05Z</dcterms:modified>
</cp:coreProperties>
</file>