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0" r:id="rId4"/>
    <p:sldId id="262" r:id="rId5"/>
    <p:sldId id="263"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269234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28CE4-3A18-41DF-A895-E6AE1ACFE790}"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351107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776374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26450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3748808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1599894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400634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3505528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253785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354272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357545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B28CE4-3A18-41DF-A895-E6AE1ACFE790}"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302806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B28CE4-3A18-41DF-A895-E6AE1ACFE790}"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391455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281913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117332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6B28CE4-3A18-41DF-A895-E6AE1ACFE790}" type="datetimeFigureOut">
              <a:rPr lang="en-US" smtClean="0"/>
              <a:t>2/1/2023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190533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28CE4-3A18-41DF-A895-E6AE1ACFE790}"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97D68-8825-4320-A8FB-16AFDF804D8B}" type="slidenum">
              <a:rPr lang="en-US" smtClean="0"/>
              <a:t>‹#›</a:t>
            </a:fld>
            <a:endParaRPr lang="en-US"/>
          </a:p>
        </p:txBody>
      </p:sp>
    </p:spTree>
    <p:extLst>
      <p:ext uri="{BB962C8B-B14F-4D97-AF65-F5344CB8AC3E}">
        <p14:creationId xmlns:p14="http://schemas.microsoft.com/office/powerpoint/2010/main" val="1190925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6B28CE4-3A18-41DF-A895-E6AE1ACFE790}" type="datetimeFigureOut">
              <a:rPr lang="en-US" smtClean="0"/>
              <a:t>2/1/2023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0297D68-8825-4320-A8FB-16AFDF804D8B}" type="slidenum">
              <a:rPr lang="en-US" smtClean="0"/>
              <a:t>‹#›</a:t>
            </a:fld>
            <a:endParaRPr lang="en-US"/>
          </a:p>
        </p:txBody>
      </p:sp>
    </p:spTree>
    <p:extLst>
      <p:ext uri="{BB962C8B-B14F-4D97-AF65-F5344CB8AC3E}">
        <p14:creationId xmlns:p14="http://schemas.microsoft.com/office/powerpoint/2010/main" val="1065366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2405-98AA-3434-49E4-D301DD92A0F9}"/>
              </a:ext>
            </a:extLst>
          </p:cNvPr>
          <p:cNvSpPr>
            <a:spLocks noGrp="1"/>
          </p:cNvSpPr>
          <p:nvPr>
            <p:ph type="ctrTitle"/>
          </p:nvPr>
        </p:nvSpPr>
        <p:spPr/>
        <p:txBody>
          <a:bodyPr/>
          <a:lstStyle/>
          <a:p>
            <a:r>
              <a:rPr lang="en-US" dirty="0"/>
              <a:t>Decision Tree</a:t>
            </a:r>
          </a:p>
        </p:txBody>
      </p:sp>
      <p:sp>
        <p:nvSpPr>
          <p:cNvPr id="3" name="Subtitle 2">
            <a:extLst>
              <a:ext uri="{FF2B5EF4-FFF2-40B4-BE49-F238E27FC236}">
                <a16:creationId xmlns:a16="http://schemas.microsoft.com/office/drawing/2014/main" id="{9B67DDEE-A9E6-63E5-0DCB-EEFD297E8F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0189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3CEF-59EA-A0A4-B8F9-6A3838D1E31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46913C7-4F5C-2821-0F88-C64234B83FF2}"/>
              </a:ext>
            </a:extLst>
          </p:cNvPr>
          <p:cNvSpPr>
            <a:spLocks noGrp="1"/>
          </p:cNvSpPr>
          <p:nvPr>
            <p:ph idx="1"/>
          </p:nvPr>
        </p:nvSpPr>
        <p:spPr/>
        <p:txBody>
          <a:bodyPr/>
          <a:lstStyle/>
          <a:p>
            <a:r>
              <a:rPr lang="en-US" b="0" i="0" dirty="0">
                <a:solidFill>
                  <a:srgbClr val="2D3B45"/>
                </a:solidFill>
                <a:effectLst/>
                <a:latin typeface="Lato Extended"/>
              </a:rPr>
              <a:t>Study the decision tree algorithm, focusing on both entropy based information gain and Gini index for splitting. Build decision trees and random forests for the loan datasets. As always, prepare three slides detailing problem description, data, technical approach, and results.</a:t>
            </a:r>
            <a:endParaRPr lang="en-US" dirty="0"/>
          </a:p>
        </p:txBody>
      </p:sp>
    </p:spTree>
    <p:extLst>
      <p:ext uri="{BB962C8B-B14F-4D97-AF65-F5344CB8AC3E}">
        <p14:creationId xmlns:p14="http://schemas.microsoft.com/office/powerpoint/2010/main" val="2922656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69B0-A305-7643-4E57-2092EF125320}"/>
              </a:ext>
            </a:extLst>
          </p:cNvPr>
          <p:cNvSpPr>
            <a:spLocks noGrp="1"/>
          </p:cNvSpPr>
          <p:nvPr>
            <p:ph type="title"/>
          </p:nvPr>
        </p:nvSpPr>
        <p:spPr/>
        <p:txBody>
          <a:bodyPr/>
          <a:lstStyle/>
          <a:p>
            <a:r>
              <a:rPr lang="en-US" dirty="0"/>
              <a:t>Loan Data</a:t>
            </a:r>
          </a:p>
        </p:txBody>
      </p:sp>
      <p:pic>
        <p:nvPicPr>
          <p:cNvPr id="5" name="Content Placeholder 4">
            <a:extLst>
              <a:ext uri="{FF2B5EF4-FFF2-40B4-BE49-F238E27FC236}">
                <a16:creationId xmlns:a16="http://schemas.microsoft.com/office/drawing/2014/main" id="{5F6CC1A5-6504-EC4D-2049-D864DA7B533C}"/>
              </a:ext>
            </a:extLst>
          </p:cNvPr>
          <p:cNvPicPr>
            <a:picLocks noGrp="1" noChangeAspect="1"/>
          </p:cNvPicPr>
          <p:nvPr>
            <p:ph idx="1"/>
          </p:nvPr>
        </p:nvPicPr>
        <p:blipFill>
          <a:blip r:embed="rId2"/>
          <a:stretch>
            <a:fillRect/>
          </a:stretch>
        </p:blipFill>
        <p:spPr>
          <a:xfrm>
            <a:off x="1424415" y="2052638"/>
            <a:ext cx="8304945" cy="4195762"/>
          </a:xfrm>
        </p:spPr>
      </p:pic>
    </p:spTree>
    <p:extLst>
      <p:ext uri="{BB962C8B-B14F-4D97-AF65-F5344CB8AC3E}">
        <p14:creationId xmlns:p14="http://schemas.microsoft.com/office/powerpoint/2010/main" val="25255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0914-10AC-2C96-C4F6-A74B04B2F03A}"/>
              </a:ext>
            </a:extLst>
          </p:cNvPr>
          <p:cNvSpPr>
            <a:spLocks noGrp="1"/>
          </p:cNvSpPr>
          <p:nvPr>
            <p:ph type="title"/>
          </p:nvPr>
        </p:nvSpPr>
        <p:spPr/>
        <p:txBody>
          <a:bodyPr/>
          <a:lstStyle/>
          <a:p>
            <a:r>
              <a:rPr lang="en-US" dirty="0"/>
              <a:t>About Data</a:t>
            </a:r>
          </a:p>
        </p:txBody>
      </p:sp>
      <p:sp>
        <p:nvSpPr>
          <p:cNvPr id="3" name="Content Placeholder 2">
            <a:extLst>
              <a:ext uri="{FF2B5EF4-FFF2-40B4-BE49-F238E27FC236}">
                <a16:creationId xmlns:a16="http://schemas.microsoft.com/office/drawing/2014/main" id="{3B9D4B58-7F79-895C-C260-8BC8826AC053}"/>
              </a:ext>
            </a:extLst>
          </p:cNvPr>
          <p:cNvSpPr>
            <a:spLocks noGrp="1"/>
          </p:cNvSpPr>
          <p:nvPr>
            <p:ph idx="1"/>
          </p:nvPr>
        </p:nvSpPr>
        <p:spPr/>
        <p:txBody>
          <a:bodyPr/>
          <a:lstStyle/>
          <a:p>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loan dataset contains information about loan applicants</a:t>
            </a:r>
          </a:p>
          <a:p>
            <a:r>
              <a:rPr kumimoji="0" lang="en-US" altLang="en-US" sz="1800" b="0" i="0" u="none" strike="noStrike" cap="none" normalizeH="0" baseline="0" dirty="0">
                <a:ln>
                  <a:noFill/>
                </a:ln>
                <a:effectLst/>
                <a:latin typeface="Courier New" panose="02070309020205020404" pitchFamily="49" charset="0"/>
              </a:rPr>
              <a:t>(['Sex', 'Age', '</a:t>
            </a:r>
            <a:r>
              <a:rPr kumimoji="0" lang="en-US" altLang="en-US" sz="1800" b="0" i="0" u="none" strike="noStrike" cap="none" normalizeH="0" baseline="0" dirty="0" err="1">
                <a:ln>
                  <a:noFill/>
                </a:ln>
                <a:effectLst/>
                <a:latin typeface="Courier New" panose="02070309020205020404" pitchFamily="49" charset="0"/>
              </a:rPr>
              <a:t>Time_at_address</a:t>
            </a:r>
            <a:r>
              <a:rPr kumimoji="0" lang="en-US" altLang="en-US" sz="1800" b="0" i="0" u="none" strike="noStrike" cap="none" normalizeH="0" baseline="0" dirty="0">
                <a:ln>
                  <a:noFill/>
                </a:ln>
                <a:effectLst/>
                <a:latin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rPr>
              <a:t>Res_status</a:t>
            </a:r>
            <a:r>
              <a:rPr kumimoji="0" lang="en-US" altLang="en-US" sz="1800" b="0" i="0" u="none" strike="noStrike" cap="none" normalizeH="0" baseline="0" dirty="0">
                <a:ln>
                  <a:noFill/>
                </a:ln>
                <a:effectLst/>
                <a:latin typeface="Courier New" panose="02070309020205020404" pitchFamily="49" charset="0"/>
              </a:rPr>
              <a:t>', 'Telephone', 'Occupation', '</a:t>
            </a:r>
            <a:r>
              <a:rPr kumimoji="0" lang="en-US" altLang="en-US" sz="1800" b="0" i="0" u="none" strike="noStrike" cap="none" normalizeH="0" baseline="0" dirty="0" err="1">
                <a:ln>
                  <a:noFill/>
                </a:ln>
                <a:effectLst/>
                <a:latin typeface="Courier New" panose="02070309020205020404" pitchFamily="49" charset="0"/>
              </a:rPr>
              <a:t>Job_status</a:t>
            </a:r>
            <a:r>
              <a:rPr kumimoji="0" lang="en-US" altLang="en-US" sz="1800" b="0" i="0" u="none" strike="noStrike" cap="none" normalizeH="0" baseline="0" dirty="0">
                <a:ln>
                  <a:noFill/>
                </a:ln>
                <a:effectLst/>
                <a:latin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rPr>
              <a:t>Time_employed</a:t>
            </a:r>
            <a:r>
              <a:rPr kumimoji="0" lang="en-US" altLang="en-US" sz="1800" b="0" i="0" u="none" strike="noStrike" cap="none" normalizeH="0" baseline="0" dirty="0">
                <a:ln>
                  <a:noFill/>
                </a:ln>
                <a:effectLst/>
                <a:latin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rPr>
              <a:t>Time_bank</a:t>
            </a:r>
            <a:r>
              <a:rPr kumimoji="0" lang="en-US" altLang="en-US" sz="1800" b="0" i="0" u="none" strike="noStrike" cap="none" normalizeH="0" baseline="0" dirty="0">
                <a:ln>
                  <a:noFill/>
                </a:ln>
                <a:effectLst/>
                <a:latin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rPr>
              <a:t>Liab_ref</a:t>
            </a:r>
            <a:r>
              <a:rPr kumimoji="0" lang="en-US" altLang="en-US" sz="1800" b="0" i="0" u="none" strike="noStrike" cap="none" normalizeH="0" baseline="0" dirty="0">
                <a:ln>
                  <a:noFill/>
                </a:ln>
                <a:effectLst/>
                <a:latin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rPr>
              <a:t>Acc_ref</a:t>
            </a:r>
            <a:r>
              <a:rPr kumimoji="0" lang="en-US" altLang="en-US" sz="1800" b="0" i="0" u="none" strike="noStrike" cap="none" normalizeH="0" baseline="0" dirty="0">
                <a:ln>
                  <a:noFill/>
                </a:ln>
                <a:effectLst/>
                <a:latin typeface="Courier New" panose="02070309020205020404" pitchFamily="49" charset="0"/>
              </a:rPr>
              <a:t>', '</a:t>
            </a:r>
            <a:r>
              <a:rPr kumimoji="0" lang="en-US" altLang="en-US" sz="1800" b="0" i="0" u="none" strike="noStrike" cap="none" normalizeH="0" baseline="0" dirty="0" err="1">
                <a:ln>
                  <a:noFill/>
                </a:ln>
                <a:effectLst/>
                <a:latin typeface="Courier New" panose="02070309020205020404" pitchFamily="49" charset="0"/>
              </a:rPr>
              <a:t>Home_Expn</a:t>
            </a:r>
            <a:r>
              <a:rPr kumimoji="0" lang="en-US" altLang="en-US" sz="1800" b="0" i="0" u="none" strike="noStrike" cap="none" normalizeH="0" baseline="0" dirty="0">
                <a:ln>
                  <a:noFill/>
                </a:ln>
                <a:effectLst/>
                <a:latin typeface="Courier New" panose="02070309020205020404" pitchFamily="49" charset="0"/>
              </a:rPr>
              <a:t>', 'Balance', 'Decision’}</a:t>
            </a:r>
            <a:endPar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target variable is the outcome of the loan application, such as whether the loan was accepted or rejected. </a:t>
            </a:r>
          </a:p>
          <a:p>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data will be pre-processed to handle any missing values or outliers.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Performing one hot encoding for the categorical columns to get respective continuous values as scikit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learn's</a:t>
            </a:r>
            <a:r>
              <a:rPr lang="en-US" sz="1800" dirty="0">
                <a:effectLst/>
                <a:latin typeface="Calibri" panose="020F0502020204030204" pitchFamily="34" charset="0"/>
                <a:ea typeface="Calibri" panose="020F0502020204030204" pitchFamily="34" charset="0"/>
                <a:cs typeface="Times New Roman" panose="02020603050405020304" pitchFamily="18" charset="0"/>
              </a:rPr>
              <a:t> Decision Tree model doesn't permit categorical values</a:t>
            </a:r>
          </a:p>
        </p:txBody>
      </p:sp>
    </p:spTree>
    <p:extLst>
      <p:ext uri="{BB962C8B-B14F-4D97-AF65-F5344CB8AC3E}">
        <p14:creationId xmlns:p14="http://schemas.microsoft.com/office/powerpoint/2010/main" val="1070586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C3E6-1621-5B52-A6A8-CA95A4B21B28}"/>
              </a:ext>
            </a:extLst>
          </p:cNvPr>
          <p:cNvSpPr>
            <a:spLocks noGrp="1"/>
          </p:cNvSpPr>
          <p:nvPr>
            <p:ph type="title"/>
          </p:nvPr>
        </p:nvSpPr>
        <p:spPr>
          <a:xfrm>
            <a:off x="643467" y="321734"/>
            <a:ext cx="10905066" cy="1135737"/>
          </a:xfrm>
        </p:spPr>
        <p:txBody>
          <a:bodyPr>
            <a:normAutofit fontScale="90000"/>
          </a:bodyPr>
          <a:lstStyle/>
          <a:p>
            <a:r>
              <a:rPr lang="en-US" sz="3600" dirty="0"/>
              <a:t>Building decision trees using Entropy-based Information Gain and Gini Index for splitting.</a:t>
            </a:r>
          </a:p>
        </p:txBody>
      </p:sp>
      <p:sp>
        <p:nvSpPr>
          <p:cNvPr id="3" name="Content Placeholder 2">
            <a:extLst>
              <a:ext uri="{FF2B5EF4-FFF2-40B4-BE49-F238E27FC236}">
                <a16:creationId xmlns:a16="http://schemas.microsoft.com/office/drawing/2014/main" id="{C54EFCCD-F962-0B41-4A4C-329B490E5258}"/>
              </a:ext>
            </a:extLst>
          </p:cNvPr>
          <p:cNvSpPr>
            <a:spLocks noGrp="1"/>
          </p:cNvSpPr>
          <p:nvPr>
            <p:ph idx="1"/>
          </p:nvPr>
        </p:nvSpPr>
        <p:spPr>
          <a:xfrm>
            <a:off x="643469" y="1782981"/>
            <a:ext cx="4008384" cy="4393982"/>
          </a:xfrm>
        </p:spPr>
        <p:txBody>
          <a:bodyPr>
            <a:normAutofit/>
          </a:bodyPr>
          <a:lstStyle/>
          <a:p>
            <a:r>
              <a:rPr lang="en-US" sz="2000" dirty="0"/>
              <a:t>The decision tree before pruning was too big. </a:t>
            </a:r>
          </a:p>
          <a:p>
            <a:r>
              <a:rPr lang="en-US" sz="2000" dirty="0"/>
              <a:t>The alpha value can help us in getting a smaller tree for which we can make more sense and the accuracy can be better. </a:t>
            </a:r>
          </a:p>
          <a:p>
            <a:r>
              <a:rPr lang="en-US" sz="2000" dirty="0"/>
              <a:t>We got an accuracy score of 74% for the alpha value:- 0.05568812</a:t>
            </a:r>
          </a:p>
          <a:p>
            <a:endParaRPr lang="en-US" sz="2000" dirty="0"/>
          </a:p>
        </p:txBody>
      </p:sp>
      <p:pic>
        <p:nvPicPr>
          <p:cNvPr id="4098" name="Picture 2">
            <a:extLst>
              <a:ext uri="{FF2B5EF4-FFF2-40B4-BE49-F238E27FC236}">
                <a16:creationId xmlns:a16="http://schemas.microsoft.com/office/drawing/2014/main" id="{D30AD8B4-9FE1-B2C2-73BA-CD50B3AB34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50171" y="1782981"/>
            <a:ext cx="6143509" cy="43618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8DFE12D-7EAB-1BEF-5B0F-ECADFF9B87C8}"/>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500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84BE-FBE4-221A-4AD6-52D6E34C7BC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763D8D0-25D3-34C2-CCF9-DF5D5808CEF0}"/>
              </a:ext>
            </a:extLst>
          </p:cNvPr>
          <p:cNvPicPr>
            <a:picLocks noGrp="1" noChangeAspect="1"/>
          </p:cNvPicPr>
          <p:nvPr>
            <p:ph idx="1"/>
          </p:nvPr>
        </p:nvPicPr>
        <p:blipFill>
          <a:blip r:embed="rId2"/>
          <a:stretch>
            <a:fillRect/>
          </a:stretch>
        </p:blipFill>
        <p:spPr>
          <a:xfrm>
            <a:off x="3347845" y="2919782"/>
            <a:ext cx="4458086" cy="2461473"/>
          </a:xfrm>
        </p:spPr>
      </p:pic>
    </p:spTree>
    <p:extLst>
      <p:ext uri="{BB962C8B-B14F-4D97-AF65-F5344CB8AC3E}">
        <p14:creationId xmlns:p14="http://schemas.microsoft.com/office/powerpoint/2010/main" val="2240195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0333-6A31-1F12-48E3-8EC92F2A93B7}"/>
              </a:ext>
            </a:extLst>
          </p:cNvPr>
          <p:cNvSpPr>
            <a:spLocks noGrp="1"/>
          </p:cNvSpPr>
          <p:nvPr>
            <p:ph type="title"/>
          </p:nvPr>
        </p:nvSpPr>
        <p:spPr>
          <a:xfrm>
            <a:off x="648929" y="629266"/>
            <a:ext cx="3505495" cy="1622321"/>
          </a:xfrm>
        </p:spPr>
        <p:txBody>
          <a:bodyPr>
            <a:normAutofit fontScale="90000"/>
          </a:bodyPr>
          <a:lstStyle/>
          <a:p>
            <a:r>
              <a:rPr lang="en-US" dirty="0"/>
              <a:t> Gini criterion for the split.</a:t>
            </a:r>
          </a:p>
        </p:txBody>
      </p:sp>
      <p:sp>
        <p:nvSpPr>
          <p:cNvPr id="3" name="Content Placeholder 2">
            <a:extLst>
              <a:ext uri="{FF2B5EF4-FFF2-40B4-BE49-F238E27FC236}">
                <a16:creationId xmlns:a16="http://schemas.microsoft.com/office/drawing/2014/main" id="{84B7B3DA-4574-DBF0-3D5D-3852EDAA33B9}"/>
              </a:ext>
            </a:extLst>
          </p:cNvPr>
          <p:cNvSpPr>
            <a:spLocks noGrp="1"/>
          </p:cNvSpPr>
          <p:nvPr>
            <p:ph idx="1"/>
          </p:nvPr>
        </p:nvSpPr>
        <p:spPr>
          <a:xfrm>
            <a:off x="648931" y="2438400"/>
            <a:ext cx="3505494" cy="3785419"/>
          </a:xfrm>
        </p:spPr>
        <p:txBody>
          <a:bodyPr>
            <a:normAutofit/>
          </a:bodyPr>
          <a:lstStyle/>
          <a:p>
            <a:r>
              <a:rPr lang="en-US" sz="2000" dirty="0"/>
              <a:t>We got an accuracy of about 72%</a:t>
            </a:r>
          </a:p>
          <a:p>
            <a:endParaRPr lang="en-US" sz="2000" dirty="0"/>
          </a:p>
        </p:txBody>
      </p:sp>
      <p:pic>
        <p:nvPicPr>
          <p:cNvPr id="5" name="Picture 4">
            <a:extLst>
              <a:ext uri="{FF2B5EF4-FFF2-40B4-BE49-F238E27FC236}">
                <a16:creationId xmlns:a16="http://schemas.microsoft.com/office/drawing/2014/main" id="{61EFEDC4-1A78-90B3-EA19-EEE9840151A7}"/>
              </a:ext>
            </a:extLst>
          </p:cNvPr>
          <p:cNvPicPr>
            <a:picLocks noChangeAspect="1"/>
          </p:cNvPicPr>
          <p:nvPr/>
        </p:nvPicPr>
        <p:blipFill>
          <a:blip r:embed="rId2"/>
          <a:stretch>
            <a:fillRect/>
          </a:stretch>
        </p:blipFill>
        <p:spPr>
          <a:xfrm>
            <a:off x="5405862" y="1365756"/>
            <a:ext cx="6019331" cy="4123242"/>
          </a:xfrm>
          <a:prstGeom prst="rect">
            <a:avLst/>
          </a:prstGeom>
          <a:effectLst/>
        </p:spPr>
      </p:pic>
    </p:spTree>
    <p:extLst>
      <p:ext uri="{BB962C8B-B14F-4D97-AF65-F5344CB8AC3E}">
        <p14:creationId xmlns:p14="http://schemas.microsoft.com/office/powerpoint/2010/main" val="327408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FE7A-6C65-7DE1-E49F-860ED46EEE71}"/>
              </a:ext>
            </a:extLst>
          </p:cNvPr>
          <p:cNvSpPr>
            <a:spLocks noGrp="1"/>
          </p:cNvSpPr>
          <p:nvPr>
            <p:ph type="title"/>
          </p:nvPr>
        </p:nvSpPr>
        <p:spPr>
          <a:xfrm>
            <a:off x="643467" y="321734"/>
            <a:ext cx="10905066" cy="1135737"/>
          </a:xfrm>
        </p:spPr>
        <p:txBody>
          <a:bodyPr>
            <a:normAutofit/>
          </a:bodyPr>
          <a:lstStyle/>
          <a:p>
            <a:r>
              <a:rPr lang="en-US" sz="3600"/>
              <a:t>Random Forest</a:t>
            </a:r>
          </a:p>
        </p:txBody>
      </p:sp>
      <p:sp>
        <p:nvSpPr>
          <p:cNvPr id="11" name="Content Placeholder 10">
            <a:extLst>
              <a:ext uri="{FF2B5EF4-FFF2-40B4-BE49-F238E27FC236}">
                <a16:creationId xmlns:a16="http://schemas.microsoft.com/office/drawing/2014/main" id="{D5E8C861-6B31-2369-0A7E-289D0D02F746}"/>
              </a:ext>
            </a:extLst>
          </p:cNvPr>
          <p:cNvSpPr>
            <a:spLocks noGrp="1"/>
          </p:cNvSpPr>
          <p:nvPr>
            <p:ph idx="1"/>
          </p:nvPr>
        </p:nvSpPr>
        <p:spPr>
          <a:xfrm>
            <a:off x="643469" y="1782981"/>
            <a:ext cx="5281470" cy="4393982"/>
          </a:xfrm>
        </p:spPr>
        <p:txBody>
          <a:bodyPr>
            <a:noAutofit/>
          </a:bodyPr>
          <a:lstStyle/>
          <a:p>
            <a:pPr algn="l">
              <a:buFont typeface="+mj-lt"/>
              <a:buAutoNum type="arabicPeriod"/>
            </a:pPr>
            <a:r>
              <a:rPr lang="en-US" sz="1600" i="0" dirty="0">
                <a:solidFill>
                  <a:srgbClr val="374151"/>
                </a:solidFill>
                <a:effectLst/>
                <a:latin typeface="+mj-lt"/>
              </a:rPr>
              <a:t>Random Forest is a type of machine learning algorithm that uses multiple decision trees to make predictions.</a:t>
            </a:r>
          </a:p>
          <a:p>
            <a:pPr algn="l">
              <a:buFont typeface="+mj-lt"/>
              <a:buAutoNum type="arabicPeriod"/>
            </a:pPr>
            <a:r>
              <a:rPr lang="en-US" sz="1600" i="0" dirty="0">
                <a:solidFill>
                  <a:srgbClr val="374151"/>
                </a:solidFill>
                <a:effectLst/>
                <a:latin typeface="+mj-lt"/>
              </a:rPr>
              <a:t>Each decision tree is trained on a randomly selected subset of the data and features.</a:t>
            </a:r>
          </a:p>
          <a:p>
            <a:pPr algn="l">
              <a:buFont typeface="+mj-lt"/>
              <a:buAutoNum type="arabicPeriod"/>
            </a:pPr>
            <a:r>
              <a:rPr lang="en-US" sz="1600" i="0" dirty="0">
                <a:solidFill>
                  <a:srgbClr val="374151"/>
                </a:solidFill>
                <a:effectLst/>
                <a:latin typeface="+mj-lt"/>
              </a:rPr>
              <a:t>The predictions from all decision trees are combined to make a final prediction.</a:t>
            </a:r>
          </a:p>
          <a:p>
            <a:pPr algn="l">
              <a:buFont typeface="+mj-lt"/>
              <a:buAutoNum type="arabicPeriod"/>
            </a:pPr>
            <a:r>
              <a:rPr lang="en-US" sz="1600" i="0" dirty="0">
                <a:solidFill>
                  <a:srgbClr val="374151"/>
                </a:solidFill>
                <a:effectLst/>
                <a:latin typeface="+mj-lt"/>
              </a:rPr>
              <a:t>This combination helps to reduce overfitting and improve the accuracy of the model.</a:t>
            </a:r>
          </a:p>
          <a:p>
            <a:pPr algn="l">
              <a:buFont typeface="+mj-lt"/>
              <a:buAutoNum type="arabicPeriod"/>
            </a:pPr>
            <a:r>
              <a:rPr lang="en-US" sz="1600" i="0" dirty="0">
                <a:solidFill>
                  <a:srgbClr val="374151"/>
                </a:solidFill>
                <a:effectLst/>
                <a:latin typeface="+mj-lt"/>
              </a:rPr>
              <a:t>Each decision tree is trained on a randomly selected subset of the data and features.</a:t>
            </a:r>
          </a:p>
          <a:p>
            <a:pPr algn="l">
              <a:buFont typeface="+mj-lt"/>
              <a:buAutoNum type="arabicPeriod"/>
            </a:pPr>
            <a:endParaRPr lang="en-US" sz="1600" i="0" dirty="0">
              <a:solidFill>
                <a:srgbClr val="374151"/>
              </a:solidFill>
              <a:effectLst/>
              <a:latin typeface="+mj-lt"/>
            </a:endParaRPr>
          </a:p>
          <a:p>
            <a:pPr algn="l">
              <a:buFont typeface="+mj-lt"/>
              <a:buAutoNum type="arabicPeriod"/>
            </a:pPr>
            <a:r>
              <a:rPr lang="en-US" sz="1600" i="0" dirty="0">
                <a:solidFill>
                  <a:srgbClr val="374151"/>
                </a:solidFill>
                <a:effectLst/>
                <a:latin typeface="+mj-lt"/>
              </a:rPr>
              <a:t>The predictions from all decision trees are combined to make a final prediction.</a:t>
            </a:r>
          </a:p>
          <a:p>
            <a:pPr algn="l">
              <a:buFont typeface="+mj-lt"/>
              <a:buAutoNum type="arabicPeriod"/>
            </a:pPr>
            <a:endParaRPr lang="en-US" sz="1600" i="0" dirty="0">
              <a:solidFill>
                <a:srgbClr val="374151"/>
              </a:solidFill>
              <a:effectLst/>
              <a:latin typeface="+mj-lt"/>
            </a:endParaRPr>
          </a:p>
          <a:p>
            <a:pPr algn="l">
              <a:buFont typeface="+mj-lt"/>
              <a:buAutoNum type="arabicPeriod"/>
            </a:pPr>
            <a:r>
              <a:rPr lang="en-US" sz="1600" i="0" dirty="0">
                <a:solidFill>
                  <a:srgbClr val="374151"/>
                </a:solidFill>
                <a:effectLst/>
                <a:latin typeface="+mj-lt"/>
              </a:rPr>
              <a:t>This combination helps to reduce overfitting and improve the accuracy of the model.</a:t>
            </a:r>
          </a:p>
        </p:txBody>
      </p:sp>
      <p:pic>
        <p:nvPicPr>
          <p:cNvPr id="5" name="Content Placeholder 4">
            <a:extLst>
              <a:ext uri="{FF2B5EF4-FFF2-40B4-BE49-F238E27FC236}">
                <a16:creationId xmlns:a16="http://schemas.microsoft.com/office/drawing/2014/main" id="{0F625BB7-3B80-3931-373F-2383590C1890}"/>
              </a:ext>
            </a:extLst>
          </p:cNvPr>
          <p:cNvPicPr>
            <a:picLocks noChangeAspect="1"/>
          </p:cNvPicPr>
          <p:nvPr/>
        </p:nvPicPr>
        <p:blipFill>
          <a:blip r:embed="rId2"/>
          <a:stretch>
            <a:fillRect/>
          </a:stretch>
        </p:blipFill>
        <p:spPr>
          <a:xfrm>
            <a:off x="6672703" y="1782982"/>
            <a:ext cx="3498442" cy="2116558"/>
          </a:xfrm>
          <a:prstGeom prst="rect">
            <a:avLst/>
          </a:prstGeom>
        </p:spPr>
      </p:pic>
      <p:pic>
        <p:nvPicPr>
          <p:cNvPr id="7" name="Picture 6">
            <a:extLst>
              <a:ext uri="{FF2B5EF4-FFF2-40B4-BE49-F238E27FC236}">
                <a16:creationId xmlns:a16="http://schemas.microsoft.com/office/drawing/2014/main" id="{A2A7269A-8722-9004-A824-BF4F15654148}"/>
              </a:ext>
            </a:extLst>
          </p:cNvPr>
          <p:cNvPicPr>
            <a:picLocks noChangeAspect="1"/>
          </p:cNvPicPr>
          <p:nvPr/>
        </p:nvPicPr>
        <p:blipFill>
          <a:blip r:embed="rId3"/>
          <a:stretch>
            <a:fillRect/>
          </a:stretch>
        </p:blipFill>
        <p:spPr>
          <a:xfrm>
            <a:off x="6053213" y="4060406"/>
            <a:ext cx="4737425" cy="2084467"/>
          </a:xfrm>
          <a:prstGeom prst="rect">
            <a:avLst/>
          </a:prstGeom>
        </p:spPr>
      </p:pic>
    </p:spTree>
    <p:extLst>
      <p:ext uri="{BB962C8B-B14F-4D97-AF65-F5344CB8AC3E}">
        <p14:creationId xmlns:p14="http://schemas.microsoft.com/office/powerpoint/2010/main" val="1899933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140</TotalTime>
  <Words>352</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Century Gothic</vt:lpstr>
      <vt:lpstr>Courier New</vt:lpstr>
      <vt:lpstr>Lato Extended</vt:lpstr>
      <vt:lpstr>Segoe UI</vt:lpstr>
      <vt:lpstr>Wingdings 3</vt:lpstr>
      <vt:lpstr>Ion</vt:lpstr>
      <vt:lpstr>Decision Tree</vt:lpstr>
      <vt:lpstr>Problem statement</vt:lpstr>
      <vt:lpstr>Loan Data</vt:lpstr>
      <vt:lpstr>About Data</vt:lpstr>
      <vt:lpstr>Building decision trees using Entropy-based Information Gain and Gini Index for splitting.</vt:lpstr>
      <vt:lpstr>PowerPoint Presentation</vt:lpstr>
      <vt:lpstr> Gini criterion for the split.</vt:lpstr>
      <vt:lpstr>Random Forest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Sweta Mishra</dc:creator>
  <cp:lastModifiedBy>Sweta Mishra</cp:lastModifiedBy>
  <cp:revision>1</cp:revision>
  <dcterms:created xsi:type="dcterms:W3CDTF">2023-02-01T21:16:01Z</dcterms:created>
  <dcterms:modified xsi:type="dcterms:W3CDTF">2023-02-01T23:37:00Z</dcterms:modified>
</cp:coreProperties>
</file>