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Habits Monitor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47725" y="3288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Leonardo Falcon Izzi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Graham Flinchum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Sweta Rout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8113" l="0" r="0" t="0"/>
          <a:stretch/>
        </p:blipFill>
        <p:spPr>
          <a:xfrm>
            <a:off x="539625" y="3355563"/>
            <a:ext cx="1019000" cy="9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11260" l="0" r="0" t="0"/>
          <a:stretch/>
        </p:blipFill>
        <p:spPr>
          <a:xfrm>
            <a:off x="7100850" y="3316963"/>
            <a:ext cx="1295800" cy="9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18586" l="0" r="0" t="0"/>
          <a:stretch/>
        </p:blipFill>
        <p:spPr>
          <a:xfrm>
            <a:off x="539625" y="650000"/>
            <a:ext cx="1132750" cy="8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20306" l="0" r="0" t="0"/>
          <a:stretch/>
        </p:blipFill>
        <p:spPr>
          <a:xfrm>
            <a:off x="7064600" y="649999"/>
            <a:ext cx="1368300" cy="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1438492" y="117343"/>
            <a:ext cx="2516897" cy="1948658"/>
            <a:chOff x="1660800" y="1171213"/>
            <a:chExt cx="1942800" cy="1569600"/>
          </a:xfrm>
        </p:grpSpPr>
        <p:sp>
          <p:nvSpPr>
            <p:cNvPr id="179" name="Shape 179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79872" y="1310012"/>
              <a:ext cx="1451700" cy="3138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Sleep Tracker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1741489" y="1697104"/>
              <a:ext cx="1673700" cy="9105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Monitors Sleep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Normalise values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Publishes the hours of sleep per day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3955437" y="115615"/>
            <a:ext cx="2507572" cy="1952112"/>
            <a:chOff x="3600600" y="1190963"/>
            <a:chExt cx="1942800" cy="1569600"/>
          </a:xfrm>
        </p:grpSpPr>
        <p:sp>
          <p:nvSpPr>
            <p:cNvPr id="183" name="Shape 183"/>
            <p:cNvSpPr/>
            <p:nvPr/>
          </p:nvSpPr>
          <p:spPr>
            <a:xfrm>
              <a:off x="3600600" y="119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3848460" y="1320524"/>
              <a:ext cx="1451700" cy="3264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Meals Tracker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3691607" y="1644477"/>
              <a:ext cx="1763400" cy="9927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Monitors cooking habits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Normalise values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Publishes number of cooked meals per day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6468989" y="118678"/>
            <a:ext cx="2583730" cy="1945990"/>
            <a:chOff x="5539827" y="1171213"/>
            <a:chExt cx="1942800" cy="1569600"/>
          </a:xfrm>
        </p:grpSpPr>
        <p:sp>
          <p:nvSpPr>
            <p:cNvPr id="187" name="Shape 187"/>
            <p:cNvSpPr/>
            <p:nvPr/>
          </p:nvSpPr>
          <p:spPr>
            <a:xfrm flipH="1">
              <a:off x="5539827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5785380" y="1335632"/>
              <a:ext cx="1377900" cy="2904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TV Tracker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5693757" y="1583555"/>
              <a:ext cx="17115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Monitors watching TV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Normalise values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Publishes number of hours of entertainment per day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" name="Shape 190"/>
          <p:cNvSpPr/>
          <p:nvPr/>
        </p:nvSpPr>
        <p:spPr>
          <a:xfrm>
            <a:off x="51525" y="2584600"/>
            <a:ext cx="9092400" cy="2576100"/>
          </a:xfrm>
          <a:prstGeom prst="cloudCallout">
            <a:avLst>
              <a:gd fmla="val 1936" name="adj1"/>
              <a:gd fmla="val -72461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Shape 191"/>
          <p:cNvGrpSpPr/>
          <p:nvPr/>
        </p:nvGrpSpPr>
        <p:grpSpPr>
          <a:xfrm>
            <a:off x="6349102" y="1010496"/>
            <a:ext cx="260366" cy="260366"/>
            <a:chOff x="3157188" y="909150"/>
            <a:chExt cx="470400" cy="470400"/>
          </a:xfrm>
        </p:grpSpPr>
        <p:sp>
          <p:nvSpPr>
            <p:cNvPr id="192" name="Shape 19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3823568" y="961496"/>
            <a:ext cx="260366" cy="260366"/>
            <a:chOff x="3157188" y="909150"/>
            <a:chExt cx="470400" cy="470400"/>
          </a:xfrm>
        </p:grpSpPr>
        <p:sp>
          <p:nvSpPr>
            <p:cNvPr id="195" name="Shape 19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977250" y="25674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-60125" y="2123813"/>
            <a:ext cx="4551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 to events from raspberry pi (sleep,meals,tv)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339300" y="3255400"/>
            <a:ext cx="1311600" cy="123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Classifier</a:t>
            </a:r>
            <a:endParaRPr/>
          </a:p>
        </p:txBody>
      </p:sp>
      <p:cxnSp>
        <p:nvCxnSpPr>
          <p:cNvPr id="200" name="Shape 200"/>
          <p:cNvCxnSpPr>
            <a:stCxn id="199" idx="6"/>
            <a:endCxn id="201" idx="1"/>
          </p:cNvCxnSpPr>
          <p:nvPr/>
        </p:nvCxnSpPr>
        <p:spPr>
          <a:xfrm>
            <a:off x="4650900" y="38726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Shape 201"/>
          <p:cNvSpPr/>
          <p:nvPr/>
        </p:nvSpPr>
        <p:spPr>
          <a:xfrm>
            <a:off x="5114588" y="2927500"/>
            <a:ext cx="2276100" cy="1890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Healthy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Below Average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Average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Healthy</a:t>
            </a:r>
            <a:endParaRPr/>
          </a:p>
        </p:txBody>
      </p:sp>
      <p:cxnSp>
        <p:nvCxnSpPr>
          <p:cNvPr id="202" name="Shape 202"/>
          <p:cNvCxnSpPr>
            <a:stCxn id="201" idx="3"/>
            <a:endCxn id="203" idx="1"/>
          </p:cNvCxnSpPr>
          <p:nvPr/>
        </p:nvCxnSpPr>
        <p:spPr>
          <a:xfrm>
            <a:off x="7390688" y="3872650"/>
            <a:ext cx="3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Shape 203"/>
          <p:cNvSpPr/>
          <p:nvPr/>
        </p:nvSpPr>
        <p:spPr>
          <a:xfrm>
            <a:off x="7758925" y="3461175"/>
            <a:ext cx="1234440" cy="822960"/>
          </a:xfrm>
          <a:prstGeom prst="flowChartDocumen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on a web page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0" y="682625"/>
            <a:ext cx="1438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tracking: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5114600" y="2212613"/>
            <a:ext cx="1234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Bluemix: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5825825" y="2871075"/>
            <a:ext cx="1377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Classes:</a:t>
            </a:r>
            <a:endParaRPr u="sng"/>
          </a:p>
        </p:txBody>
      </p:sp>
      <p:sp>
        <p:nvSpPr>
          <p:cNvPr id="207" name="Shape 207"/>
          <p:cNvSpPr/>
          <p:nvPr/>
        </p:nvSpPr>
        <p:spPr>
          <a:xfrm>
            <a:off x="517825" y="2837650"/>
            <a:ext cx="2276100" cy="2070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Automated</a:t>
            </a:r>
            <a:r>
              <a:rPr lang="en"/>
              <a:t>: time slept, number of meals, time watching tv.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Manual</a:t>
            </a:r>
            <a:r>
              <a:rPr lang="en"/>
              <a:t>: Water drank, minutes of exercise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517825" y="2927525"/>
            <a:ext cx="27048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Features (per day basis)</a:t>
            </a:r>
            <a:r>
              <a:rPr lang="en" u="sng"/>
              <a:t>:</a:t>
            </a:r>
            <a:endParaRPr u="sng"/>
          </a:p>
        </p:txBody>
      </p:sp>
      <p:cxnSp>
        <p:nvCxnSpPr>
          <p:cNvPr id="209" name="Shape 209"/>
          <p:cNvCxnSpPr>
            <a:stCxn id="207" idx="3"/>
            <a:endCxn id="199" idx="2"/>
          </p:cNvCxnSpPr>
          <p:nvPr/>
        </p:nvCxnSpPr>
        <p:spPr>
          <a:xfrm>
            <a:off x="2793925" y="3872650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7011" l="0" r="0" t="0"/>
          <a:stretch/>
        </p:blipFill>
        <p:spPr>
          <a:xfrm>
            <a:off x="0" y="0"/>
            <a:ext cx="9144000" cy="47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086013" y="431770"/>
            <a:ext cx="4463700" cy="43062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5186126" y="116104"/>
            <a:ext cx="2448880" cy="2362456"/>
            <a:chOff x="3619861" y="407378"/>
            <a:chExt cx="2166000" cy="2166000"/>
          </a:xfrm>
        </p:grpSpPr>
        <p:sp>
          <p:nvSpPr>
            <p:cNvPr id="66" name="Shape 66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4038674" y="77711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EAT HEALTHY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6261511" y="1043575"/>
            <a:ext cx="2448880" cy="2362456"/>
            <a:chOff x="4648111" y="1143043"/>
            <a:chExt cx="2166000" cy="2166000"/>
          </a:xfrm>
        </p:grpSpPr>
        <p:sp>
          <p:nvSpPr>
            <p:cNvPr id="69" name="Shape 69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5485711" y="16962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DRINK PLENTY OF WATER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5798758" y="2368390"/>
            <a:ext cx="2448880" cy="2362456"/>
            <a:chOff x="4238812" y="2357689"/>
            <a:chExt cx="2166000" cy="2166000"/>
          </a:xfrm>
        </p:grpSpPr>
        <p:sp>
          <p:nvSpPr>
            <p:cNvPr id="72" name="Shape 72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962737" y="32545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STATIONARY TIME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4379164" y="2368500"/>
            <a:ext cx="2448880" cy="2362456"/>
            <a:chOff x="2983201" y="2357790"/>
            <a:chExt cx="2166000" cy="2166000"/>
          </a:xfrm>
        </p:grpSpPr>
        <p:sp>
          <p:nvSpPr>
            <p:cNvPr id="75" name="Shape 7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3402008" y="330903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SLEEP WELL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3936564" y="1043567"/>
            <a:ext cx="2448880" cy="2362456"/>
            <a:chOff x="2591728" y="1143012"/>
            <a:chExt cx="2166000" cy="2166000"/>
          </a:xfrm>
        </p:grpSpPr>
        <p:sp>
          <p:nvSpPr>
            <p:cNvPr id="78" name="Shape 78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2723932" y="195536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EXERCISE REGULARLY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Shape 80"/>
          <p:cNvSpPr/>
          <p:nvPr/>
        </p:nvSpPr>
        <p:spPr>
          <a:xfrm>
            <a:off x="5368250" y="1458825"/>
            <a:ext cx="2081100" cy="1947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HEALTHY LIFE</a:t>
            </a:r>
            <a:endParaRPr b="1"/>
          </a:p>
        </p:txBody>
      </p:sp>
      <p:sp>
        <p:nvSpPr>
          <p:cNvPr id="81" name="Shape 81"/>
          <p:cNvSpPr txBox="1"/>
          <p:nvPr/>
        </p:nvSpPr>
        <p:spPr>
          <a:xfrm>
            <a:off x="174150" y="1161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</a:t>
            </a:r>
            <a:endParaRPr sz="2800"/>
          </a:p>
        </p:txBody>
      </p:sp>
      <p:sp>
        <p:nvSpPr>
          <p:cNvPr id="82" name="Shape 82"/>
          <p:cNvSpPr txBox="1"/>
          <p:nvPr/>
        </p:nvSpPr>
        <p:spPr>
          <a:xfrm>
            <a:off x="240425" y="881925"/>
            <a:ext cx="36960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Automated non-invasive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that monitors health habits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the home.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Classify based on training data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gathered by us and our peers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various studies in the field of health. 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feedback to users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to how healthy their habits 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19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home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18351" l="16782" r="21652" t="2408"/>
          <a:stretch/>
        </p:blipFill>
        <p:spPr>
          <a:xfrm>
            <a:off x="2857513" y="641975"/>
            <a:ext cx="4525024" cy="41179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2928000" y="641975"/>
            <a:ext cx="4524900" cy="1089900"/>
          </a:xfrm>
          <a:prstGeom prst="cloudCallout">
            <a:avLst>
              <a:gd fmla="val 1936" name="adj1"/>
              <a:gd fmla="val -72461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742175" y="684425"/>
            <a:ext cx="1174200" cy="10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SVM Classifie</a:t>
            </a:r>
            <a:r>
              <a:rPr lang="en" sz="1000"/>
              <a:t>r</a:t>
            </a:r>
            <a:endParaRPr sz="1000"/>
          </a:p>
        </p:txBody>
      </p:sp>
      <p:sp>
        <p:nvSpPr>
          <p:cNvPr id="91" name="Shape 91"/>
          <p:cNvSpPr/>
          <p:nvPr/>
        </p:nvSpPr>
        <p:spPr>
          <a:xfrm>
            <a:off x="5276578" y="849025"/>
            <a:ext cx="1330884" cy="675810"/>
          </a:xfrm>
          <a:prstGeom prst="flowChartDocumen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on a web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2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 Tracker</a:t>
            </a:r>
            <a:endParaRPr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5V microphone with adjustable sensitivity connected to Raspberry Pi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Sound detection triggers a timer, which will calculate the total TV time if it expires before another sound is detected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Normalizes values and sends total hours watching TV to Bluemix once a day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73" y="1291900"/>
            <a:ext cx="3372825" cy="31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5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tracker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75" y="1087850"/>
            <a:ext cx="4343625" cy="3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384600" y="1410900"/>
            <a:ext cx="33933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Resistive force sensor in voltage divider configuration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Arduino serving as ADC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Raspberry PI implements a moving average filter.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Runs sleep detection algorithm.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Publishes hours slept to IBM bluemix cloud once a day.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245" y="2677550"/>
            <a:ext cx="363375" cy="2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77350" y="13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tracker data example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00" y="708600"/>
            <a:ext cx="6536748" cy="4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5214050" y="874168"/>
            <a:ext cx="1645245" cy="669600"/>
            <a:chOff x="5214050" y="874168"/>
            <a:chExt cx="1645245" cy="669600"/>
          </a:xfrm>
        </p:grpSpPr>
        <p:cxnSp>
          <p:nvCxnSpPr>
            <p:cNvPr id="119" name="Shape 119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0" name="Shape 120"/>
            <p:cNvSpPr txBox="1"/>
            <p:nvPr/>
          </p:nvSpPr>
          <p:spPr>
            <a:xfrm>
              <a:off x="5364095" y="874168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Lunch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2419352" y="796168"/>
            <a:ext cx="1495200" cy="735904"/>
            <a:chOff x="2419352" y="796168"/>
            <a:chExt cx="1495200" cy="735904"/>
          </a:xfrm>
        </p:grpSpPr>
        <p:cxnSp>
          <p:nvCxnSpPr>
            <p:cNvPr id="122" name="Shape 122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3" name="Shape 123"/>
            <p:cNvSpPr txBox="1"/>
            <p:nvPr/>
          </p:nvSpPr>
          <p:spPr>
            <a:xfrm>
              <a:off x="2419352" y="796168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Morning Snack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5625475" y="2771674"/>
            <a:ext cx="1852279" cy="669600"/>
            <a:chOff x="5625475" y="2771674"/>
            <a:chExt cx="1852279" cy="669600"/>
          </a:xfrm>
        </p:grpSpPr>
        <p:cxnSp>
          <p:nvCxnSpPr>
            <p:cNvPr id="125" name="Shape 125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6" name="Shape 126"/>
            <p:cNvSpPr txBox="1"/>
            <p:nvPr/>
          </p:nvSpPr>
          <p:spPr>
            <a:xfrm>
              <a:off x="5982554" y="27716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Afternoon Snack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1657040" y="2771667"/>
            <a:ext cx="1852635" cy="669600"/>
            <a:chOff x="1657040" y="2771667"/>
            <a:chExt cx="1852635" cy="669600"/>
          </a:xfrm>
        </p:grpSpPr>
        <p:cxnSp>
          <p:nvCxnSpPr>
            <p:cNvPr id="128" name="Shape 128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9" name="Shape 129"/>
            <p:cNvSpPr txBox="1"/>
            <p:nvPr/>
          </p:nvSpPr>
          <p:spPr>
            <a:xfrm>
              <a:off x="1657040" y="27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Breakfast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3808226" y="3541000"/>
            <a:ext cx="1495200" cy="1137936"/>
            <a:chOff x="3808226" y="3541000"/>
            <a:chExt cx="1495200" cy="1137936"/>
          </a:xfrm>
        </p:grpSpPr>
        <p:cxnSp>
          <p:nvCxnSpPr>
            <p:cNvPr id="131" name="Shape 131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Dinner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" name="Shape 133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-9000757">
            <a:off x="3225716" y="1084808"/>
            <a:ext cx="2690226" cy="2690226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Eat 5 meals a day and always have a breakfast</a:t>
            </a:r>
            <a:endParaRPr sz="1200">
              <a:solidFill>
                <a:srgbClr val="020202"/>
              </a:solidFill>
            </a:endParaRPr>
          </a:p>
        </p:txBody>
      </p:sp>
      <p:sp>
        <p:nvSpPr>
          <p:cNvPr id="136" name="Shape 136"/>
          <p:cNvSpPr/>
          <p:nvPr/>
        </p:nvSpPr>
        <p:spPr>
          <a:xfrm rot="-3781968">
            <a:off x="5556765" y="1857984"/>
            <a:ext cx="363191" cy="363191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-1800109">
            <a:off x="3215030" y="1082474"/>
            <a:ext cx="2696852" cy="2696852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9000757">
            <a:off x="3207432" y="1087633"/>
            <a:ext cx="2690226" cy="2690226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-9000757">
            <a:off x="3207528" y="1089158"/>
            <a:ext cx="2690226" cy="2690226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9240359">
            <a:off x="3213511" y="1857690"/>
            <a:ext cx="363469" cy="363469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476150">
            <a:off x="5119958" y="3239200"/>
            <a:ext cx="362875" cy="362875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4857950">
            <a:off x="3653723" y="3239151"/>
            <a:ext cx="363003" cy="363003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67950" y="128800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657150" y="299100"/>
            <a:ext cx="7279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a Smart Stove ?</a:t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7775"/>
            <a:ext cx="5353401" cy="40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695350" y="867775"/>
            <a:ext cx="3315300" cy="4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we achieved 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Temperature</a:t>
            </a:r>
            <a:r>
              <a:rPr lang="en"/>
              <a:t>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Stove On/Off (Used for Project)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 : Temp &gt;130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Off : Temp &lt;130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Temperature of the stove(Not in scope but displays in Pi Console)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Low : 110 to 130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Low Medium : 130 to 150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Medium : 150 to 180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 Medium : 180 to 200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 : &gt;200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34900" y="24160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Cooking times counter</a:t>
            </a:r>
            <a:endParaRPr sz="28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791763"/>
            <a:ext cx="2958700" cy="31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6753925" y="2367300"/>
            <a:ext cx="1451100" cy="8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DS18B20 Sensor</a:t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 flipH="1">
            <a:off x="247200" y="2457300"/>
            <a:ext cx="1026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236950" y="1149400"/>
            <a:ext cx="10200" cy="13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247150" y="1167925"/>
            <a:ext cx="349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3745150" y="993325"/>
            <a:ext cx="1298700" cy="3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4.7k Resistor</a:t>
            </a:r>
            <a:endParaRPr/>
          </a:p>
        </p:txBody>
      </p:sp>
      <p:cxnSp>
        <p:nvCxnSpPr>
          <p:cNvPr id="163" name="Shape 163"/>
          <p:cNvCxnSpPr>
            <a:stCxn id="162" idx="3"/>
          </p:cNvCxnSpPr>
          <p:nvPr/>
        </p:nvCxnSpPr>
        <p:spPr>
          <a:xfrm>
            <a:off x="5043850" y="1168225"/>
            <a:ext cx="1684200" cy="135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3342625" y="2392525"/>
            <a:ext cx="3437400" cy="726300"/>
          </a:xfrm>
          <a:prstGeom prst="bentConnector3">
            <a:avLst>
              <a:gd fmla="val 101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endCxn id="158" idx="1"/>
          </p:cNvCxnSpPr>
          <p:nvPr/>
        </p:nvCxnSpPr>
        <p:spPr>
          <a:xfrm>
            <a:off x="3329725" y="2055600"/>
            <a:ext cx="3424200" cy="739800"/>
          </a:xfrm>
          <a:prstGeom prst="bentConnector3">
            <a:avLst>
              <a:gd fmla="val 234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2491425" y="1162400"/>
            <a:ext cx="12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2530300" y="1576400"/>
            <a:ext cx="1239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 flipH="1" rot="-5400000">
            <a:off x="3536788" y="1815250"/>
            <a:ext cx="4746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6093175" y="2243675"/>
            <a:ext cx="634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VDD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145100" y="2496875"/>
            <a:ext cx="63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6145100" y="2846675"/>
            <a:ext cx="634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363625" y="1811475"/>
            <a:ext cx="14700" cy="315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3322325" y="1811463"/>
            <a:ext cx="14700" cy="315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