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75" r:id="rId6"/>
    <p:sldId id="266" r:id="rId7"/>
    <p:sldId id="267" r:id="rId8"/>
    <p:sldId id="268" r:id="rId9"/>
    <p:sldId id="269" r:id="rId10"/>
    <p:sldId id="270" r:id="rId11"/>
    <p:sldId id="271" r:id="rId12"/>
    <p:sldId id="276" r:id="rId13"/>
    <p:sldId id="277"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549487-E655-4E6B-8061-AE87051DE3FE}">
          <p14:sldIdLst>
            <p14:sldId id="256"/>
            <p14:sldId id="258"/>
            <p14:sldId id="264"/>
            <p14:sldId id="265"/>
            <p14:sldId id="275"/>
            <p14:sldId id="266"/>
            <p14:sldId id="267"/>
            <p14:sldId id="268"/>
            <p14:sldId id="269"/>
            <p14:sldId id="270"/>
            <p14:sldId id="271"/>
            <p14:sldId id="276"/>
            <p14:sldId id="27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2FC1A96-3791-4443-9C45-D53F6B6D4B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40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327479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66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90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12378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04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809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15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23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1498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43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63495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D15C4-0971-4632-B41A-11DFFAD1D0FA}"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FC1A96-3791-4443-9C45-D53F6B6D4B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28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D15C4-0971-4632-B41A-11DFFAD1D0FA}"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D15C4-0971-4632-B41A-11DFFAD1D0FA}"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397323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52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81391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D15C4-0971-4632-B41A-11DFFAD1D0FA}" type="datetimeFigureOut">
              <a:rPr lang="en-IN" smtClean="0"/>
              <a:t>13-07-2024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C1A96-3791-4443-9C45-D53F6B6D4B7A}" type="slidenum">
              <a:rPr lang="en-IN" smtClean="0"/>
              <a:t>‹#›</a:t>
            </a:fld>
            <a:endParaRPr lang="en-IN"/>
          </a:p>
        </p:txBody>
      </p:sp>
    </p:spTree>
    <p:extLst>
      <p:ext uri="{BB962C8B-B14F-4D97-AF65-F5344CB8AC3E}">
        <p14:creationId xmlns:p14="http://schemas.microsoft.com/office/powerpoint/2010/main" val="2315864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8FFA3-E0B6-C2AD-B5C7-7F89169C899E}"/>
              </a:ext>
            </a:extLst>
          </p:cNvPr>
          <p:cNvSpPr>
            <a:spLocks noGrp="1"/>
          </p:cNvSpPr>
          <p:nvPr>
            <p:ph type="title"/>
          </p:nvPr>
        </p:nvSpPr>
        <p:spPr>
          <a:xfrm>
            <a:off x="1295401" y="815788"/>
            <a:ext cx="9601196" cy="1873624"/>
          </a:xfrm>
        </p:spPr>
        <p:txBody>
          <a:bodyPr>
            <a:normAutofit/>
          </a:bodyPr>
          <a:lstStyle/>
          <a:p>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                            Department of Computer Science and Engineering</a:t>
            </a:r>
            <a:b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a:t>
            </a:r>
            <a:b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Dehradun, Uttarakhand</a:t>
            </a:r>
            <a:endParaRPr lang="en-IN" sz="2000" b="1" i="1" dirty="0">
              <a:solidFill>
                <a:srgbClr val="FF00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6BD30F63-CF49-2DCB-4F2A-789DCE344EDF}"/>
              </a:ext>
            </a:extLst>
          </p:cNvPr>
          <p:cNvSpPr>
            <a:spLocks noGrp="1"/>
          </p:cNvSpPr>
          <p:nvPr>
            <p:ph idx="1"/>
          </p:nvPr>
        </p:nvSpPr>
        <p:spPr>
          <a:xfrm>
            <a:off x="1295401" y="2957804"/>
            <a:ext cx="9601196" cy="2918065"/>
          </a:xfrm>
        </p:spPr>
        <p:txBody>
          <a:bodyPr>
            <a:normAutofit fontScale="25000" lnSpcReduction="20000"/>
          </a:bodyPr>
          <a:lstStyle/>
          <a:p>
            <a:endParaRPr lang="en-IN" sz="2400" dirty="0">
              <a:effectLst/>
              <a:latin typeface="Calibri" panose="020F0502020204030204" pitchFamily="34" charset="0"/>
              <a:ea typeface="Calibri" panose="020F0502020204030204" pitchFamily="34"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Presented By:-</a:t>
            </a:r>
            <a:r>
              <a:rPr lang="en-US" sz="9600" i="1" u="sng" dirty="0">
                <a:latin typeface="Bookman Old Style" panose="02050604050505020204" pitchFamily="18" charset="0"/>
                <a:ea typeface="Bookman Old Style" panose="02050604050505020204" pitchFamily="18" charset="0"/>
                <a:cs typeface="Bookman Old Style" panose="02050604050505020204" pitchFamily="18" charset="0"/>
              </a:rPr>
              <a:t>SWETA VARSHNEY</a:t>
            </a:r>
            <a:endPar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Title:-</a:t>
            </a:r>
            <a:r>
              <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MALWARE ATTACKS DETECTION </a:t>
            </a:r>
          </a:p>
          <a:p>
            <a:r>
              <a:rPr lang="en-US" sz="9600" dirty="0">
                <a:latin typeface="Bookman Old Style" panose="02050604050505020204" pitchFamily="18" charset="0"/>
                <a:ea typeface="Bookman Old Style" panose="02050604050505020204" pitchFamily="18" charset="0"/>
                <a:cs typeface="Bookman Old Style" panose="02050604050505020204" pitchFamily="18" charset="0"/>
              </a:rPr>
              <a:t>Mentor Name-</a:t>
            </a:r>
            <a:r>
              <a:rPr lang="en-US" sz="9600" i="1" u="sng" dirty="0">
                <a:latin typeface="Bookman Old Style" panose="02050604050505020204" pitchFamily="18" charset="0"/>
                <a:ea typeface="Bookman Old Style" panose="02050604050505020204" pitchFamily="18" charset="0"/>
                <a:cs typeface="Bookman Old Style" panose="02050604050505020204" pitchFamily="18" charset="0"/>
              </a:rPr>
              <a:t> Prof.(Dr.) Mohammad </a:t>
            </a:r>
            <a:r>
              <a:rPr lang="en-US" sz="9600" i="1" u="sng" dirty="0" err="1">
                <a:latin typeface="Bookman Old Style" panose="02050604050505020204" pitchFamily="18" charset="0"/>
                <a:ea typeface="Bookman Old Style" panose="02050604050505020204" pitchFamily="18" charset="0"/>
                <a:cs typeface="Bookman Old Style" panose="02050604050505020204" pitchFamily="18" charset="0"/>
              </a:rPr>
              <a:t>Wazid</a:t>
            </a:r>
            <a:endPar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Session:-2024-2025</a:t>
            </a:r>
          </a:p>
          <a:p>
            <a:pPr marL="0" indent="0">
              <a:buNone/>
            </a:pPr>
            <a:b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br>
            <a:b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br>
            <a: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br>
              <a:rPr lang="en-IN" sz="11200" dirty="0">
                <a:solidFill>
                  <a:schemeClr val="tx1">
                    <a:lumMod val="85000"/>
                    <a:lumOff val="15000"/>
                  </a:schemeClr>
                </a:solidFill>
                <a:effectLst/>
                <a:latin typeface="Calibri" panose="020F0502020204030204" pitchFamily="34" charset="0"/>
                <a:ea typeface="Calibri" panose="020F0502020204030204" pitchFamily="34" charset="0"/>
              </a:rPr>
            </a:br>
            <a:endParaRPr lang="en-IN" sz="11200" dirty="0">
              <a:solidFill>
                <a:schemeClr val="tx1">
                  <a:lumMod val="85000"/>
                  <a:lumOff val="15000"/>
                </a:schemeClr>
              </a:solidFill>
            </a:endParaRPr>
          </a:p>
        </p:txBody>
      </p:sp>
      <p:pic>
        <p:nvPicPr>
          <p:cNvPr id="6" name="image3.png">
            <a:extLst>
              <a:ext uri="{FF2B5EF4-FFF2-40B4-BE49-F238E27FC236}">
                <a16:creationId xmlns:a16="http://schemas.microsoft.com/office/drawing/2014/main" id="{9958EA86-7DED-49B4-4C54-F0DDCAF81250}"/>
              </a:ext>
            </a:extLst>
          </p:cNvPr>
          <p:cNvPicPr/>
          <p:nvPr/>
        </p:nvPicPr>
        <p:blipFill>
          <a:blip r:embed="rId2"/>
          <a:srcRect/>
          <a:stretch>
            <a:fillRect/>
          </a:stretch>
        </p:blipFill>
        <p:spPr>
          <a:xfrm>
            <a:off x="1515036" y="937309"/>
            <a:ext cx="1864657" cy="1456268"/>
          </a:xfrm>
          <a:prstGeom prst="rect">
            <a:avLst/>
          </a:prstGeom>
          <a:ln/>
        </p:spPr>
      </p:pic>
    </p:spTree>
    <p:extLst>
      <p:ext uri="{BB962C8B-B14F-4D97-AF65-F5344CB8AC3E}">
        <p14:creationId xmlns:p14="http://schemas.microsoft.com/office/powerpoint/2010/main" val="307183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png">
            <a:extLst>
              <a:ext uri="{FF2B5EF4-FFF2-40B4-BE49-F238E27FC236}">
                <a16:creationId xmlns:a16="http://schemas.microsoft.com/office/drawing/2014/main" id="{7E2C7168-614F-E716-07B5-9E69D3F8804C}"/>
              </a:ext>
            </a:extLst>
          </p:cNvPr>
          <p:cNvPicPr/>
          <p:nvPr/>
        </p:nvPicPr>
        <p:blipFill rotWithShape="1">
          <a:blip r:embed="rId2"/>
          <a:srcRect t="12917"/>
          <a:stretch/>
        </p:blipFill>
        <p:spPr>
          <a:xfrm>
            <a:off x="1280160" y="1479478"/>
            <a:ext cx="9804399" cy="4494601"/>
          </a:xfrm>
          <a:prstGeom prst="rect">
            <a:avLst/>
          </a:prstGeom>
          <a:ln/>
        </p:spPr>
      </p:pic>
      <p:sp>
        <p:nvSpPr>
          <p:cNvPr id="3" name="TextBox 2">
            <a:extLst>
              <a:ext uri="{FF2B5EF4-FFF2-40B4-BE49-F238E27FC236}">
                <a16:creationId xmlns:a16="http://schemas.microsoft.com/office/drawing/2014/main" id="{882F436D-C298-9770-C240-B6A7FD3506AB}"/>
              </a:ext>
            </a:extLst>
          </p:cNvPr>
          <p:cNvSpPr txBox="1"/>
          <p:nvPr/>
        </p:nvSpPr>
        <p:spPr>
          <a:xfrm>
            <a:off x="1232899" y="724328"/>
            <a:ext cx="9534418" cy="461665"/>
          </a:xfrm>
          <a:prstGeom prst="rect">
            <a:avLst/>
          </a:prstGeom>
          <a:noFill/>
        </p:spPr>
        <p:txBody>
          <a:bodyPr wrap="square" rtlCol="0">
            <a:spAutoFit/>
          </a:bodyPr>
          <a:lstStyle/>
          <a:p>
            <a:r>
              <a:rPr lang="en-IN" sz="2400" b="1" dirty="0">
                <a:solidFill>
                  <a:srgbClr val="0070C0"/>
                </a:solidFill>
                <a:latin typeface="Times New Roman" panose="02020603050405020304" pitchFamily="18" charset="0"/>
                <a:cs typeface="Times New Roman" panose="02020603050405020304" pitchFamily="18" charset="0"/>
              </a:rPr>
              <a:t>MODELS’ PERFORMENANCE COMPARISON</a:t>
            </a:r>
          </a:p>
        </p:txBody>
      </p:sp>
    </p:spTree>
    <p:extLst>
      <p:ext uri="{BB962C8B-B14F-4D97-AF65-F5344CB8AC3E}">
        <p14:creationId xmlns:p14="http://schemas.microsoft.com/office/powerpoint/2010/main" val="100152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B0A3-F28C-9B09-5CF1-8D458B1B6BB7}"/>
              </a:ext>
            </a:extLst>
          </p:cNvPr>
          <p:cNvSpPr>
            <a:spLocks noGrp="1"/>
          </p:cNvSpPr>
          <p:nvPr>
            <p:ph type="title"/>
          </p:nvPr>
        </p:nvSpPr>
        <p:spPr/>
        <p:txBody>
          <a:bodyPr>
            <a:normAutofit fontScale="90000"/>
          </a:bodyPr>
          <a:lstStyle/>
          <a:p>
            <a:r>
              <a:rPr lang="en-IN" b="1" dirty="0">
                <a:solidFill>
                  <a:srgbClr val="0070C0"/>
                </a:solidFill>
                <a:effectLst>
                  <a:outerShdw blurRad="38100" dist="38100" dir="2700000" algn="tl">
                    <a:srgbClr val="000000">
                      <a:alpha val="43137"/>
                    </a:srgbClr>
                  </a:outerShdw>
                </a:effectLst>
              </a:rPr>
              <a:t>CONCLUSION AND FUTURE WORK</a:t>
            </a:r>
          </a:p>
        </p:txBody>
      </p:sp>
      <p:sp>
        <p:nvSpPr>
          <p:cNvPr id="3" name="Content Placeholder 2">
            <a:extLst>
              <a:ext uri="{FF2B5EF4-FFF2-40B4-BE49-F238E27FC236}">
                <a16:creationId xmlns:a16="http://schemas.microsoft.com/office/drawing/2014/main" id="{D578502B-1A91-EA4A-D0C3-6B010AF513B2}"/>
              </a:ext>
            </a:extLst>
          </p:cNvPr>
          <p:cNvSpPr>
            <a:spLocks noGrp="1"/>
          </p:cNvSpPr>
          <p:nvPr>
            <p:ph idx="1"/>
          </p:nvPr>
        </p:nvSpPr>
        <p:spPr/>
        <p:txBody>
          <a:bodyPr>
            <a:normAutofit fontScale="92500" lnSpcReduction="20000"/>
          </a:bodyPr>
          <a:lstStyle/>
          <a:p>
            <a:pPr marL="171450" indent="0">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malware detection model can now detect data based on the dataset it has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been trained. With this machine learning model we have learned how to train the model for a particular data and after training the model how we can predict the output based on the attributes taken as independent variables, to output whether it is malware or not. We have also learned to test our model under different algorithms i.e., logistic regression, random forest algorithm, neural networks and how the model is performing differently and giving different accuracies. We see that it gives the best accuracy under random forest classifier, and hence we conclude that the random forest classifier algorithms fits best for our dataset.</a:t>
            </a:r>
            <a:r>
              <a:rPr lang="en-US" sz="1800" dirty="0">
                <a:effectLst/>
                <a:latin typeface="Times New Roman" panose="02020603050405020304" pitchFamily="18" charset="0"/>
                <a:ea typeface="Calibri" panose="020F0502020204030204" pitchFamily="34" charset="0"/>
              </a:rPr>
              <a:t> We can do some improvements in our model so that the model will be able to detect the malware. However, we can increase it’s efficiency using some other machine </a:t>
            </a:r>
            <a:r>
              <a:rPr lang="en-US" sz="1800" dirty="0" err="1">
                <a:effectLst/>
                <a:latin typeface="Times New Roman" panose="02020603050405020304" pitchFamily="18" charset="0"/>
                <a:ea typeface="Calibri" panose="020F0502020204030204" pitchFamily="34" charset="0"/>
              </a:rPr>
              <a:t>machine</a:t>
            </a:r>
            <a:r>
              <a:rPr lang="en-US" sz="1800" dirty="0">
                <a:effectLst/>
                <a:latin typeface="Times New Roman" panose="02020603050405020304" pitchFamily="18" charset="0"/>
                <a:ea typeface="Calibri" panose="020F0502020204030204" pitchFamily="34" charset="0"/>
              </a:rPr>
              <a:t> learning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58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7DBC-D92C-5FFE-B31B-13B55B0668C8}"/>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cs typeface="Times New Roman" panose="02020603050405020304" pitchFamily="18" charset="0"/>
              </a:rPr>
              <a:t>MITIGATION</a:t>
            </a:r>
          </a:p>
        </p:txBody>
      </p:sp>
      <p:sp>
        <p:nvSpPr>
          <p:cNvPr id="3" name="Content Placeholder 2">
            <a:extLst>
              <a:ext uri="{FF2B5EF4-FFF2-40B4-BE49-F238E27FC236}">
                <a16:creationId xmlns:a16="http://schemas.microsoft.com/office/drawing/2014/main" id="{4AB305E6-ACEC-09D0-9978-2DEF7A8C7266}"/>
              </a:ext>
            </a:extLst>
          </p:cNvPr>
          <p:cNvSpPr>
            <a:spLocks noGrp="1"/>
          </p:cNvSpPr>
          <p:nvPr>
            <p:ph idx="1"/>
          </p:nvPr>
        </p:nvSpPr>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Mitigating malware attacks involves implementing a combination of preventive and reactive measures to minimize the risk of infection and limit the impact. Here are some essential strategies to mitigate malware attacks:</a:t>
            </a:r>
          </a:p>
          <a:p>
            <a:r>
              <a:rPr lang="en-US" sz="2000" b="1" dirty="0">
                <a:latin typeface="Times New Roman" panose="02020603050405020304" pitchFamily="18" charset="0"/>
                <a:cs typeface="Times New Roman" panose="02020603050405020304" pitchFamily="18" charset="0"/>
              </a:rPr>
              <a:t>Security Awareness Training:</a:t>
            </a:r>
            <a:r>
              <a:rPr lang="en-US" sz="2000" dirty="0">
                <a:latin typeface="Times New Roman" panose="02020603050405020304" pitchFamily="18" charset="0"/>
                <a:cs typeface="Times New Roman" panose="02020603050405020304" pitchFamily="18" charset="0"/>
              </a:rPr>
              <a:t> Educate employees and users about common malware attack vectors, such as phishing emails, suspicious downloads, and social engineering. Teach them to recognize and avoid clicking on suspicious links or opening attachments from unknown sources.</a:t>
            </a:r>
          </a:p>
          <a:p>
            <a:r>
              <a:rPr lang="en-US" sz="2000" b="1" dirty="0">
                <a:latin typeface="Times New Roman" panose="02020603050405020304" pitchFamily="18" charset="0"/>
                <a:cs typeface="Times New Roman" panose="02020603050405020304" pitchFamily="18" charset="0"/>
              </a:rPr>
              <a:t>Up-to-Date Software and Patches: </a:t>
            </a:r>
            <a:r>
              <a:rPr lang="en-US" sz="2000" dirty="0">
                <a:latin typeface="Times New Roman" panose="02020603050405020304" pitchFamily="18" charset="0"/>
                <a:cs typeface="Times New Roman" panose="02020603050405020304" pitchFamily="18" charset="0"/>
              </a:rPr>
              <a:t>Keep all operating systems, applications, and software up to date with the latest security patches and updates. Many malware attacks exploit known vulnerabilities that can be patched to prevent exploitation.</a:t>
            </a:r>
          </a:p>
        </p:txBody>
      </p:sp>
    </p:spTree>
    <p:extLst>
      <p:ext uri="{BB962C8B-B14F-4D97-AF65-F5344CB8AC3E}">
        <p14:creationId xmlns:p14="http://schemas.microsoft.com/office/powerpoint/2010/main" val="1069025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FDA9-0671-690F-D27D-426E96EFC783}"/>
              </a:ext>
            </a:extLst>
          </p:cNvPr>
          <p:cNvSpPr>
            <a:spLocks noGrp="1"/>
          </p:cNvSpPr>
          <p:nvPr>
            <p:ph type="title"/>
          </p:nvPr>
        </p:nvSpPr>
        <p:spPr/>
        <p:txBody>
          <a:bodyPr/>
          <a:lstStyle/>
          <a:p>
            <a:r>
              <a:rPr lang="en-IN" dirty="0">
                <a:solidFill>
                  <a:srgbClr val="0070C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2AA56AE2-8D2E-B0A7-F479-CED81F1597CF}"/>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Behavioral Analysis and Anomaly Detection: </a:t>
            </a:r>
            <a:r>
              <a:rPr lang="en-US" sz="2000" dirty="0">
                <a:latin typeface="Times New Roman" panose="02020603050405020304" pitchFamily="18" charset="0"/>
                <a:cs typeface="Times New Roman" panose="02020603050405020304" pitchFamily="18" charset="0"/>
              </a:rPr>
              <a:t>Implement behavioral analysis and anomaly detection tools to identify suspicious activities or deviations from normal behavior in network and system logs.</a:t>
            </a:r>
          </a:p>
          <a:p>
            <a:r>
              <a:rPr lang="en-US" sz="2000" b="1" dirty="0">
                <a:latin typeface="Times New Roman" panose="02020603050405020304" pitchFamily="18" charset="0"/>
                <a:cs typeface="Times New Roman" panose="02020603050405020304" pitchFamily="18" charset="0"/>
              </a:rPr>
              <a:t>Network Segmentation:</a:t>
            </a:r>
            <a:r>
              <a:rPr lang="en-US" sz="2000" dirty="0">
                <a:latin typeface="Times New Roman" panose="02020603050405020304" pitchFamily="18" charset="0"/>
                <a:cs typeface="Times New Roman" panose="02020603050405020304" pitchFamily="18" charset="0"/>
              </a:rPr>
              <a:t> Segment the network into different zones, and limit communication between them. This prevents malware from easily spreading across the entire network if one segment is compromised.</a:t>
            </a:r>
          </a:p>
          <a:p>
            <a:r>
              <a:rPr lang="en-US" sz="2000" b="1" dirty="0">
                <a:latin typeface="Times New Roman" panose="02020603050405020304" pitchFamily="18" charset="0"/>
                <a:cs typeface="Times New Roman" panose="02020603050405020304" pitchFamily="18" charset="0"/>
              </a:rPr>
              <a:t>Antivirus and Anti-Malware Software: </a:t>
            </a:r>
            <a:r>
              <a:rPr lang="en-US" sz="2000" dirty="0">
                <a:latin typeface="Times New Roman" panose="02020603050405020304" pitchFamily="18" charset="0"/>
                <a:cs typeface="Times New Roman" panose="02020603050405020304" pitchFamily="18" charset="0"/>
              </a:rPr>
              <a:t>Install reputable antivirus and anti-malware software on all devices, including computers, servers, and mobile devices. Regularly update the software and perform full system scans.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71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PNG transparent image download, size: 531x175px">
            <a:extLst>
              <a:ext uri="{FF2B5EF4-FFF2-40B4-BE49-F238E27FC236}">
                <a16:creationId xmlns:a16="http://schemas.microsoft.com/office/drawing/2014/main" id="{12F0C8EB-E046-B0F1-D36E-A6779B98C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3" y="2595563"/>
            <a:ext cx="50577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9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C08B-719E-CBDD-99EE-6C5882BDA4B5}"/>
              </a:ext>
            </a:extLst>
          </p:cNvPr>
          <p:cNvSpPr>
            <a:spLocks noGrp="1"/>
          </p:cNvSpPr>
          <p:nvPr>
            <p:ph type="title"/>
          </p:nvPr>
        </p:nvSpPr>
        <p:spPr>
          <a:xfrm>
            <a:off x="736599" y="0"/>
            <a:ext cx="6241816" cy="1371600"/>
          </a:xfrm>
        </p:spPr>
        <p:txBody>
          <a:bodyPr>
            <a:normAutofit/>
          </a:bodyPr>
          <a:lstStyle/>
          <a:p>
            <a:r>
              <a:rPr lang="en-IN" sz="3600" b="1" dirty="0">
                <a:solidFill>
                  <a:srgbClr val="0070C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A661FAA7-4C12-85EA-9BC4-B7DA9F5CE349}"/>
              </a:ext>
            </a:extLst>
          </p:cNvPr>
          <p:cNvSpPr>
            <a:spLocks noGrp="1"/>
          </p:cNvSpPr>
          <p:nvPr>
            <p:ph type="body" sz="half" idx="2"/>
          </p:nvPr>
        </p:nvSpPr>
        <p:spPr>
          <a:xfrm>
            <a:off x="899159" y="1690792"/>
            <a:ext cx="6241816" cy="4313768"/>
          </a:xfrm>
        </p:spPr>
        <p:txBody>
          <a:bodyPr>
            <a:no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Malware attacks refer to the deliberate and malicious actions taken by cybercriminals to distribute, install, and execute malicious software, known as "malware," on a victim's computer system, network, or device. The primary purpose of malware attacks is to cause harm, steal sensitive information, disrupt operations, or gain unauthorized access to systems for malicious purposes. Malware is a broad term encompassing various types of harmful software, each with different functionalities and goals. Some Examples of malware attacks include:</a:t>
            </a: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Phishing </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Ransomware </a:t>
            </a:r>
          </a:p>
          <a:p>
            <a:pPr marL="285750" indent="-285750" algn="l">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Trojan Horse</a:t>
            </a:r>
          </a:p>
          <a:p>
            <a:pPr marL="285750" indent="-285750" algn="l">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Worm </a:t>
            </a:r>
            <a:endParaRPr lang="en-IN"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Spyware </a:t>
            </a:r>
          </a:p>
          <a:p>
            <a:pPr marL="285750" indent="-285750" algn="l">
              <a:buFont typeface="Arial" panose="020B0604020202020204" pitchFamily="34" charset="0"/>
              <a:buChar char="•"/>
            </a:pPr>
            <a:r>
              <a:rPr lang="en-IN" sz="1600" b="0" i="0" dirty="0">
                <a:solidFill>
                  <a:srgbClr val="1F1F1F"/>
                </a:solidFill>
                <a:effectLst/>
                <a:latin typeface="Times New Roman" panose="02020603050405020304" pitchFamily="18" charset="0"/>
                <a:cs typeface="Times New Roman" panose="02020603050405020304" pitchFamily="18" charset="0"/>
              </a:rPr>
              <a:t>Viruses </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25A6D7-B780-78F6-8DD8-0B04C2C883E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370" t="41445" r="27021" b="21488"/>
          <a:stretch/>
        </p:blipFill>
        <p:spPr>
          <a:xfrm>
            <a:off x="7081520" y="1168400"/>
            <a:ext cx="4211321" cy="4500880"/>
          </a:xfrm>
        </p:spPr>
      </p:pic>
    </p:spTree>
    <p:extLst>
      <p:ext uri="{BB962C8B-B14F-4D97-AF65-F5344CB8AC3E}">
        <p14:creationId xmlns:p14="http://schemas.microsoft.com/office/powerpoint/2010/main" val="138327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6A96FE-B8AE-024D-04CF-43FC92DA6094}"/>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PROBLEM STATEMENT</a:t>
            </a:r>
          </a:p>
        </p:txBody>
      </p:sp>
      <p:sp>
        <p:nvSpPr>
          <p:cNvPr id="11" name="Content Placeholder 10">
            <a:extLst>
              <a:ext uri="{FF2B5EF4-FFF2-40B4-BE49-F238E27FC236}">
                <a16:creationId xmlns:a16="http://schemas.microsoft.com/office/drawing/2014/main" id="{7B346356-5A9E-DD50-09C2-3F9A67329D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Malicious software (malware) that targets computer systems, networks, and devices must be identified and mitigated in order to solve the challenge of malware attack detection. Malware poses serious risks to people, businesses, and even governments because thieves are always coming up with new, highly effective ways to avoid detection and undermine security. The goal of this issue statement is to create efficient procedures and tools for quickly and precisely identifying malware infections.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885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2F2F-3E5D-E67A-03F4-BE63E7ADB13A}"/>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METHODOLOGY</a:t>
            </a:r>
          </a:p>
        </p:txBody>
      </p:sp>
      <p:sp>
        <p:nvSpPr>
          <p:cNvPr id="3" name="Content Placeholder 2">
            <a:extLst>
              <a:ext uri="{FF2B5EF4-FFF2-40B4-BE49-F238E27FC236}">
                <a16:creationId xmlns:a16="http://schemas.microsoft.com/office/drawing/2014/main" id="{53701DFC-0E15-2452-842F-DCDFBD93753D}"/>
              </a:ext>
            </a:extLst>
          </p:cNvPr>
          <p:cNvSpPr>
            <a:spLocks noGrp="1"/>
          </p:cNvSpPr>
          <p:nvPr>
            <p:ph idx="1"/>
          </p:nvPr>
        </p:nvSpPr>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The proposed methodology includes following steps</a:t>
            </a:r>
          </a:p>
          <a:p>
            <a:r>
              <a:rPr lang="en-US" sz="2000" b="1" dirty="0">
                <a:latin typeface="Times New Roman" panose="02020603050405020304" pitchFamily="18" charset="0"/>
                <a:ea typeface="Times New Roman" panose="02020603050405020304" pitchFamily="18" charset="0"/>
              </a:rPr>
              <a:t>Data Collection </a:t>
            </a:r>
            <a:r>
              <a:rPr lang="en-US" sz="2000" dirty="0">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The first step is collection of data </a:t>
            </a:r>
            <a:r>
              <a:rPr lang="en-US" sz="2000" dirty="0" err="1">
                <a:effectLst/>
                <a:latin typeface="Times New Roman" panose="02020603050405020304" pitchFamily="18" charset="0"/>
                <a:ea typeface="Times New Roman" panose="02020603050405020304" pitchFamily="18" charset="0"/>
              </a:rPr>
              <a:t>containg</a:t>
            </a:r>
            <a:r>
              <a:rPr lang="en-US" sz="2000" dirty="0">
                <a:effectLst/>
                <a:latin typeface="Times New Roman" panose="02020603050405020304" pitchFamily="18" charset="0"/>
                <a:ea typeface="Times New Roman" panose="02020603050405020304" pitchFamily="18" charset="0"/>
              </a:rPr>
              <a:t> malware files and legitimate files.</a:t>
            </a:r>
          </a:p>
          <a:p>
            <a:r>
              <a:rPr lang="en-US" sz="2000" b="1" dirty="0">
                <a:latin typeface="Times New Roman" panose="02020603050405020304" pitchFamily="18" charset="0"/>
                <a:ea typeface="Times New Roman" panose="02020603050405020304" pitchFamily="18" charset="0"/>
              </a:rPr>
              <a:t>Data Pre-processing -</a:t>
            </a:r>
            <a:r>
              <a:rPr lang="en-US" sz="2000" dirty="0">
                <a:effectLst/>
                <a:latin typeface="Times New Roman" panose="02020603050405020304" pitchFamily="18" charset="0"/>
                <a:ea typeface="Times New Roman" panose="02020603050405020304" pitchFamily="18" charset="0"/>
              </a:rPr>
              <a:t> Data preprocessing deals with the missing values, cleaning of data and normalization depending on algorithms used.</a:t>
            </a:r>
          </a:p>
          <a:p>
            <a:r>
              <a:rPr lang="en-US" sz="2000" b="1" dirty="0">
                <a:latin typeface="Times New Roman" panose="02020603050405020304" pitchFamily="18" charset="0"/>
                <a:ea typeface="Times New Roman" panose="02020603050405020304" pitchFamily="18" charset="0"/>
              </a:rPr>
              <a:t>Feature Extraction -</a:t>
            </a:r>
            <a:r>
              <a:rPr lang="en-US" sz="2000" dirty="0">
                <a:latin typeface="Times New Roman" panose="02020603050405020304" pitchFamily="18" charset="0"/>
                <a:ea typeface="Times New Roman" panose="02020603050405020304" pitchFamily="18" charset="0"/>
              </a:rPr>
              <a:t>The next step is to extract the characteristics features that will be used as the inputs of the machine learning model.</a:t>
            </a:r>
          </a:p>
          <a:p>
            <a:pPr marL="0" indent="0">
              <a:buNone/>
            </a:pPr>
            <a:endParaRPr lang="en-US" sz="2000" b="1"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19187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D3ED-C9D7-BB1D-FF49-5A18A7143E7D}"/>
              </a:ext>
            </a:extLst>
          </p:cNvPr>
          <p:cNvSpPr>
            <a:spLocks noGrp="1"/>
          </p:cNvSpPr>
          <p:nvPr>
            <p:ph type="title"/>
          </p:nvPr>
        </p:nvSpPr>
        <p:spPr/>
        <p:txBody>
          <a:bodyPr/>
          <a:lstStyle/>
          <a:p>
            <a:r>
              <a:rPr lang="en-IN" dirty="0">
                <a:solidFill>
                  <a:srgbClr val="0070C0"/>
                </a:solidFill>
              </a:rPr>
              <a:t>CONTINUED…</a:t>
            </a:r>
          </a:p>
        </p:txBody>
      </p:sp>
      <p:sp>
        <p:nvSpPr>
          <p:cNvPr id="3" name="Content Placeholder 2">
            <a:extLst>
              <a:ext uri="{FF2B5EF4-FFF2-40B4-BE49-F238E27FC236}">
                <a16:creationId xmlns:a16="http://schemas.microsoft.com/office/drawing/2014/main" id="{B1B711F7-D8AA-820F-8F45-94F9DA7640A1}"/>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Training for Model -</a:t>
            </a:r>
            <a:r>
              <a:rPr lang="en-US" sz="2000" dirty="0">
                <a:latin typeface="Times New Roman" panose="02020603050405020304" pitchFamily="18" charset="0"/>
                <a:cs typeface="Times New Roman" panose="02020603050405020304" pitchFamily="18" charset="0"/>
              </a:rPr>
              <a:t>Training a machine learning model with the dataset comes next once the features have been extracted. Here, supervised learning methods like logistic regression, Random Forest, or neural networks are used for this.</a:t>
            </a:r>
          </a:p>
          <a:p>
            <a:r>
              <a:rPr lang="en-US" sz="2000" b="1" dirty="0">
                <a:latin typeface="Times New Roman" panose="02020603050405020304" pitchFamily="18" charset="0"/>
                <a:cs typeface="Times New Roman" panose="02020603050405020304" pitchFamily="18" charset="0"/>
              </a:rPr>
              <a:t>Analyzing the Model - </a:t>
            </a:r>
            <a:r>
              <a:rPr lang="en-US" sz="2000" dirty="0">
                <a:latin typeface="Times New Roman" panose="02020603050405020304" pitchFamily="18" charset="0"/>
                <a:cs typeface="Times New Roman" panose="02020603050405020304" pitchFamily="18" charset="0"/>
              </a:rPr>
              <a:t>The model's performance is evaluated using a different dataset after training. Measuring metrics like accuracy, precision, recall, and F1 score are frequently included in this.</a:t>
            </a:r>
          </a:p>
          <a:p>
            <a:r>
              <a:rPr lang="en-US" sz="2000" b="1" dirty="0">
                <a:latin typeface="Times New Roman" panose="02020603050405020304" pitchFamily="18" charset="0"/>
                <a:cs typeface="Times New Roman" panose="02020603050405020304" pitchFamily="18" charset="0"/>
              </a:rPr>
              <a:t>Deployment -</a:t>
            </a:r>
            <a:r>
              <a:rPr lang="en-US" sz="2000" dirty="0">
                <a:latin typeface="Times New Roman" panose="02020603050405020304" pitchFamily="18" charset="0"/>
                <a:cs typeface="Times New Roman" panose="02020603050405020304" pitchFamily="18" charset="0"/>
              </a:rPr>
              <a:t>The model can be improved upon based on the evaluation's findings in order to perform better. This can entail changing the model's type, adding or removing features, or altering the model's parameters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76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C97332-4BC9-4F45-9083-4163407A92B9}"/>
              </a:ext>
            </a:extLst>
          </p:cNvPr>
          <p:cNvSpPr txBox="1"/>
          <p:nvPr/>
        </p:nvSpPr>
        <p:spPr>
          <a:xfrm>
            <a:off x="772160" y="610446"/>
            <a:ext cx="9987280" cy="4161652"/>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binary classification tasks, which entail predicting one of two possible outcomes based on input features, logistic regression is a statistical technique utilized. It is a variety of generalized linear model that is frequently employed in statistics and machine learning. Despite its name, classification rather than regression is the main use of logistic regression</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simplicity, interpretability (coefficients can be understood as feature importance), and effectiveness for huge datasets are some benefits of logistic regression. However, it can be sensitive to outliers and may struggle to manage intricate relationships between attributes.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improve performance while using logistic regression, it is essential to handle missing values, properly preprocess the data, and use pertinent features. In machine learning applications, it is frequently used as a baseline model to contrast with more sophisticated algorithms.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4F4FB9B-3EA5-98F3-384B-D53E7974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405" y="4772098"/>
            <a:ext cx="5731510" cy="1475455"/>
          </a:xfrm>
          <a:prstGeom prst="rect">
            <a:avLst/>
          </a:prstGeom>
        </p:spPr>
      </p:pic>
    </p:spTree>
    <p:extLst>
      <p:ext uri="{BB962C8B-B14F-4D97-AF65-F5344CB8AC3E}">
        <p14:creationId xmlns:p14="http://schemas.microsoft.com/office/powerpoint/2010/main" val="124847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4DC25-E1BC-73BA-1A72-79FBB543FC66}"/>
              </a:ext>
            </a:extLst>
          </p:cNvPr>
          <p:cNvSpPr txBox="1"/>
          <p:nvPr/>
        </p:nvSpPr>
        <p:spPr>
          <a:xfrm>
            <a:off x="736282" y="795587"/>
            <a:ext cx="10719435" cy="2633413"/>
          </a:xfrm>
          <a:prstGeom prst="rect">
            <a:avLst/>
          </a:prstGeom>
          <a:noFill/>
        </p:spPr>
        <p:txBody>
          <a:bodyPr wrap="square">
            <a:sp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widely used ensemble learning technique Random Forest is utilized for both classification and regression applications. To enhance performance and lessen overfitting, it is an extension of decision tree algorithms that integrates the predictions of various decision trees.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Numerous applications, such as image classification, medical diagnosis, financial modeling, and others, frequently use random forests. You must select the number of trees (the size of the forest) and other hyperparameters before using a Random Forest classifier. These parameters can be adjusted using methods like cross-validation to enhance model performance.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9DB3B60-1AE4-F1B6-8BEF-8EADAE744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04" y="3947160"/>
            <a:ext cx="6279515" cy="1915160"/>
          </a:xfrm>
          <a:prstGeom prst="rect">
            <a:avLst/>
          </a:prstGeom>
        </p:spPr>
      </p:pic>
    </p:spTree>
    <p:extLst>
      <p:ext uri="{BB962C8B-B14F-4D97-AF65-F5344CB8AC3E}">
        <p14:creationId xmlns:p14="http://schemas.microsoft.com/office/powerpoint/2010/main" val="5929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DB626-FE60-B545-9DE8-8A3368B3BA59}"/>
              </a:ext>
            </a:extLst>
          </p:cNvPr>
          <p:cNvSpPr txBox="1"/>
          <p:nvPr/>
        </p:nvSpPr>
        <p:spPr>
          <a:xfrm>
            <a:off x="731520" y="741680"/>
            <a:ext cx="10708640" cy="2171557"/>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Neural Network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neural network, often known as an artificial neural network (ANN) or simply "neural net," is a potent machine learning model that takes inspiration from the structure and operation of the human brain. It is frequently utilized for many different tasks, like as classification, regression, pattern recognition, and other challenging issues.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B121494-1EA1-EFC0-3414-F3362EB27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364" y="3042538"/>
            <a:ext cx="6513195" cy="1915542"/>
          </a:xfrm>
          <a:prstGeom prst="rect">
            <a:avLst/>
          </a:prstGeom>
        </p:spPr>
      </p:pic>
    </p:spTree>
    <p:extLst>
      <p:ext uri="{BB962C8B-B14F-4D97-AF65-F5344CB8AC3E}">
        <p14:creationId xmlns:p14="http://schemas.microsoft.com/office/powerpoint/2010/main" val="398704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D4F4-0CBF-D257-6C16-9B043A86E65D}"/>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RESULT AND DISCUSSION</a:t>
            </a:r>
          </a:p>
        </p:txBody>
      </p:sp>
      <p:sp>
        <p:nvSpPr>
          <p:cNvPr id="3" name="Content Placeholder 2">
            <a:extLst>
              <a:ext uri="{FF2B5EF4-FFF2-40B4-BE49-F238E27FC236}">
                <a16:creationId xmlns:a16="http://schemas.microsoft.com/office/drawing/2014/main" id="{2B1BBF28-9E9F-D6B6-3DA8-E3D3B381D49D}"/>
              </a:ext>
            </a:extLst>
          </p:cNvPr>
          <p:cNvSpPr>
            <a:spLocks noGrp="1"/>
          </p:cNvSpPr>
          <p:nvPr>
            <p:ph idx="1"/>
          </p:nvPr>
        </p:nvSpPr>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results we can see that although most of the researchers are algorithms such as  random forest algorithm yield a better result to out rule them . The algorithms that we used are more accurate, saves a lot of money i.e. it is cost efficient and faster than the algorithms that the previous researchers used. Moreover, the maximum accuracy of testing dataset and training data obtained by random forest algorithm respectively are equal to 98.3% and 98.2% which is greater or almost equal to accuracies obtained from logistic regression . So, we summarize that our accuracy is improved due to the malware attributes that we used from the dataset we took. Our project also tells us that random forest algorithm is accurate in detecting malware in the provided dataset.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1057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1151</TotalTime>
  <Words>1262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Garamond</vt:lpstr>
      <vt:lpstr>Times New Roman</vt:lpstr>
      <vt:lpstr>Organic</vt:lpstr>
      <vt:lpstr>                            Department of Computer Science and Engineering                                               Graphic Era (Deemed to be University)                                               Dehradun, Uttarakhand</vt:lpstr>
      <vt:lpstr>INTRODUCTION</vt:lpstr>
      <vt:lpstr>PROBLEM STATEMENT</vt:lpstr>
      <vt:lpstr>METHODOLOGY</vt:lpstr>
      <vt:lpstr>CONTINUED…</vt:lpstr>
      <vt:lpstr>PowerPoint Presentation</vt:lpstr>
      <vt:lpstr>PowerPoint Presentation</vt:lpstr>
      <vt:lpstr>PowerPoint Presentation</vt:lpstr>
      <vt:lpstr>RESULT AND DISCUSSION</vt:lpstr>
      <vt:lpstr>PowerPoint Presentation</vt:lpstr>
      <vt:lpstr>CONCLUSION AND FUTURE WORK</vt:lpstr>
      <vt:lpstr>MITIGATION</vt:lpstr>
      <vt:lpstr>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and Engineering                                               Graphic Era (Deemed to be University)                                               Dehradun, Uttarakhand</dc:title>
  <dc:creator>Deeksha Manocha</dc:creator>
  <cp:lastModifiedBy>Sweta Varshney</cp:lastModifiedBy>
  <cp:revision>22</cp:revision>
  <dcterms:created xsi:type="dcterms:W3CDTF">2023-07-20T08:17:43Z</dcterms:created>
  <dcterms:modified xsi:type="dcterms:W3CDTF">2024-07-13T13:02:02Z</dcterms:modified>
</cp:coreProperties>
</file>