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75" r:id="rId6"/>
    <p:sldId id="267" r:id="rId7"/>
    <p:sldId id="276" r:id="rId8"/>
    <p:sldId id="268" r:id="rId9"/>
    <p:sldId id="277" r:id="rId10"/>
    <p:sldId id="269" r:id="rId11"/>
    <p:sldId id="270" r:id="rId12"/>
    <p:sldId id="271"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549487-E655-4E6B-8061-AE87051DE3FE}">
          <p14:sldIdLst>
            <p14:sldId id="256"/>
            <p14:sldId id="258"/>
            <p14:sldId id="264"/>
            <p14:sldId id="265"/>
            <p14:sldId id="275"/>
            <p14:sldId id="267"/>
            <p14:sldId id="276"/>
            <p14:sldId id="268"/>
            <p14:sldId id="277"/>
            <p14:sldId id="269"/>
            <p14:sldId id="270"/>
            <p14:sldId id="27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4:44.33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4:47.405"/>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143 250,'5'0,"10"0,11 0,6 0,12 0,6-4,9-2,-2 0,0 2,-7 0,-6 2,-3 1,-3 1,1 0,-2 0,-2-4,-3-2,-3 1,-6-4,-15-5,-15 1,-9 1,-8 4,-4 3,-1-3,0 1,-1 1,2 1,0 2,0 2,1 0,-4 1,-6-4,-5-2,-5 1,1 1,4 1,0 1,7-4,6 0,2 0,2 2,0-4,1 1,-1 0,-1 2,5-2,1-1,0 2,2-4,10 1,15 6,10 4,7 1,5 6,5 0,2 0,-1 2,-1 0,1-2,10-2,5-3,8 4,3 0,-4-2,-3 4,2 0,2-2,-5 3,-7 0,-7-3,-6-1,-3-3,-3 4,-1-1,-1 0,-5 3,-5 4,-10 0,-10-2,-9-3,-7-3,-4-2,-7-2,-2 0,0-2,1 1,2-1,1 1,2-1,1 1,1 0,0 0,-1 0,1 0,0 0,4-5,2 0,0-1,2-3,1 0,7 1,11 2,8 3,8 1,6 5,2 3,7 0,3-1,-1 3,-1 0,-3-1,0-2,-2-1,-1 2,-1 1,1-1,-1-2,0-1,-9-1,-7-2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4:50.541"/>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3977 296,'-67'5,"-76"5,-60 2,-12-1,12-3,14-3,29 3,34-1,28-1,28-1,20-2,14-2,9 0,5-1,1-1,0 1,-1 0,8 0,10-1,11 1,9 0,5 0,5 0,2 0,0 0,1 0,-1 0,0 0,-1 0,0 0,0 0,4 0,6 0,1 0,-2 0,-1 0,1 0,-1 0,-1 0,-2 0,-3 0,-10 0,-17 0,-19 0,-19 0,-26 0,-26 0,-15-4,-12-2,-1 0,10 2,20 0,19 2,16 1,13 1,8 0,5 0,7-4,10-2,12 0,9 1,12 2,6 1,6 1,11 0,6 1,8 0,10 1,8-1,7 0,3 0,-1 0,-1 0,-8 1,-12-1,-13 0,-8-1,-6 1,-6 0,-10-4,-17-2,-19 0,-13 2,-6 1,-11-4,-27 0,-37-3,-32-1,-15 2,-1 3,14 2,24 2,29 1,23 1,19 0,30 0,21 1,20-1,9 0,7 1,1-1,7 0,3 0,7 0,5 0,6 0,-5-5,-1-1,-6 1,-10 0,-4 2,0 1,-5 1,-17 0,-18 1,-14 0,-15 1,-7-1,-9 0,-1 0,-4 0,2 0,3 1,4-1,4 0,2-1,1 1,2 0,0-4,5-7,5-5,11 0,10-3,9 4,7 2,4 5,2 4,1 1,1 3,-1 0,0 1,-5 4,-16 2,-13-1,-14-1,-14-2,-5-1,-4-1,-5 0,-3-1,-1-1,-2 1,5 0,5 0,2 0,4-1,3 1,3 0,7-4,13-6,12-2,16 2,9 2,5 3,2 2,0 1,-1 2,-6 4,-15 3,-16-1,-9-1,-8-2,-4 0,-12-2,-2-1,0 0,-1 0,-4 0,3 0,4-1,4 1,12 0,19 0,15 0,10 0,6 0,8 0,1 5,0 1,-1-1,-4 0,-1 3,-10-1,-14 0,-12-2,-10-2,-10-1,-11-1,-3-1,1 0,2 0,3-1,3 1,-2-5,0-1,0 1,-2 0,0 2,2 1,10 1,14 0,13 1,1-4,-4-2,-25-4,-50-4,-96-5,-75-4,-17 2,22 5,43 5,50 4,56 4,46 2,36 1,25 1,13 0,11-1,7 1,1 0,-3-1,-6 5,-4 1,-4 4,-2 1,-2-2,-6 2,-2 0,1-3,-3 2,-10-1,-5-1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4:51.39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0,'13'0,"19"0,16 0,19 0,30 0,24 5,20 1,3-1,-1 4,-10 0,-19-1,-16-2,-15-3,-18-1,-10-1,-10 0,-9-2,-5 1,-4 4,-2 2,-5 4,-11 1,-15-2,-16-3,-14-1,-4-7,-5-3,0-5,5-1,-2 1,4 3,2-2,4 0,2-3,2 2,10 1,18 3,7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5:07.5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1474 161,'-233'-5,"-325"-48,316 24,151 19,-10 4,-25-3,110 6,0 0,1 0,0-2,0 0,-26-12,41 17,0 0,0 0,-1 0,1 0,0 0,0 0,0 0,-1 0,1 0,0 0,0 0,0 0,-1 0,1 0,0-1,0 1,0 0,0 0,-1 0,1 0,0 0,0-1,0 1,0 0,0 0,0 0,-1-1,1 1,0 0,0 0,0 0,0-1,0 1,0 0,0 0,0 0,0-1,0 1,0 0,0 0,0 0,0-1,0 1,0 0,0-1,12-2,19 0,14 5,55 8,7 1,117-1,194 13,482 52,-847-72,-26-2,-57-1,-4 0,-328 0,255 6,-145 24,152-18,0-4,-166-8,111-3,119 4,0-2,0-1,0-2,0-2,0-1,1-2,-45-17,64 19,1-2,1 0,-18-14,18 12,0 1,-28-15,26 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7T06:05:15.76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338 530,'538'27,"-107"-1,74-24,-445-3,-55 1,40 2,-42-2,0 0,-1 1,1-1,0 1,-1 0,1 0,0 0,-1 0,1 0,-1 0,0 1,4 2,-6-3,0-1,-1 1,1-1,0 0,-1 1,1-1,-1 1,1-1,-1 1,1-1,-1 0,1 1,-1-1,1 0,-1 0,1 0,-1 1,1-1,-1 0,0 0,1 0,-1 0,1 0,-1 0,0 0,1 0,-1 0,0 0,-24 2,0-4,-1-1,1-2,-27-8,-42-7,-266-45,180 49,-258 8,332 9,104-2,7-2,16-6,29-10,160-37,-71 21,-65 18,-43 10,32-10,-62 17,-1 0,1 1,-1-2,1 1,-1 0,1 0,0 0,-1 0,1 0,-1 0,1 0,-1-1,1 1,-1 0,0 0,1-1,-1 1,1 0,-1-1,1 1,-1-1,0 1,1 0,-1-1,0 1,1-1,-1 1,0-1,0 1,0-1,1 1,-1-1,0 1,0-1,0 1,0-1,0 1,0-1,0 0,0 1,0-1,0 1,0-1,0 1,0-1,-1 1,1-1,0 1,0-1,0 1,-1-1,1 1,0-1,-1 1,1 0,0-1,-1 1,1-1,-1 1,1 0,-1 0,1-1,-1 1,0-1,-38-20,35 19,-35-13,-1 2,-59-12,-1 0,-208-55,241 57,49 15,-1 2,-30-7,47 13,1-1,0 1,-1 0,1 0,-1 0,1 0,-1 0,1 1,-1-1,1 0,-1 1,1-1,-3 2,4 2,14 2,23-1,0-1,0-1,59-4,-30-1,-44 2,100-1,229 28,-316-22,32 6,-63-10,1 0,-1 1,1-1,-1 1,0 0,0 0,1 1,-1-1,-1 1,7 5,-9-7,0 0,0-1,-1 1,1 0,0 0,-1 0,1 0,-1 0,1 0,-1 0,1 0,-1 0,0 0,1 0,-1 0,0 0,0 0,0 0,0 0,0 0,0 0,0 0,0 0,-1 0,1 0,-1 2,0-1,0 0,-1 0,1 0,-1 0,0 0,1 0,-1 0,0-1,0 1,0-1,-3 2,-5 3,-1-1,1-1,-22 8,8-7,0 0,0-2,0 0,0-2,0 0,-46-6,70 5,0 0,0 0,-1 0,1 0,0 0,-1 0,1 0,0 0,-1 0,1 0,0 0,-1-1,1 1,0 0,0 0,-1 0,1 0,0-1,0 1,-1 0,1 0,0 0,0-1,-1 1,1 0,0 0,0-1,0 1,0 0,0-1,-1 1,1-1,7-7,18-6,29-2,1 2,103-12,-75 14,-3-1,330-41,-643 26,-143-17,305 41,0 4,0 2,-95 16,162-18,0 1,0 0,0 1,0-1,0 0,0 1,1 0,-1 0,1 0,-1 1,-3 3,7-6,-1 0,1 1,-1-1,1 1,0-1,-1 0,1 1,0-1,0 1,-1-1,1 1,0-1,0 1,0-1,0 1,0-1,0 1,0 0,0-1,0 1,0-1,0 1,0-1,0 1,0-1,0 1,0-1,0 1,1-1,-1 1,2 1,-1-1,0 0,1 1,0-1,-1 0,1 0,-1 0,1-1,0 1,0 0,0 0,0-1,3 1,23 4,1-1,0-1,0-1,38-4,51 4,-77 1,-13-2,-1 1,0 2,0 0,0 2,47 17,-71-22,0 1,1-1,-1 1,0 0,0 0,0 0,-1 1,1-1,0 1,-1 0,0-1,1 1,-1 0,0 0,-1 0,1 1,0-1,-1 0,2 6,-3-6,0 0,0-1,0 1,0 0,0-1,0 1,-1 0,0-1,1 1,-1-1,0 1,0-1,0 1,-1-1,1 0,0 1,-1-1,0 0,1 0,-1 0,0 0,0 0,0-1,0 1,-1-1,-2 3,-8 3,-1 0,0-1,0-1,0 0,0-1,-1 0,0-1,-23 2,4-3,-1-1,-57-7,87 6,-1 0,1-1,0 0,0 0,0 0,0-1,0 1,0-1,0 0,0-1,-6-4,10 7,1 0,0 0,-1-1,1 1,0 0,0-1,-1 1,1 0,0-1,0 1,-1 0,1-1,0 1,0 0,0-1,0 1,-1-1,1 1,0 0,0-1,0 1,0-1,0 1,0 0,0-1,0 1,0-1,0 1,1 0,-1-1,0 1,0-1,0 1,0 0,0-1,1 1,15-10,23 3,-7 13,-24 0,-22-2,4-4,-1 0,0-1,1 0,-1-1,-16-4,-11-2,-335-45,371 53,0-1,0 1,0 0,1 0,-1-1,0 1,0-1,1 0,-1 0,0 1,1-1,-4-2,5 2,0 1,0 0,0-1,1 1,-1-1,0 1,0 0,0-1,0 1,0-1,0 1,1 0,-1-1,0 1,0 0,1-1,-1 1,0 0,1 0,-1-1,0 1,0 0,1 0,-1-1,1 1,-1 0,0 0,1 0,-1 0,0 0,1-1,-1 1,1 0,56-16,-44 13,28-9,-19 5,0 1,0 1,1 0,-1 2,1 1,23 0,-43 2,-1 0,0 0,0 1,1-1,-1 1,0-1,0 1,1 0,-1 0,2 2,-3-3,0 1,-1-1,1 1,0-1,-1 1,1 0,-1-1,1 1,-1 0,1-1,-1 1,0 0,1 0,-1-1,0 1,0 0,1 0,-1 0,0-1,0 2,0 1,-1-1,1 0,-1 0,0 0,0 0,0 0,0 0,0 0,0 0,-1 0,1 0,-1-1,1 1,-1 0,1-1,-1 1,0-1,0 0,-3 2,-21 12,0-2,-29 10,-16 9,69-32,1 1,-1-1,0 1,1 0,-1 0,1 0,-1 0,1 0,0 0,-1 1,1-1,0 0,0 1,0-1,0 1,0-1,0 1,0-1,0 3,1-4,0 1,0-1,0 1,0-1,0 1,0-1,0 1,1-1,-1 1,0-1,0 1,1-1,-1 1,0-1,1 0,-1 1,0-1,1 0,-1 1,0-1,1 0,-1 1,2-1,21 7,12-5,23 3,-54-4,0 0,0 0,0 1,0-1,0 1,-1-1,1 1,0 1,-1-1,0 0,6 5,-8-6,-1 0,1 0,0 0,0-1,0 1,0 0,-1 0,1 1,-1-1,1 0,0 0,-1 0,0 0,1 0,-1 1,0-1,0 0,1 0,-1 0,0 1,0-1,0 0,0 0,-1 3,0-2,0-1,0 1,0 0,0-1,-1 1,1-1,0 1,-1-1,1 1,-1-1,1 0,-1 0,-3 2,-3 1,0-1,0 1,0-2,0 1,-17 2,20-4,-1-1,1 0,-1 0,1 0,-1-1,1 0,-7-1,11 2,0-1,1 1,-1 0,0 0,1-1,-1 1,0 0,1-1,-1 1,0-1,1 1,-1-1,1 1,-1-1,1 0,-1 1,1-1,0 1,-1-1,1 0,-1 1,1-3,0 2,0 0,0-1,0 1,1 0,-1-1,1 1,-1 0,1 0,-1-1,1 1,-1 0,1 0,0 0,0 0,0 0,0 0,0 0,1-1,4-4,0 0,1 0,0 1,0 0,0 0,0 1,1 0,0 0,0 1,0 0,0 1,0-1,0 1,1 1,-1 0,12-1,-19 2,0 0,0 0,-1 1,1-1,0 0,-1 0,1 0,0 0,-1 1,1-1,0 0,-1 1,1-1,0 0,-1 1,1-1,-1 1,1-1,0 1,-4 9,1-8,0 0,0 0,0 0,0 0,-1-1,1 1,-1-1,-4 2,-7 2,0-1,-1-1,1 0,-28 1,34-4,-1 0,0 0,1-1,-1 0,0 0,1-1,-1 0,1 0,-13-6,19 7,1 0,-1 0,0 1,1-1,-1 0,1 0,-1 0,1-1,-1 1,1 0,0 0,-1-1,1 1,0-1,0 1,0-1,0 0,1 1,-1-1,0 0,1 1,-1-1,1 0,-1-3,1 2,1 1,0 0,0-1,0 1,0 0,0-1,0 1,0 0,1 0,-1 0,1 0,-1 0,1 0,0 1,3-4,7-3,-1 0,1 1,0 0,1 1,20-8,-13 8,1 0,0 2,0 0,1 2,-1 0,36 2,-54 0,-1 0,0 0,0 1,1-1,-1 0,0 1,0-1,0 1,0 0,0 0,0 0,0 0,0 0,0 0,0 0,0 1,0-1,-1 1,1-1,-1 1,1 0,-1 0,0-1,0 1,1 0,-1 0,0 0,0 3,0-2,-1-1,0 1,0-1,0 1,-1 0,1-1,-1 1,1-1,-1 1,0-1,0 0,0 1,0-1,0 0,0 1,-1-1,1 0,-1 0,1 0,-1 0,0-1,0 1,0 0,-2 1,-5 3,0-1,0 0,-1 0,1-1,-1 0,0-1,0 0,0 0,-16 1,4-1,-1-2,0 0,-31-4,48 2,1 0,-1 0,0 0,1-1,-10-4,14 6,0 0,1-1,-1 1,0 0,0 0,1-1,-1 1,1-1,-1 1,0 0,1-1,-1 1,1-1,-1 0,1 1,-1-1,1 1,0-1,-1 0,1 1,0-1,-1 0,1 1,0-1,0 0,0 0,0 1,0-1,-1 0,1 1,0-1,1 0,-1 0,0 1,0-1,0 0,0 0,1 1,-1-1,0 0,0 1,1-1,-1 0,1 1,-1-1,0 1,1-1,-1 1,1-1,0 1,-1-1,1 1,-1-1,2 1,4-5,1 1,-1 0,1 0,0 0,0 1,1 1,-1-1,0 1,1 0,14-1,11-1,37 1,-65 3,5 0,1 1,0 0,0 1,-1 0,1 0,12 5,-20-6,0 1,0-1,1 1,-2 0,1-1,0 1,0 1,-1-1,1 0,3 4,-5-4,0-1,0 1,0 0,-1-1,1 1,0 0,-1 0,1 0,-1 0,1-1,-1 1,0 0,0 0,0 0,0 0,0 0,0 0,-1 0,0 3,-1 0,0-1,0 1,-1-1,1 0,-1 1,0-1,0-1,-1 1,1 0,-1-1,0 1,0-1,0 0,0-1,0 1,0-1,-1 0,0 0,1 0,-1 0,-6 1,-6 1,0-1,0 0,0-1,-31 0,30-5,18 3,0 0,0 0,-1-1,1 1,0 0,0 0,0 0,0 0,-1 0,1-1,0 1,0 0,0 0,0 0,0-1,0 1,0 0,0 0,0 0,-1-1,1 1,0 0,0 0,0 0,0-1,0 1,0 0,0 0,1-1,-1 1,0 0,0 0,0 0,0-1,0 1,0 0,0 0,0-1,2-1,0 0,1 0,-1 0,0 0,0 1,1-1,-1 0,1 1,3-2,11-4,0 1,0 0,1 1,34-4,70-8,189-2,134 26,592 55,-506-26,-311-21,423 17,-628-33,-11 1,-1-1,1 1,0 0,-1 0,1 0,0 0,0 1,-1 0,1-1,0 1,-1 1,1-1,-1 0,4 3,-8-3,0 0,0 0,-1 0,1-1,0 1,-1 0,1-1,-1 1,1-1,-1 1,1-1,-1 0,1 1,-1-1,-2 0,-97 7,-106-7,88-1,-653 0,755 0,-31 2,46-1,0 0,0 0,0 0,0 1,0-1,0 1,0-1,0 1,0 0,1 0,-1 0,0 0,0 0,1 0,-1 0,1 0,-3 3,4-3,0-1,0 1,0 0,0-1,0 1,0 0,0-1,0 1,0 0,0-1,0 1,0-1,0 1,1 0,-1-1,0 1,0 0,1-1,-1 1,0-1,1 1,-1-1,1 1,-1-1,1 1,-1-1,1 1,-1-1,1 0,-1 1,1-1,-1 0,1 1,0-1,-1 0,1 0,0 0,0 1,28 8,-11-7,1 0,-1-2,1 0,-1-1,1-1,-1 0,32-9,25-3,19 3,2 4,104 6,-169 5,-23 0,-10-1,-16 1,-5-3,1-1,-30-4,21 1,-780-21,-2 47,474-11,243-8,-75 1,310-15,-53 2,808-30,-891 38,42 4,-44-4,-1 0,1 1,0-1,0 0,0 0,0 0,0 1,0-1,-1 1,1-1,0 0,0 1,-1-1,1 1,0 0,0-1,-1 1,1-1,-1 1,1 0,-1 0,1-1,-1 1,1 0,-1 0,1 0,-1-1,0 1,0 0,1 0,-1 0,0 0,0 0,0 0,0 0,0-1,0 1,0 0,0 0,-1 0,1 1,-1 0,-1 0,1 0,0 0,-1 0,1 0,-1 0,1-1,-1 1,0-1,0 1,0-1,0 0,0 0,0 0,0 0,0 0,0 0,-5 1,-46 8,44-9,-243 10,161-10,-2024 51,2147-63,55-10,113-12,165-7,144 1,1861-85,-2328 122,-27 0,0 1,0 1,0 1,24 4,-34-2,-12 1,-18 1,-117 7,-152-9,144-3,-136 2,-62 9,-1261 142,1309-109,-191 49,479-90,6-3,1 1,0 0,-1 1,1-1,0 1,0 0,0 1,0-1,0 1,1 0,-1 0,-6 5,11-7,0-1,-1 1,1-1,0 1,0-1,-1 1,1 0,0-1,0 1,0-1,0 1,0-1,0 1,-1 0,1-1,1 1,-1-1,0 1,0-1,0 1,0 0,0-1,0 1,1-1,-1 1,0-1,0 1,1-1,-1 1,0-1,1 1,-1-1,1 0,-1 1,0-1,1 0,-1 1,1-1,-1 0,1 1,-1-1,1 0,0 0,-1 0,1 1,-1-1,1 0,-1 0,1 0,-1 0,1 0,0 0,0 0,36 3,-11-5,0-2,33-9,18-3,156-21,115 1,1601-41,-1915 77,-14-1,1 2,-1 0,30 6,-50-8,1 1,-1 1,1-1,0 0,-1 0,1 0,-1 0,1 0,-1 0,1 1,-1-1,1 0,-1 0,1 1,-1-1,1 0,-1 1,0-1,1 0,-1 1,1-1,-1 1,0-1,1 1,-1-1,0 1,-8 9,-27 3,-4-5,0-2,0-2,-57 0,-123-15,121 4,-1633-29,1711 34,26-3,40-9,223-39,494-43,9 41,-295 37,-452 17,-20 1,1-1,0 1,0 0,-1 0,1 1,0-1,0 1,-1 1,10 2,-15-4,0 0,0 1,0-1,1 0,-1 0,0 0,0 0,0 0,0 1,0-1,0 0,0 0,0 0,1 0,-1 0,0 1,0-1,0 0,0 0,0 0,0 1,0-1,0 0,0 0,0 0,0 0,0 1,0-1,0 0,0 0,0 0,-1 0,1 1,0-1,0 0,0 0,0 0,0 0,0 1,0-1,0 0,-1 0,1 0,0 0,0 0,0 0,0 0,0 0,-1 1,1-1,0 0,0 0,0 0,0 0,-1 0,1 0,0 0,0 0,0 0,-1 0,1 0,0 0,0 0,0 0,0 0,-1 0,1 0,0-1,-18 6,-1-1,0-1,1 0,-1-2,-28-1,4 1,-349-1,-28 0,-844 118,1198-110,-54 10,118-18,1 0,-1 1,1-1,-1 0,1 1,-1-1,1 1,-1 0,1-1,0 1,-1 0,1 0,-2 1,4-1,0 0,-1-1,1 1,0-1,0 1,0-1,0 1,0-1,0 1,0-1,0 0,0 1,0-1,0 0,0 0,0 0,0 0,0 0,0 0,0 0,1 0,24 1,0-2,0 0,34-6,-25 2,178-21,150-10,1044-55,-326 26,-1045 62,-24 2,1 0,-1 0,0 1,20 2,-32-1,0-1,-1 0,1 0,0 0,0 0,0 0,0 0,0 0,0 1,0-1,0 0,0 0,0 0,0 0,-1 0,1 0,0 1,0-1,0 0,0 0,0 0,0 0,0 0,0 1,0-1,0 0,0 0,1 0,-1 0,0 0,0 1,0-1,0 0,0 0,0 0,0 0,0 0,0 0,0 0,0 1,1-1,-1 0,0 0,0 0,0 0,0 0,0 0,0 0,1 0,-18 5,-23 1,-1-2,-74-2,-87-19,81 6,-1133-34,939 60,237-7,-151 35,222-41,0 0,0 1,1 0,-10 6,15-9,0 1,0 0,0-1,0 1,0 0,0 0,0 0,0 0,1 0,-1 0,0 0,1 0,-1 0,0 2,1-3,0 1,0 0,0-1,0 1,0 0,0-1,0 1,1-1,-1 1,0 0,0-1,1 1,-1-1,0 1,1 0,-1-1,1 1,-1-1,1 1,-1-1,1 0,-1 1,1-1,-1 1,1-1,-1 0,1 1,1-1,3 3,1-1,0-1,0 1,0-1,0 0,0 0,0 0,1-1,-1 0,0 0,7-2,-9 2,207-21,-86 5,226-20,1918-103,-2082 136,-167 5,-27 2,-33 4,-46-1,0-4,-159-14,73 0,-84 3,-1590 94,1733-73,-195 11,288-26,48-2,-9 1,173-20,312 1,187 63,-402 1,-283-41,0 0,0 1,-1 0,1 0,-1 0,1 1,-1 0,0 0,0 0,6 6,-10-8,0 0,0 0,0 0,0 0,-1 0,1 1,0-1,-1 0,1 1,0-1,-1 0,0 1,1-1,-1 1,0-1,0 1,0 2,0-2,-1 1,1-1,-1 0,0 0,0 1,0-1,0 0,0 0,0 0,-1 0,1 0,-1 0,1-1,-4 3,-2 2,0 0,-1-1,0 0,0 0,0-1,0 0,-1 0,1-1,-1 0,0-1,-11 2,-16 1,-56 2,-600-5,378-6,-115 4,418 0,7 0,0 0,-1 0,1 0,0 0,0-1,-1 1,1-1,-4-2,8 3,0 0,0 0,-1 0,1 0,0 0,0 0,0 0,-1-1,1 1,0 0,0 0,0 0,0 0,0 0,0 0,-1-1,1 1,0 0,0 0,0 0,0 0,0-1,0 1,0 0,0 0,0 0,0-1,0 1,0 0,0 0,0 0,0-1,0 1,0 0,0 0,0 0,0 0,0-1,0 1,0 0,0 0,0 0,0-1,0 1,1 0,-1 0,0 0,0 0,0 0,0-1,0 1,1 0,-1 0,0 0,0 0,14-9,-12 8,25-12,0 1,1 2,34-9,435-86,9 42,381 9,-859 57,-63-1,-228-18,26 0,-619 41,2 80,814-100,26-4,0 1,1 0,-24 7,37-9,-1 0,1 0,0 0,0 0,0 0,0 0,-1 0,1 0,0 0,0 0,0 0,-1 0,1 1,0-1,0 0,0 0,0 0,0 0,-1 0,1 0,0 0,0 0,0 0,0 1,0-1,-1 0,1 0,0 0,0 0,0 0,0 1,0-1,0 0,0 0,0 0,0 0,0 1,0-1,0 0,0 0,0 0,0 0,0 1,0-1,0 0,0 0,0 0,0 0,0 1,0-1,12 4,23 0,308-11,-115-1,270 5,-4 30,-464-24,100 14,-112-14,-1 1,0 1,0 0,-1 2,18 8,-32-14,0 0,0 0,0 1,0-1,-1 1,1-1,0 1,-1 0,1-1,-1 1,1 0,-1 0,0 0,0 0,0 0,0 0,0 1,0-1,0 0,-1 0,1 1,-1-1,0 0,0 1,0-1,0 1,0-1,0 0,0 1,-2 2,-4 10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2FC1A96-3791-4443-9C45-D53F6B6D4B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40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327479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66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90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12378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042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809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15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23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14988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D15C4-0971-4632-B41A-11DFFAD1D0FA}"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1A96-3791-4443-9C45-D53F6B6D4B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43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63495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D15C4-0971-4632-B41A-11DFFAD1D0FA}"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FC1A96-3791-4443-9C45-D53F6B6D4B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28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D15C4-0971-4632-B41A-11DFFAD1D0FA}"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FC1A96-3791-4443-9C45-D53F6B6D4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D15C4-0971-4632-B41A-11DFFAD1D0FA}"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397323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52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D15C4-0971-4632-B41A-11DFFAD1D0FA}"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1A96-3791-4443-9C45-D53F6B6D4B7A}" type="slidenum">
              <a:rPr lang="en-IN" smtClean="0"/>
              <a:t>‹#›</a:t>
            </a:fld>
            <a:endParaRPr lang="en-IN"/>
          </a:p>
        </p:txBody>
      </p:sp>
    </p:spTree>
    <p:extLst>
      <p:ext uri="{BB962C8B-B14F-4D97-AF65-F5344CB8AC3E}">
        <p14:creationId xmlns:p14="http://schemas.microsoft.com/office/powerpoint/2010/main" val="281391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D15C4-0971-4632-B41A-11DFFAD1D0FA}" type="datetimeFigureOut">
              <a:rPr lang="en-IN" smtClean="0"/>
              <a:t>13-07-2024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C1A96-3791-4443-9C45-D53F6B6D4B7A}" type="slidenum">
              <a:rPr lang="en-IN" smtClean="0"/>
              <a:t>‹#›</a:t>
            </a:fld>
            <a:endParaRPr lang="en-IN"/>
          </a:p>
        </p:txBody>
      </p:sp>
    </p:spTree>
    <p:extLst>
      <p:ext uri="{BB962C8B-B14F-4D97-AF65-F5344CB8AC3E}">
        <p14:creationId xmlns:p14="http://schemas.microsoft.com/office/powerpoint/2010/main" val="2315864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22816815@N08/4476177332/"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8FFA3-E0B6-C2AD-B5C7-7F89169C899E}"/>
              </a:ext>
            </a:extLst>
          </p:cNvPr>
          <p:cNvSpPr>
            <a:spLocks noGrp="1"/>
          </p:cNvSpPr>
          <p:nvPr>
            <p:ph type="title"/>
          </p:nvPr>
        </p:nvSpPr>
        <p:spPr>
          <a:xfrm>
            <a:off x="1295401" y="815788"/>
            <a:ext cx="9601196" cy="1873624"/>
          </a:xfrm>
        </p:spPr>
        <p:txBody>
          <a:bodyPr>
            <a:normAutofit/>
          </a:bodyPr>
          <a:lstStyle/>
          <a:p>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                            Department of Computer Science and Engineering</a:t>
            </a:r>
            <a:b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a:t>
            </a:r>
            <a:b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r>
              <a:rPr lang="en-IN" sz="2000" b="1" i="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US" sz="2000" b="1" i="1" dirty="0">
                <a:solidFill>
                  <a:srgbClr val="FF0000"/>
                </a:solidFill>
                <a:effectLst>
                  <a:outerShdw blurRad="38100" dist="38100" dir="2700000" algn="tl">
                    <a:srgbClr val="000000">
                      <a:alpha val="43137"/>
                    </a:srgbClr>
                  </a:outerShdw>
                </a:effectLst>
                <a:latin typeface="Bookman Old Style" panose="02050604050505020204" pitchFamily="18" charset="0"/>
                <a:ea typeface="Bookman Old Style" panose="02050604050505020204" pitchFamily="18" charset="0"/>
                <a:cs typeface="Bookman Old Style" panose="02050604050505020204" pitchFamily="18" charset="0"/>
              </a:rPr>
              <a:t>Dehradun, Uttarakhand</a:t>
            </a:r>
            <a:endParaRPr lang="en-IN" sz="2000" b="1" i="1" dirty="0">
              <a:solidFill>
                <a:srgbClr val="FF00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6BD30F63-CF49-2DCB-4F2A-789DCE344EDF}"/>
              </a:ext>
            </a:extLst>
          </p:cNvPr>
          <p:cNvSpPr>
            <a:spLocks noGrp="1"/>
          </p:cNvSpPr>
          <p:nvPr>
            <p:ph idx="1"/>
          </p:nvPr>
        </p:nvSpPr>
        <p:spPr>
          <a:xfrm>
            <a:off x="1295401" y="3107093"/>
            <a:ext cx="9601196" cy="2768775"/>
          </a:xfrm>
        </p:spPr>
        <p:txBody>
          <a:bodyPr>
            <a:normAutofit fontScale="25000" lnSpcReduction="20000"/>
          </a:bodyPr>
          <a:lstStyle/>
          <a:p>
            <a:endParaRPr lang="en-IN" sz="2400" dirty="0">
              <a:effectLst/>
              <a:latin typeface="Calibri" panose="020F0502020204030204" pitchFamily="34" charset="0"/>
              <a:ea typeface="Calibri" panose="020F0502020204030204" pitchFamily="34"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Presented By:-</a:t>
            </a:r>
            <a:r>
              <a:rPr lang="en-US" sz="9600" i="1" u="sng" dirty="0">
                <a:latin typeface="Bookman Old Style" panose="02050604050505020204" pitchFamily="18" charset="0"/>
                <a:ea typeface="Bookman Old Style" panose="02050604050505020204" pitchFamily="18" charset="0"/>
                <a:cs typeface="Bookman Old Style" panose="02050604050505020204" pitchFamily="18" charset="0"/>
              </a:rPr>
              <a:t>SWETA VARSHNEY</a:t>
            </a:r>
            <a:endPar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Title:-</a:t>
            </a:r>
            <a:r>
              <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TRAFFIC PREDICTION USING MACHINE LEARNING</a:t>
            </a:r>
          </a:p>
          <a:p>
            <a:r>
              <a:rPr lang="en-US" sz="9600" dirty="0">
                <a:latin typeface="Bookman Old Style" panose="02050604050505020204" pitchFamily="18" charset="0"/>
                <a:ea typeface="Bookman Old Style" panose="02050604050505020204" pitchFamily="18" charset="0"/>
                <a:cs typeface="Bookman Old Style" panose="02050604050505020204" pitchFamily="18" charset="0"/>
              </a:rPr>
              <a:t>Mentor Name:-</a:t>
            </a:r>
            <a:r>
              <a:rPr lang="en-US" sz="9600" i="1" u="sng" dirty="0">
                <a:latin typeface="Bookman Old Style" panose="02050604050505020204" pitchFamily="18" charset="0"/>
                <a:ea typeface="Bookman Old Style" panose="02050604050505020204" pitchFamily="18" charset="0"/>
                <a:cs typeface="Bookman Old Style" panose="02050604050505020204" pitchFamily="18" charset="0"/>
              </a:rPr>
              <a:t> Mr. Mukesh Singh</a:t>
            </a:r>
            <a:endParaRPr lang="en-US" sz="9600" i="1" u="sng"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r>
              <a:rPr lang="en-US" sz="96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Session:-2024-2025</a:t>
            </a:r>
          </a:p>
          <a:p>
            <a:pPr marL="0" indent="0">
              <a:buNone/>
            </a:pPr>
            <a:b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br>
            <a:b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br>
            <a:r>
              <a:rPr lang="en-US" sz="11200" dirty="0">
                <a:solidFill>
                  <a:schemeClr val="tx1">
                    <a:lumMod val="85000"/>
                    <a:lumOff val="15000"/>
                  </a:schemeClr>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br>
              <a:rPr lang="en-IN" sz="11200" dirty="0">
                <a:solidFill>
                  <a:schemeClr val="tx1">
                    <a:lumMod val="85000"/>
                    <a:lumOff val="15000"/>
                  </a:schemeClr>
                </a:solidFill>
                <a:effectLst/>
                <a:latin typeface="Calibri" panose="020F0502020204030204" pitchFamily="34" charset="0"/>
                <a:ea typeface="Calibri" panose="020F0502020204030204" pitchFamily="34" charset="0"/>
              </a:rPr>
            </a:br>
            <a:endParaRPr lang="en-IN" sz="11200" dirty="0">
              <a:solidFill>
                <a:schemeClr val="tx1">
                  <a:lumMod val="85000"/>
                  <a:lumOff val="15000"/>
                </a:schemeClr>
              </a:solidFill>
            </a:endParaRPr>
          </a:p>
        </p:txBody>
      </p:sp>
      <p:pic>
        <p:nvPicPr>
          <p:cNvPr id="6" name="image3.png">
            <a:extLst>
              <a:ext uri="{FF2B5EF4-FFF2-40B4-BE49-F238E27FC236}">
                <a16:creationId xmlns:a16="http://schemas.microsoft.com/office/drawing/2014/main" id="{9958EA86-7DED-49B4-4C54-F0DDCAF81250}"/>
              </a:ext>
            </a:extLst>
          </p:cNvPr>
          <p:cNvPicPr/>
          <p:nvPr/>
        </p:nvPicPr>
        <p:blipFill>
          <a:blip r:embed="rId2"/>
          <a:srcRect/>
          <a:stretch>
            <a:fillRect/>
          </a:stretch>
        </p:blipFill>
        <p:spPr>
          <a:xfrm>
            <a:off x="1515036" y="937309"/>
            <a:ext cx="1864657" cy="1456268"/>
          </a:xfrm>
          <a:prstGeom prst="rect">
            <a:avLst/>
          </a:prstGeom>
          <a:ln/>
        </p:spPr>
      </p:pic>
    </p:spTree>
    <p:extLst>
      <p:ext uri="{BB962C8B-B14F-4D97-AF65-F5344CB8AC3E}">
        <p14:creationId xmlns:p14="http://schemas.microsoft.com/office/powerpoint/2010/main" val="307183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D4F4-0CBF-D257-6C16-9B043A86E65D}"/>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RESULT AND DISCUSSION</a:t>
            </a:r>
          </a:p>
        </p:txBody>
      </p:sp>
      <p:sp>
        <p:nvSpPr>
          <p:cNvPr id="3" name="Content Placeholder 2">
            <a:extLst>
              <a:ext uri="{FF2B5EF4-FFF2-40B4-BE49-F238E27FC236}">
                <a16:creationId xmlns:a16="http://schemas.microsoft.com/office/drawing/2014/main" id="{2B1BBF28-9E9F-D6B6-3DA8-E3D3B381D49D}"/>
              </a:ext>
            </a:extLst>
          </p:cNvPr>
          <p:cNvSpPr>
            <a:spLocks noGrp="1"/>
          </p:cNvSpPr>
          <p:nvPr>
            <p:ph idx="1"/>
          </p:nvPr>
        </p:nvSpPr>
        <p:spPr>
          <a:xfrm>
            <a:off x="1295401" y="2556932"/>
            <a:ext cx="9601196" cy="3507966"/>
          </a:xfrm>
        </p:spPr>
        <p:txBody>
          <a:bodyPr>
            <a:noAutofit/>
          </a:bodyPr>
          <a:lstStyle/>
          <a:p>
            <a:r>
              <a:rPr lang="en-US" sz="2000" dirty="0">
                <a:latin typeface="Times New Roman" panose="02020603050405020304" pitchFamily="18" charset="0"/>
                <a:cs typeface="Times New Roman" panose="02020603050405020304" pitchFamily="18" charset="0"/>
              </a:rPr>
              <a:t>Upon analyzing the results, our study reveals that the Random Forest algorithm consistently outperforms other algorithms in predicting traffic conditions. This algorithm demonstrates superior accuracy, cost efficiency, and speed compared to traditional methods explored in previous research. Specifically, the Random Forest model achieved impressive accuracy rates of 98.3% on the testing dataset and 98.2% on the training data, surpassing the performance of logistic regression. This improvement underscores the effectiveness of leveraging specific traffic attributes from our dataset.</a:t>
            </a:r>
          </a:p>
          <a:p>
            <a:pPr marL="0" indent="0">
              <a:buNone/>
            </a:pPr>
            <a:r>
              <a:rPr lang="en-US" sz="2000" dirty="0">
                <a:latin typeface="Times New Roman" panose="02020603050405020304" pitchFamily="18" charset="0"/>
                <a:cs typeface="Times New Roman" panose="02020603050405020304" pitchFamily="18" charset="0"/>
              </a:rPr>
              <a:t>Furthermore, our findings underscore the Random Forest algorithm's robustness in accurately predicting traffic congestion levels, highlighting its suitability for real-time traffic management applications.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10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F436D-C298-9770-C240-B6A7FD3506AB}"/>
              </a:ext>
            </a:extLst>
          </p:cNvPr>
          <p:cNvSpPr txBox="1"/>
          <p:nvPr/>
        </p:nvSpPr>
        <p:spPr>
          <a:xfrm>
            <a:off x="1232899" y="724328"/>
            <a:ext cx="9534418" cy="461665"/>
          </a:xfrm>
          <a:prstGeom prst="rect">
            <a:avLst/>
          </a:prstGeom>
          <a:noFill/>
        </p:spPr>
        <p:txBody>
          <a:bodyPr wrap="square" rtlCol="0">
            <a:spAutoFit/>
          </a:bodyPr>
          <a:lstStyle/>
          <a:p>
            <a:r>
              <a:rPr lang="en-IN" sz="2400" b="1" dirty="0">
                <a:solidFill>
                  <a:srgbClr val="0070C0"/>
                </a:solidFill>
                <a:latin typeface="Times New Roman" panose="02020603050405020304" pitchFamily="18" charset="0"/>
                <a:cs typeface="Times New Roman" panose="02020603050405020304" pitchFamily="18" charset="0"/>
              </a:rPr>
              <a:t>MODELS’ REPORT GENERATED</a:t>
            </a:r>
          </a:p>
        </p:txBody>
      </p:sp>
      <p:pic>
        <p:nvPicPr>
          <p:cNvPr id="5" name="Picture 4" descr="A screenshot of a computer&#10;&#10;Description automatically generated">
            <a:extLst>
              <a:ext uri="{FF2B5EF4-FFF2-40B4-BE49-F238E27FC236}">
                <a16:creationId xmlns:a16="http://schemas.microsoft.com/office/drawing/2014/main" id="{0227488C-1540-A204-1291-9F3117CCD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1419225"/>
            <a:ext cx="10267951" cy="46101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6" name="Ink 5">
                <a:extLst>
                  <a:ext uri="{FF2B5EF4-FFF2-40B4-BE49-F238E27FC236}">
                    <a16:creationId xmlns:a16="http://schemas.microsoft.com/office/drawing/2014/main" id="{745F8D6B-69DC-8100-6505-E3F4D242AC37}"/>
                  </a:ext>
                </a:extLst>
              </p14:cNvPr>
              <p14:cNvContentPartPr/>
              <p14:nvPr/>
            </p14:nvContentPartPr>
            <p14:xfrm>
              <a:off x="3304980" y="1523685"/>
              <a:ext cx="360" cy="360"/>
            </p14:xfrm>
          </p:contentPart>
        </mc:Choice>
        <mc:Fallback xmlns="">
          <p:pic>
            <p:nvPicPr>
              <p:cNvPr id="6" name="Ink 5">
                <a:extLst>
                  <a:ext uri="{FF2B5EF4-FFF2-40B4-BE49-F238E27FC236}">
                    <a16:creationId xmlns:a16="http://schemas.microsoft.com/office/drawing/2014/main" id="{745F8D6B-69DC-8100-6505-E3F4D242AC37}"/>
                  </a:ext>
                </a:extLst>
              </p:cNvPr>
              <p:cNvPicPr/>
              <p:nvPr/>
            </p:nvPicPr>
            <p:blipFill>
              <a:blip r:embed="rId4"/>
              <a:stretch>
                <a:fillRect/>
              </a:stretch>
            </p:blipFill>
            <p:spPr>
              <a:xfrm>
                <a:off x="3296340" y="1469685"/>
                <a:ext cx="18000" cy="108000"/>
              </a:xfrm>
              <a:prstGeom prst="rect">
                <a:avLst/>
              </a:prstGeom>
            </p:spPr>
          </p:pic>
        </mc:Fallback>
      </mc:AlternateContent>
      <p:grpSp>
        <p:nvGrpSpPr>
          <p:cNvPr id="11" name="Group 10">
            <a:extLst>
              <a:ext uri="{FF2B5EF4-FFF2-40B4-BE49-F238E27FC236}">
                <a16:creationId xmlns:a16="http://schemas.microsoft.com/office/drawing/2014/main" id="{C89A0CA9-FCDA-90E3-97B4-E9A8902D732B}"/>
              </a:ext>
            </a:extLst>
          </p:cNvPr>
          <p:cNvGrpSpPr/>
          <p:nvPr/>
        </p:nvGrpSpPr>
        <p:grpSpPr>
          <a:xfrm>
            <a:off x="1444500" y="1407765"/>
            <a:ext cx="1468080" cy="136080"/>
            <a:chOff x="1444500" y="1407765"/>
            <a:chExt cx="1468080" cy="13608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9794066C-E13C-FCAC-F2B4-D03E49AD7ADE}"/>
                    </a:ext>
                  </a:extLst>
                </p14:cNvPr>
                <p14:cNvContentPartPr/>
                <p14:nvPr/>
              </p14:nvContentPartPr>
              <p14:xfrm>
                <a:off x="2548980" y="1424325"/>
                <a:ext cx="363600" cy="90720"/>
              </p14:xfrm>
            </p:contentPart>
          </mc:Choice>
          <mc:Fallback xmlns="">
            <p:pic>
              <p:nvPicPr>
                <p:cNvPr id="7" name="Ink 6">
                  <a:extLst>
                    <a:ext uri="{FF2B5EF4-FFF2-40B4-BE49-F238E27FC236}">
                      <a16:creationId xmlns:a16="http://schemas.microsoft.com/office/drawing/2014/main" id="{9794066C-E13C-FCAC-F2B4-D03E49AD7ADE}"/>
                    </a:ext>
                  </a:extLst>
                </p:cNvPr>
                <p:cNvPicPr/>
                <p:nvPr/>
              </p:nvPicPr>
              <p:blipFill>
                <a:blip r:embed="rId6"/>
                <a:stretch>
                  <a:fillRect/>
                </a:stretch>
              </p:blipFill>
              <p:spPr>
                <a:xfrm>
                  <a:off x="2539980" y="1370325"/>
                  <a:ext cx="381240" cy="198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8" name="Ink 7">
                  <a:extLst>
                    <a:ext uri="{FF2B5EF4-FFF2-40B4-BE49-F238E27FC236}">
                      <a16:creationId xmlns:a16="http://schemas.microsoft.com/office/drawing/2014/main" id="{B61D2676-56A1-33A2-FCDA-C013FAEA8E07}"/>
                    </a:ext>
                  </a:extLst>
                </p14:cNvPr>
                <p14:cNvContentPartPr/>
                <p14:nvPr/>
              </p14:nvContentPartPr>
              <p14:xfrm>
                <a:off x="1444500" y="1407765"/>
                <a:ext cx="1432080" cy="136080"/>
              </p14:xfrm>
            </p:contentPart>
          </mc:Choice>
          <mc:Fallback xmlns="">
            <p:pic>
              <p:nvPicPr>
                <p:cNvPr id="8" name="Ink 7">
                  <a:extLst>
                    <a:ext uri="{FF2B5EF4-FFF2-40B4-BE49-F238E27FC236}">
                      <a16:creationId xmlns:a16="http://schemas.microsoft.com/office/drawing/2014/main" id="{B61D2676-56A1-33A2-FCDA-C013FAEA8E07}"/>
                    </a:ext>
                  </a:extLst>
                </p:cNvPr>
                <p:cNvPicPr/>
                <p:nvPr/>
              </p:nvPicPr>
              <p:blipFill>
                <a:blip r:embed="rId8"/>
                <a:stretch>
                  <a:fillRect/>
                </a:stretch>
              </p:blipFill>
              <p:spPr>
                <a:xfrm>
                  <a:off x="1435500" y="1354125"/>
                  <a:ext cx="1449720" cy="243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9" name="Ink 8">
                  <a:extLst>
                    <a:ext uri="{FF2B5EF4-FFF2-40B4-BE49-F238E27FC236}">
                      <a16:creationId xmlns:a16="http://schemas.microsoft.com/office/drawing/2014/main" id="{8DC64D1B-DBCA-B1A4-779C-CA67FFC83048}"/>
                    </a:ext>
                  </a:extLst>
                </p14:cNvPr>
                <p14:cNvContentPartPr/>
                <p14:nvPr/>
              </p14:nvContentPartPr>
              <p14:xfrm>
                <a:off x="1609380" y="1447725"/>
                <a:ext cx="557640" cy="38160"/>
              </p14:xfrm>
            </p:contentPart>
          </mc:Choice>
          <mc:Fallback xmlns="">
            <p:pic>
              <p:nvPicPr>
                <p:cNvPr id="9" name="Ink 8">
                  <a:extLst>
                    <a:ext uri="{FF2B5EF4-FFF2-40B4-BE49-F238E27FC236}">
                      <a16:creationId xmlns:a16="http://schemas.microsoft.com/office/drawing/2014/main" id="{8DC64D1B-DBCA-B1A4-779C-CA67FFC83048}"/>
                    </a:ext>
                  </a:extLst>
                </p:cNvPr>
                <p:cNvPicPr/>
                <p:nvPr/>
              </p:nvPicPr>
              <p:blipFill>
                <a:blip r:embed="rId10"/>
                <a:stretch>
                  <a:fillRect/>
                </a:stretch>
              </p:blipFill>
              <p:spPr>
                <a:xfrm>
                  <a:off x="1600740" y="1393725"/>
                  <a:ext cx="575280" cy="14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3D5F3A58-50F2-8472-5768-1B1F097B93DB}"/>
                  </a:ext>
                </a:extLst>
              </p14:cNvPr>
              <p14:cNvContentPartPr/>
              <p14:nvPr/>
            </p14:nvContentPartPr>
            <p14:xfrm>
              <a:off x="2374740" y="1408845"/>
              <a:ext cx="690480" cy="69120"/>
            </p14:xfrm>
          </p:contentPart>
        </mc:Choice>
        <mc:Fallback xmlns="">
          <p:pic>
            <p:nvPicPr>
              <p:cNvPr id="12" name="Ink 11">
                <a:extLst>
                  <a:ext uri="{FF2B5EF4-FFF2-40B4-BE49-F238E27FC236}">
                    <a16:creationId xmlns:a16="http://schemas.microsoft.com/office/drawing/2014/main" id="{3D5F3A58-50F2-8472-5768-1B1F097B93DB}"/>
                  </a:ext>
                </a:extLst>
              </p:cNvPr>
              <p:cNvPicPr/>
              <p:nvPr/>
            </p:nvPicPr>
            <p:blipFill>
              <a:blip r:embed="rId12"/>
              <a:stretch>
                <a:fillRect/>
              </a:stretch>
            </p:blipFill>
            <p:spPr>
              <a:xfrm>
                <a:off x="2320740" y="1300845"/>
                <a:ext cx="798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0A5B5A23-ED6D-1E14-6AA3-7C69832909D0}"/>
                  </a:ext>
                </a:extLst>
              </p14:cNvPr>
              <p14:cNvContentPartPr/>
              <p14:nvPr/>
            </p14:nvContentPartPr>
            <p14:xfrm>
              <a:off x="1554660" y="1266285"/>
              <a:ext cx="1700640" cy="255240"/>
            </p14:xfrm>
          </p:contentPart>
        </mc:Choice>
        <mc:Fallback xmlns="">
          <p:pic>
            <p:nvPicPr>
              <p:cNvPr id="13" name="Ink 12">
                <a:extLst>
                  <a:ext uri="{FF2B5EF4-FFF2-40B4-BE49-F238E27FC236}">
                    <a16:creationId xmlns:a16="http://schemas.microsoft.com/office/drawing/2014/main" id="{0A5B5A23-ED6D-1E14-6AA3-7C69832909D0}"/>
                  </a:ext>
                </a:extLst>
              </p:cNvPr>
              <p:cNvPicPr/>
              <p:nvPr/>
            </p:nvPicPr>
            <p:blipFill>
              <a:blip r:embed="rId14"/>
              <a:stretch>
                <a:fillRect/>
              </a:stretch>
            </p:blipFill>
            <p:spPr>
              <a:xfrm>
                <a:off x="1500660" y="1158645"/>
                <a:ext cx="1808280" cy="470880"/>
              </a:xfrm>
              <a:prstGeom prst="rect">
                <a:avLst/>
              </a:prstGeom>
            </p:spPr>
          </p:pic>
        </mc:Fallback>
      </mc:AlternateContent>
    </p:spTree>
    <p:extLst>
      <p:ext uri="{BB962C8B-B14F-4D97-AF65-F5344CB8AC3E}">
        <p14:creationId xmlns:p14="http://schemas.microsoft.com/office/powerpoint/2010/main" val="100152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B0A3-F28C-9B09-5CF1-8D458B1B6BB7}"/>
              </a:ext>
            </a:extLst>
          </p:cNvPr>
          <p:cNvSpPr>
            <a:spLocks noGrp="1"/>
          </p:cNvSpPr>
          <p:nvPr>
            <p:ph type="title"/>
          </p:nvPr>
        </p:nvSpPr>
        <p:spPr/>
        <p:txBody>
          <a:bodyPr>
            <a:normAutofit fontScale="90000"/>
          </a:bodyPr>
          <a:lstStyle/>
          <a:p>
            <a:r>
              <a:rPr lang="en-IN" b="1" dirty="0">
                <a:solidFill>
                  <a:srgbClr val="0070C0"/>
                </a:solidFill>
                <a:effectLst>
                  <a:outerShdw blurRad="38100" dist="38100" dir="2700000" algn="tl">
                    <a:srgbClr val="000000">
                      <a:alpha val="43137"/>
                    </a:srgbClr>
                  </a:outerShdw>
                </a:effectLst>
              </a:rPr>
              <a:t>CONCLUSION AND FUTURE WORK</a:t>
            </a:r>
          </a:p>
        </p:txBody>
      </p:sp>
      <p:sp>
        <p:nvSpPr>
          <p:cNvPr id="3" name="Content Placeholder 2">
            <a:extLst>
              <a:ext uri="{FF2B5EF4-FFF2-40B4-BE49-F238E27FC236}">
                <a16:creationId xmlns:a16="http://schemas.microsoft.com/office/drawing/2014/main" id="{D578502B-1A91-EA4A-D0C3-6B010AF513B2}"/>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Through this malware detection model, we have successfully trained and tested machine learning algorithms using a comprehensive dataset. The model efficiently predicts whether data instances are malware based on their attributes, which serve as independent variables.</a:t>
            </a:r>
          </a:p>
          <a:p>
            <a:pPr marL="0" indent="0">
              <a:buNone/>
            </a:pPr>
            <a:r>
              <a:rPr lang="en-US" dirty="0">
                <a:latin typeface="Times New Roman" panose="02020603050405020304" pitchFamily="18" charset="0"/>
                <a:cs typeface="Times New Roman" panose="02020603050405020304" pitchFamily="18" charset="0"/>
              </a:rPr>
              <a:t>We explored various algorithms including logistic regression, random forest, and neural networks to evaluate their performance. Among these, the random forest classifier consistently yielded the highest accuracy, indicating its suitability for our dataset.</a:t>
            </a:r>
          </a:p>
          <a:p>
            <a:pPr marL="0" indent="0">
              <a:buNone/>
            </a:pPr>
            <a:r>
              <a:rPr lang="en-US" dirty="0">
                <a:latin typeface="Times New Roman" panose="02020603050405020304" pitchFamily="18" charset="0"/>
                <a:cs typeface="Times New Roman" panose="02020603050405020304" pitchFamily="18" charset="0"/>
              </a:rPr>
              <a:t>Moving forward, we aim to enhance the model's effectiveness in malware detection by refining its parameters and exploring additional machine learning techniques. By leveraging these improvements, we anticipate further optimizing the model's efficiency and accuracy in identifying malicious data instances.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58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PNG transparent image download, size: 531x175px">
            <a:extLst>
              <a:ext uri="{FF2B5EF4-FFF2-40B4-BE49-F238E27FC236}">
                <a16:creationId xmlns:a16="http://schemas.microsoft.com/office/drawing/2014/main" id="{12F0C8EB-E046-B0F1-D36E-A6779B98C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3" y="2595563"/>
            <a:ext cx="50577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9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C08B-719E-CBDD-99EE-6C5882BDA4B5}"/>
              </a:ext>
            </a:extLst>
          </p:cNvPr>
          <p:cNvSpPr>
            <a:spLocks noGrp="1"/>
          </p:cNvSpPr>
          <p:nvPr>
            <p:ph type="title"/>
          </p:nvPr>
        </p:nvSpPr>
        <p:spPr>
          <a:xfrm>
            <a:off x="736599" y="0"/>
            <a:ext cx="6241816" cy="1371600"/>
          </a:xfrm>
        </p:spPr>
        <p:txBody>
          <a:bodyPr>
            <a:normAutofit/>
          </a:bodyPr>
          <a:lstStyle/>
          <a:p>
            <a:r>
              <a:rPr lang="en-IN" sz="3600" b="1" dirty="0">
                <a:solidFill>
                  <a:srgbClr val="0070C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A661FAA7-4C12-85EA-9BC4-B7DA9F5CE349}"/>
              </a:ext>
            </a:extLst>
          </p:cNvPr>
          <p:cNvSpPr>
            <a:spLocks noGrp="1"/>
          </p:cNvSpPr>
          <p:nvPr>
            <p:ph type="body" sz="half" idx="2"/>
          </p:nvPr>
        </p:nvSpPr>
        <p:spPr>
          <a:xfrm>
            <a:off x="736599" y="1728115"/>
            <a:ext cx="6241816" cy="4313768"/>
          </a:xfrm>
        </p:spPr>
        <p:txBody>
          <a:bodyPr>
            <a:noAutofit/>
          </a:bodyPr>
          <a:lstStyle/>
          <a:p>
            <a:r>
              <a:rPr lang="en-US" dirty="0"/>
              <a:t>In today's interconnected world, traffic prediction plays a crucial role in optimizing transportation systems, reducing congestion, and enhancing overall efficiency. Leveraging advancements in machine learning and data analytics, this project focuses on developing a traffic prediction model to forecast traffic conditions accurately.</a:t>
            </a:r>
          </a:p>
          <a:p>
            <a:r>
              <a:rPr lang="en-US" dirty="0"/>
              <a:t>Using historical traffic data collected from various sources, such as sensors, cameras, and GPS devices, our model employs sophisticated algorithms to analyze patterns and predict future traffic flow. This predictive capability not only aids in planning optimal routes but also facilitates real-time adjustments to traffic management strategies.</a:t>
            </a:r>
          </a:p>
          <a:p>
            <a:r>
              <a:rPr lang="en-US" dirty="0"/>
              <a:t>Through this endeavor, I aim to demonstrate the transformative potential of artificial intelligence in revolutionizing traffic management, highlighting its role in enhancing urban mobility and transportation planning.</a:t>
            </a:r>
          </a:p>
        </p:txBody>
      </p:sp>
      <p:pic>
        <p:nvPicPr>
          <p:cNvPr id="8" name="Picture 7" descr="A traffic jam on a busy highway&#10;&#10;Description automatically generated">
            <a:extLst>
              <a:ext uri="{FF2B5EF4-FFF2-40B4-BE49-F238E27FC236}">
                <a16:creationId xmlns:a16="http://schemas.microsoft.com/office/drawing/2014/main" id="{DAB56793-B8F3-715E-0206-E5EEB9BD6C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2605" y="2202024"/>
            <a:ext cx="4320074" cy="3483344"/>
          </a:xfrm>
          <a:prstGeom prst="rect">
            <a:avLst/>
          </a:prstGeom>
        </p:spPr>
      </p:pic>
    </p:spTree>
    <p:extLst>
      <p:ext uri="{BB962C8B-B14F-4D97-AF65-F5344CB8AC3E}">
        <p14:creationId xmlns:p14="http://schemas.microsoft.com/office/powerpoint/2010/main" val="138327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6A96FE-B8AE-024D-04CF-43FC92DA6094}"/>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PROBLEM STATEMENT</a:t>
            </a:r>
          </a:p>
        </p:txBody>
      </p:sp>
      <p:sp>
        <p:nvSpPr>
          <p:cNvPr id="11" name="Content Placeholder 10">
            <a:extLst>
              <a:ext uri="{FF2B5EF4-FFF2-40B4-BE49-F238E27FC236}">
                <a16:creationId xmlns:a16="http://schemas.microsoft.com/office/drawing/2014/main" id="{7B346356-5A9E-DD50-09C2-3F9A67329D63}"/>
              </a:ext>
            </a:extLst>
          </p:cNvPr>
          <p:cNvSpPr>
            <a:spLocks noGrp="1"/>
          </p:cNvSpPr>
          <p:nvPr>
            <p:ph idx="1"/>
          </p:nvPr>
        </p:nvSpPr>
        <p:spPr>
          <a:xfrm>
            <a:off x="1295401" y="2556931"/>
            <a:ext cx="9601196" cy="3610603"/>
          </a:xfrm>
        </p:spPr>
        <p:txBody>
          <a:bodyPr>
            <a:normAutofit fontScale="92500" lnSpcReduction="10000"/>
          </a:bodyPr>
          <a:lstStyle/>
          <a:p>
            <a:r>
              <a:rPr lang="en-US" sz="1800" dirty="0"/>
              <a:t>The project aims to develop and compare machine learning models for predicting traffic conditions based on historical data. Using a dataset comprising various traffic parameters, including weather conditions, time of day, and traffic volume, the objective is to implement and evaluate multiple regression and support vector regression (SVR) models.</a:t>
            </a:r>
          </a:p>
          <a:p>
            <a:r>
              <a:rPr lang="en-US" sz="1800" dirty="0"/>
              <a:t>Key tasks include preprocessing the dataset to handle categorical data, such as dates, using label encoding and standardizing numerical features for optimal model performance. We utilize Random Forest Regression and SVR algorithms to train models on the preprocessed data, employing techniques like train-test splitting to assess predictive accuracy.</a:t>
            </a:r>
          </a:p>
          <a:p>
            <a:r>
              <a:rPr lang="en-US" sz="1800" dirty="0"/>
              <a:t>The project evaluates model performance through metrics such as mean absolute error, confusion matrices for multi-class prediction, and classification reports. These evaluations provide insights into the models' ability to predict traffic congestion levels accurately across different scenarios.</a:t>
            </a:r>
          </a:p>
          <a:p>
            <a:r>
              <a:rPr lang="en-US" sz="1800" dirty="0"/>
              <a:t>By the end of this project, I aim to demonstrate the effectiveness of machine learning in traffic prediction while highlighting the importance of model selection and evaluation metrics in real-world applications.</a:t>
            </a:r>
          </a:p>
          <a:p>
            <a:endParaRPr lang="en-IN" sz="1800" dirty="0"/>
          </a:p>
        </p:txBody>
      </p:sp>
    </p:spTree>
    <p:extLst>
      <p:ext uri="{BB962C8B-B14F-4D97-AF65-F5344CB8AC3E}">
        <p14:creationId xmlns:p14="http://schemas.microsoft.com/office/powerpoint/2010/main" val="116885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2F2F-3E5D-E67A-03F4-BE63E7ADB13A}"/>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METHODOLOGY</a:t>
            </a:r>
          </a:p>
        </p:txBody>
      </p:sp>
      <p:sp>
        <p:nvSpPr>
          <p:cNvPr id="3" name="Content Placeholder 2">
            <a:extLst>
              <a:ext uri="{FF2B5EF4-FFF2-40B4-BE49-F238E27FC236}">
                <a16:creationId xmlns:a16="http://schemas.microsoft.com/office/drawing/2014/main" id="{53701DFC-0E15-2452-842F-DCDFBD93753D}"/>
              </a:ext>
            </a:extLst>
          </p:cNvPr>
          <p:cNvSpPr>
            <a:spLocks noGrp="1"/>
          </p:cNvSpPr>
          <p:nvPr>
            <p:ph idx="1"/>
          </p:nvPr>
        </p:nvSpPr>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The proposed methodology includes </a:t>
            </a:r>
            <a:r>
              <a:rPr lang="en-US" sz="2000" dirty="0">
                <a:latin typeface="Times New Roman" panose="02020603050405020304" pitchFamily="18" charset="0"/>
                <a:ea typeface="Times New Roman" panose="02020603050405020304" pitchFamily="18" charset="0"/>
              </a:rPr>
              <a:t>the </a:t>
            </a:r>
            <a:r>
              <a:rPr lang="en-US" sz="2000" dirty="0">
                <a:effectLst/>
                <a:latin typeface="Times New Roman" panose="02020603050405020304" pitchFamily="18" charset="0"/>
                <a:ea typeface="Times New Roman" panose="02020603050405020304" pitchFamily="18" charset="0"/>
              </a:rPr>
              <a:t>following steps</a:t>
            </a:r>
          </a:p>
          <a:p>
            <a:r>
              <a:rPr lang="en-US" sz="2000" b="1" dirty="0">
                <a:latin typeface="Times New Roman" panose="02020603050405020304" pitchFamily="18" charset="0"/>
                <a:ea typeface="Times New Roman" panose="02020603050405020304" pitchFamily="18" charset="0"/>
              </a:rPr>
              <a:t>Data Collection </a:t>
            </a:r>
            <a:r>
              <a:rPr lang="en-US" sz="2000" dirty="0">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The first step is collection of data contain</a:t>
            </a:r>
            <a:r>
              <a:rPr lang="en-US" sz="2000" dirty="0">
                <a:latin typeface="Times New Roman" panose="02020603050405020304" pitchFamily="18" charset="0"/>
                <a:ea typeface="Times New Roman" panose="02020603050405020304" pitchFamily="18" charset="0"/>
              </a:rPr>
              <a:t>in</a:t>
            </a:r>
            <a:r>
              <a:rPr lang="en-US" sz="2000" dirty="0">
                <a:effectLst/>
                <a:latin typeface="Times New Roman" panose="02020603050405020304" pitchFamily="18" charset="0"/>
                <a:ea typeface="Times New Roman" panose="02020603050405020304" pitchFamily="18" charset="0"/>
              </a:rPr>
              <a:t>g malware files and legitimate files.</a:t>
            </a:r>
          </a:p>
          <a:p>
            <a:r>
              <a:rPr lang="en-US" sz="2000" b="1" dirty="0">
                <a:latin typeface="Times New Roman" panose="02020603050405020304" pitchFamily="18" charset="0"/>
                <a:ea typeface="Times New Roman" panose="02020603050405020304" pitchFamily="18" charset="0"/>
              </a:rPr>
              <a:t>Data Pre-processing -</a:t>
            </a:r>
            <a:r>
              <a:rPr lang="en-US" sz="2000" dirty="0">
                <a:effectLst/>
                <a:latin typeface="Times New Roman" panose="02020603050405020304" pitchFamily="18" charset="0"/>
                <a:ea typeface="Times New Roman" panose="02020603050405020304" pitchFamily="18" charset="0"/>
              </a:rPr>
              <a:t> Data preprocessing deals with the missing values, cleaning of data and normalization depending on algorithms used.</a:t>
            </a:r>
          </a:p>
          <a:p>
            <a:r>
              <a:rPr lang="en-US" sz="2000" b="1" dirty="0">
                <a:latin typeface="Times New Roman" panose="02020603050405020304" pitchFamily="18" charset="0"/>
                <a:ea typeface="Times New Roman" panose="02020603050405020304" pitchFamily="18" charset="0"/>
              </a:rPr>
              <a:t>Feature Extraction -</a:t>
            </a:r>
            <a:r>
              <a:rPr lang="en-US" sz="2000" dirty="0">
                <a:latin typeface="Times New Roman" panose="02020603050405020304" pitchFamily="18" charset="0"/>
                <a:ea typeface="Times New Roman" panose="02020603050405020304" pitchFamily="18" charset="0"/>
              </a:rPr>
              <a:t>The next step is to extract the characteristics features that will be used as the inputs of the machine learning model.</a:t>
            </a:r>
          </a:p>
          <a:p>
            <a:pPr marL="0" indent="0">
              <a:buNone/>
            </a:pPr>
            <a:endParaRPr lang="en-US" sz="2000" b="1" dirty="0">
              <a:effectLst/>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19187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D3ED-C9D7-BB1D-FF49-5A18A7143E7D}"/>
              </a:ext>
            </a:extLst>
          </p:cNvPr>
          <p:cNvSpPr>
            <a:spLocks noGrp="1"/>
          </p:cNvSpPr>
          <p:nvPr>
            <p:ph type="title"/>
          </p:nvPr>
        </p:nvSpPr>
        <p:spPr/>
        <p:txBody>
          <a:bodyPr/>
          <a:lstStyle/>
          <a:p>
            <a:r>
              <a:rPr lang="en-IN" dirty="0">
                <a:solidFill>
                  <a:srgbClr val="0070C0"/>
                </a:solidFill>
              </a:rPr>
              <a:t>CONTINUED…</a:t>
            </a:r>
          </a:p>
        </p:txBody>
      </p:sp>
      <p:sp>
        <p:nvSpPr>
          <p:cNvPr id="3" name="Content Placeholder 2">
            <a:extLst>
              <a:ext uri="{FF2B5EF4-FFF2-40B4-BE49-F238E27FC236}">
                <a16:creationId xmlns:a16="http://schemas.microsoft.com/office/drawing/2014/main" id="{B1B711F7-D8AA-820F-8F45-94F9DA7640A1}"/>
              </a:ext>
            </a:extLst>
          </p:cNvPr>
          <p:cNvSpPr>
            <a:spLocks noGrp="1"/>
          </p:cNvSpPr>
          <p:nvPr>
            <p:ph idx="1"/>
          </p:nvPr>
        </p:nvSpPr>
        <p:spPr>
          <a:xfrm>
            <a:off x="1295402" y="2575250"/>
            <a:ext cx="9601196" cy="3713584"/>
          </a:xfrm>
        </p:spPr>
        <p:txBody>
          <a:bodyPr>
            <a:normAutofit fontScale="92500" lnSpcReduction="20000"/>
          </a:bodyPr>
          <a:lstStyle/>
          <a:p>
            <a:r>
              <a:rPr lang="en-IN" sz="2000" b="1" dirty="0">
                <a:latin typeface="Times New Roman" panose="02020603050405020304" pitchFamily="18" charset="0"/>
                <a:cs typeface="Times New Roman" panose="02020603050405020304" pitchFamily="18" charset="0"/>
              </a:rPr>
              <a:t>Training for Model -</a:t>
            </a:r>
            <a:r>
              <a:rPr lang="en-US" sz="2200" dirty="0">
                <a:latin typeface="Times New Roman" panose="02020603050405020304" pitchFamily="18" charset="0"/>
                <a:cs typeface="Times New Roman" panose="02020603050405020304" pitchFamily="18" charset="0"/>
              </a:rPr>
              <a:t>The project begins with training machine learning models using the dataset. Supervised learning methods such as Random Forest Regression and Support Vector Regression (SVR) are employed to predict traffic conditions based on historical data. These models are selected for their ability to handle complex patterns in traffic data.</a:t>
            </a:r>
          </a:p>
          <a:p>
            <a:r>
              <a:rPr lang="en-US" sz="2000" b="1" dirty="0">
                <a:latin typeface="Times New Roman" panose="02020603050405020304" pitchFamily="18" charset="0"/>
                <a:cs typeface="Times New Roman" panose="02020603050405020304" pitchFamily="18" charset="0"/>
              </a:rPr>
              <a:t>Analyzing the Model - </a:t>
            </a:r>
            <a:r>
              <a:rPr lang="en-US" sz="2200" dirty="0">
                <a:latin typeface="Times New Roman" panose="02020603050405020304" pitchFamily="18" charset="0"/>
                <a:cs typeface="Times New Roman" panose="02020603050405020304" pitchFamily="18" charset="0"/>
              </a:rPr>
              <a:t>Following model training, the performance of each model is rigorously assessed using evaluation metrics such as mean absolute error, confusion matrices, and classification reports. Metrics like accuracy, precision, recall, and F1 score provide insights into the models' effectiveness in predicting traffic congestion levels.</a:t>
            </a:r>
          </a:p>
          <a:p>
            <a:r>
              <a:rPr lang="en-IN" sz="2000" b="1" dirty="0">
                <a:latin typeface="Times New Roman" panose="02020603050405020304" pitchFamily="18" charset="0"/>
                <a:cs typeface="Times New Roman" panose="02020603050405020304" pitchFamily="18" charset="0"/>
              </a:rPr>
              <a:t>Model Refinement and Optimization </a:t>
            </a:r>
            <a:r>
              <a:rPr lang="en-US" sz="20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Based on the evaluation results, iterative improvements are made to enhance model accuracy and robustness. Adjustments may involve refining model types, optimizing feature selection, tuning model parameters, or exploring alternative algorithms like SVM for further enhancement.</a:t>
            </a: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76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4DC25-E1BC-73BA-1A72-79FBB543FC66}"/>
              </a:ext>
            </a:extLst>
          </p:cNvPr>
          <p:cNvSpPr txBox="1"/>
          <p:nvPr/>
        </p:nvSpPr>
        <p:spPr>
          <a:xfrm>
            <a:off x="736282" y="795587"/>
            <a:ext cx="10719435" cy="4955203"/>
          </a:xfrm>
          <a:prstGeom prst="rect">
            <a:avLst/>
          </a:prstGeom>
          <a:noFill/>
        </p:spPr>
        <p:txBody>
          <a:bodyPr wrap="square">
            <a:spAutoFit/>
          </a:bodyPr>
          <a:lstStyle/>
          <a:p>
            <a:pPr>
              <a:lnSpc>
                <a:spcPct val="15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an ensemble learning technique widely utilized in both classification and regression tasks, plays a pivotal role in our traffic prediction project. It extends the concept of decision trees by aggregating predictions from multiple individual trees to enhance model accuracy and mitigate overfitting.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our project, Random Forest Regression is applied to forecast traffic conditions based on a diverse set of input variables such as weather data, time of day, and historical traffic patterns. By harnessing the collective wisdom of numerous decision trees, each trained on different subsets of data and features, the Random Forest model excels in capturing intricate relationships and nonlinearities within traffic data.</a:t>
            </a:r>
          </a:p>
          <a:p>
            <a:r>
              <a:rPr lang="en-US" sz="2000" dirty="0">
                <a:latin typeface="Times New Roman" panose="02020603050405020304" pitchFamily="18" charset="0"/>
                <a:cs typeface="Times New Roman" panose="02020603050405020304" pitchFamily="18" charset="0"/>
              </a:rPr>
              <a:t>The versatility of Random Forest extends beyond traffic prediction, finding applications in diverse fields such as image classification, medical diagnostics, and financial modeling. Crucially, the effectiveness of a Random Forest model hinges on tuning hyperparameters like the number of trees in the forest and the maximum depth of each tree. Techniques such as cross-validation are employed to optimize these parameters, thereby enhancing the model's predictive performance and robustness.</a:t>
            </a:r>
          </a:p>
        </p:txBody>
      </p:sp>
    </p:spTree>
    <p:extLst>
      <p:ext uri="{BB962C8B-B14F-4D97-AF65-F5344CB8AC3E}">
        <p14:creationId xmlns:p14="http://schemas.microsoft.com/office/powerpoint/2010/main" val="59293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DAFF497-88C2-8EBF-49D7-9F6767139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19275"/>
            <a:ext cx="9925050" cy="3543299"/>
          </a:xfrm>
          <a:prstGeom prst="rect">
            <a:avLst/>
          </a:prstGeom>
        </p:spPr>
      </p:pic>
    </p:spTree>
    <p:extLst>
      <p:ext uri="{BB962C8B-B14F-4D97-AF65-F5344CB8AC3E}">
        <p14:creationId xmlns:p14="http://schemas.microsoft.com/office/powerpoint/2010/main" val="89916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DB626-FE60-B545-9DE8-8A3368B3BA59}"/>
              </a:ext>
            </a:extLst>
          </p:cNvPr>
          <p:cNvSpPr txBox="1"/>
          <p:nvPr/>
        </p:nvSpPr>
        <p:spPr>
          <a:xfrm>
            <a:off x="731520" y="741680"/>
            <a:ext cx="10708640" cy="5228611"/>
          </a:xfrm>
          <a:prstGeom prst="rect">
            <a:avLst/>
          </a:prstGeom>
          <a:noFill/>
        </p:spPr>
        <p:txBody>
          <a:bodyPr wrap="square">
            <a:spAutoFit/>
          </a:bodyPr>
          <a:lstStyle/>
          <a:p>
            <a:pPr>
              <a:lnSpc>
                <a:spcPct val="150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Support Vector Regression (SVR)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Support Vector Regression (SVR) is a powerful supervised learning technique utilized in our traffic prediction project to forecast traffic conditions based on historical data. Unlike traditional regression methods, SVR excels in capturing complex relationships and nonlinearities within the dataset by transforming the data into higher-dimensional space through the use of kernel functions like '</a:t>
            </a:r>
            <a:r>
              <a:rPr lang="en-US" sz="2000" dirty="0" err="1">
                <a:latin typeface="Times New Roman" panose="02020603050405020304" pitchFamily="18" charset="0"/>
                <a:cs typeface="Times New Roman" panose="02020603050405020304" pitchFamily="18" charset="0"/>
              </a:rPr>
              <a:t>rbf</a:t>
            </a:r>
            <a:r>
              <a:rPr lang="en-US" sz="2000" dirty="0">
                <a:latin typeface="Times New Roman" panose="02020603050405020304" pitchFamily="18" charset="0"/>
                <a:cs typeface="Times New Roman" panose="02020603050405020304" pitchFamily="18" charset="0"/>
              </a:rPr>
              <a:t>' (Radial Basis Function).</a:t>
            </a:r>
          </a:p>
          <a:p>
            <a:r>
              <a:rPr lang="en-US" sz="2000" dirty="0">
                <a:latin typeface="Times New Roman" panose="02020603050405020304" pitchFamily="18" charset="0"/>
                <a:cs typeface="Times New Roman" panose="02020603050405020304" pitchFamily="18" charset="0"/>
              </a:rPr>
              <a:t>In our project, SVR is employed to model and predict traffic flow patterns using features such as weather conditions, time of day, and traffic volume. By mapping input variables into a high-dimensional feature space, SVR constructs a hyperplane that best fits the data points, aiming to minimize prediction errors and generalize well to unseen data.</a:t>
            </a:r>
          </a:p>
          <a:p>
            <a:r>
              <a:rPr lang="en-US" sz="2000" dirty="0">
                <a:latin typeface="Times New Roman" panose="02020603050405020304" pitchFamily="18" charset="0"/>
                <a:cs typeface="Times New Roman" panose="02020603050405020304" pitchFamily="18" charset="0"/>
              </a:rPr>
              <a:t>The flexibility of SVR makes it suitable for handling datasets with non-linear relationships, making it a valuable tool in traffic management and urban planning. However, successful application of SVR hinges on careful selection and tuning of hyperparameters such as the kernel type, regularization parameter (C), and kernel coefficient (gamma). Techniques like grid search and cross-validation are utilized to optimize these parameters, thereby improving the model's accuracy and robustness.</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04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and grey striped object&#10;&#10;Description automatically generated with medium confidence">
            <a:extLst>
              <a:ext uri="{FF2B5EF4-FFF2-40B4-BE49-F238E27FC236}">
                <a16:creationId xmlns:a16="http://schemas.microsoft.com/office/drawing/2014/main" id="{737B4803-A57B-1173-0B7A-405B25891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8" y="1464907"/>
            <a:ext cx="9825135" cy="3834882"/>
          </a:xfrm>
          <a:prstGeom prst="rect">
            <a:avLst/>
          </a:prstGeom>
        </p:spPr>
      </p:pic>
    </p:spTree>
    <p:extLst>
      <p:ext uri="{BB962C8B-B14F-4D97-AF65-F5344CB8AC3E}">
        <p14:creationId xmlns:p14="http://schemas.microsoft.com/office/powerpoint/2010/main" val="1670017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1312</TotalTime>
  <Words>1256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Garamond</vt:lpstr>
      <vt:lpstr>Times New Roman</vt:lpstr>
      <vt:lpstr>Organic</vt:lpstr>
      <vt:lpstr>                            Department of Computer Science and Engineering                                               Graphic Era (Deemed to be University)                                               Dehradun, Uttarakhand</vt:lpstr>
      <vt:lpstr>INTRODUCTION</vt:lpstr>
      <vt:lpstr>PROBLEM STATEMENT</vt:lpstr>
      <vt:lpstr>METHODOLOGY</vt:lpstr>
      <vt:lpstr>CONTINUED…</vt:lpstr>
      <vt:lpstr>PowerPoint Presentation</vt:lpstr>
      <vt:lpstr>PowerPoint Presentation</vt:lpstr>
      <vt:lpstr>PowerPoint Presentation</vt:lpstr>
      <vt:lpstr>PowerPoint Presentation</vt:lpstr>
      <vt:lpstr>RESULT AND DISCUSSION</vt:lpstr>
      <vt:lpstr>PowerPoint Presentation</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and Engineering                                               Graphic Era (Deemed to be University)                                               Dehradun, Uttarakhand</dc:title>
  <dc:creator>Deeksha Manocha</dc:creator>
  <cp:lastModifiedBy>Sweta Varshney</cp:lastModifiedBy>
  <cp:revision>23</cp:revision>
  <dcterms:created xsi:type="dcterms:W3CDTF">2023-07-20T08:17:43Z</dcterms:created>
  <dcterms:modified xsi:type="dcterms:W3CDTF">2024-07-13T08:35:34Z</dcterms:modified>
</cp:coreProperties>
</file>