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eldung.com/linux/docker-containers-evolu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mikesir87.io/2017/05/docker-is-not-a-hyperviso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js.org/en/docs/guides/nodejs-docker-webapp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Name’s Swetank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a part of the </a:t>
            </a:r>
            <a:r>
              <a:rPr lang="en"/>
              <a:t>graduate</a:t>
            </a:r>
            <a:r>
              <a:rPr lang="en"/>
              <a:t> program at Barclays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af6363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af6363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is a class -&gt; Docker image is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 -&gt; the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“.” -&gt; look for Dockerfile in the current directory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“-t” -&gt; tag the image build using this Dockerfile as “node-web-app”.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2732cf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2732cf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line of instruction in the docker image results in new image.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Cashing </a:t>
            </a:r>
            <a:r>
              <a:rPr lang="en"/>
              <a:t>mechanism</a:t>
            </a:r>
            <a:r>
              <a:rPr lang="en"/>
              <a:t> saves time (eg </a:t>
            </a:r>
            <a:r>
              <a:rPr lang="en"/>
              <a:t>installing</a:t>
            </a:r>
            <a:r>
              <a:rPr lang="en"/>
              <a:t> node)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3af64b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3af64b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Docker container is a standalone executable software package which includes applications and their dependencies.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“Docker run” - 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“-p” - port mapping host machine to an exposed port in the container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“-d” - run in detached form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“Node-web-app” name of the image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af64bc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3af64bc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hectic to manage multiple containers by yourself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create networks, </a:t>
            </a:r>
            <a:r>
              <a:rPr lang="en"/>
              <a:t>volumes</a:t>
            </a:r>
            <a:r>
              <a:rPr lang="en"/>
              <a:t> etc.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af64bc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af64bc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DOWN!!!!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- Docker </a:t>
            </a:r>
            <a:r>
              <a:rPr lang="en"/>
              <a:t>compose</a:t>
            </a:r>
            <a:r>
              <a:rPr lang="en"/>
              <a:t> </a:t>
            </a:r>
            <a:r>
              <a:rPr lang="en"/>
              <a:t>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ervices - the containers we want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- maps a path on container to your host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- ensures that the web service is build only if the database is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3af64bc2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3af64bc2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Docker released in 2013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OCI -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standardizing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protocols around containers 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Container availability 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Scaling or removing containers based on balancing workloads across your infrastructure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Load balancing and traffic routing 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Monitoring container health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3af64bc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3af64bc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3af64bc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3af64bc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72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Keith Harrison and Joe Wright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6ce6e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26ce6e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Share your node.js application with a friend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Everyone’s computer has a different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application requires a custom environment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6ce6e2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6ce6e2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Isolated: the </a:t>
            </a:r>
            <a:r>
              <a:rPr lang="en"/>
              <a:t>environment</a:t>
            </a:r>
            <a:r>
              <a:rPr lang="en"/>
              <a:t> should be isolated from the host machine’s env and other envs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agnostic: the </a:t>
            </a:r>
            <a:r>
              <a:rPr lang="en"/>
              <a:t>environment</a:t>
            </a:r>
            <a:r>
              <a:rPr lang="en"/>
              <a:t> should be </a:t>
            </a:r>
            <a:r>
              <a:rPr lang="en"/>
              <a:t>independent</a:t>
            </a:r>
            <a:r>
              <a:rPr lang="en"/>
              <a:t> of the config in host machine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Configures itself: env should download and set up itself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eb505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eb505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 of VMs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VMs are very </a:t>
            </a:r>
            <a:r>
              <a:rPr lang="en">
                <a:solidFill>
                  <a:schemeClr val="dk1"/>
                </a:solidFill>
              </a:rPr>
              <a:t>heavy</a:t>
            </a:r>
            <a:r>
              <a:rPr lang="en">
                <a:solidFill>
                  <a:schemeClr val="dk1"/>
                </a:solidFill>
              </a:rPr>
              <a:t> (gigabytes)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Very long load up times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OS is </a:t>
            </a:r>
            <a:r>
              <a:rPr lang="en"/>
              <a:t>eliminated, the kernel is shared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occupies less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boots up quicker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performance as all the apps are hosted under one docker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scale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more portable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https://www.baeldung.com/linux/docker-containers-evolution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af6363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3af6363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Docker Engine/Daemon is out of the execution path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It creates the containers and walls around it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Docker Daemon is just another process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https://blog.mikesir87.io/2017/05/docker-is-not-a-hypervisor/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eb5059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eb5059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Multiple containers can run on the same hardware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Docker ensures that the applications are isolate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Highly productive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Quick and easy to configure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af6363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3af6363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client: Docker Desktop or CLI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Daemon: Does all the magic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clients can be created using the REST APIs.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af64bc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3af64bc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Docker’s lifecycle is made up of 4 key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-&gt; Image -&gt; Container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can be downloaded/uploaded from image </a:t>
            </a:r>
            <a:r>
              <a:rPr lang="en"/>
              <a:t>repository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af6363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af6363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SLOW DOWN!!!!!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Dockerfile is a text document that contains all the commands that are needed to assemble an image. 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- base image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WORKDIR - set the directory where the </a:t>
            </a:r>
            <a:r>
              <a:rPr lang="en"/>
              <a:t>commands</a:t>
            </a:r>
            <a:r>
              <a:rPr lang="en"/>
              <a:t> should be </a:t>
            </a:r>
            <a:r>
              <a:rPr lang="en"/>
              <a:t>executed</a:t>
            </a:r>
            <a:r>
              <a:rPr lang="en"/>
              <a:t> (cd - change directory command)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- </a:t>
            </a:r>
            <a:r>
              <a:rPr lang="en">
                <a:solidFill>
                  <a:schemeClr val="dk1"/>
                </a:solidFill>
              </a:rPr>
              <a:t>Copy with regex match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- Run shell commands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- Copy everything from current directory (i.e. </a:t>
            </a:r>
            <a:r>
              <a:rPr lang="en"/>
              <a:t>where the docker file is present) of the host machine to current directory in the 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 - Open the port to allow others to connect with the container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- Entrypoint (should finish everything before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Carbon.now.sh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https://nodejs.org/en/docs/guides/nodejs-docker-webapp/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3358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Contain(er) your problems using Docker </a:t>
            </a:r>
            <a:endParaRPr sz="342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20700" l="-157540" r="157540" t="-20700"/>
          <a:stretch/>
        </p:blipFill>
        <p:spPr>
          <a:xfrm>
            <a:off x="3069801" y="1974931"/>
            <a:ext cx="2383949" cy="134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17198" r="17557" t="0"/>
          <a:stretch/>
        </p:blipFill>
        <p:spPr>
          <a:xfrm>
            <a:off x="3595650" y="1717150"/>
            <a:ext cx="1812301" cy="15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575" y="4003163"/>
            <a:ext cx="620477" cy="6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604268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linkedin.com/in/swetankpoddar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595650" y="4090213"/>
            <a:ext cx="181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wetank Poddar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275" y="4061738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0823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swetankpoddar.me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Docker image is a </a:t>
            </a:r>
            <a:r>
              <a:rPr lang="en"/>
              <a:t>redistributable and a </a:t>
            </a:r>
            <a:r>
              <a:rPr lang="en"/>
              <a:t>compiled form of a Dockerfile.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. -t node-web-app</a:t>
            </a:r>
            <a:endParaRPr sz="29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“Layers” in a docker image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88" y="362625"/>
            <a:ext cx="74961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625838" y="3819350"/>
            <a:ext cx="589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 history node-web-app</a:t>
            </a: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96075" y="1506048"/>
            <a:ext cx="473750" cy="2027088"/>
            <a:chOff x="796063" y="1506075"/>
            <a:chExt cx="473750" cy="2093450"/>
          </a:xfrm>
        </p:grpSpPr>
        <p:grpSp>
          <p:nvGrpSpPr>
            <p:cNvPr id="165" name="Google Shape;165;p23"/>
            <p:cNvGrpSpPr/>
            <p:nvPr/>
          </p:nvGrpSpPr>
          <p:grpSpPr>
            <a:xfrm>
              <a:off x="796063" y="1506075"/>
              <a:ext cx="473750" cy="2093400"/>
              <a:chOff x="918700" y="1619775"/>
              <a:chExt cx="473750" cy="2093400"/>
            </a:xfrm>
          </p:grpSpPr>
          <p:cxnSp>
            <p:nvCxnSpPr>
              <p:cNvPr id="166" name="Google Shape;166;p23"/>
              <p:cNvCxnSpPr/>
              <p:nvPr/>
            </p:nvCxnSpPr>
            <p:spPr>
              <a:xfrm flipH="1">
                <a:off x="918700" y="1619775"/>
                <a:ext cx="9600" cy="20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23"/>
              <p:cNvCxnSpPr/>
              <p:nvPr/>
            </p:nvCxnSpPr>
            <p:spPr>
              <a:xfrm flipH="1" rot="10800000">
                <a:off x="918750" y="1619775"/>
                <a:ext cx="473700" cy="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8" name="Google Shape;168;p23"/>
            <p:cNvCxnSpPr/>
            <p:nvPr/>
          </p:nvCxnSpPr>
          <p:spPr>
            <a:xfrm flipH="1" rot="10800000">
              <a:off x="796100" y="3589925"/>
              <a:ext cx="4737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23"/>
          <p:cNvSpPr txBox="1"/>
          <p:nvPr/>
        </p:nvSpPr>
        <p:spPr>
          <a:xfrm>
            <a:off x="-186387" y="2343200"/>
            <a:ext cx="11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787150" y="587260"/>
            <a:ext cx="473750" cy="805098"/>
            <a:chOff x="787138" y="512854"/>
            <a:chExt cx="473750" cy="898446"/>
          </a:xfrm>
        </p:grpSpPr>
        <p:grpSp>
          <p:nvGrpSpPr>
            <p:cNvPr id="171" name="Google Shape;171;p23"/>
            <p:cNvGrpSpPr/>
            <p:nvPr/>
          </p:nvGrpSpPr>
          <p:grpSpPr>
            <a:xfrm>
              <a:off x="787138" y="512854"/>
              <a:ext cx="473750" cy="888858"/>
              <a:chOff x="918700" y="1619775"/>
              <a:chExt cx="473750" cy="2093400"/>
            </a:xfrm>
          </p:grpSpPr>
          <p:cxnSp>
            <p:nvCxnSpPr>
              <p:cNvPr id="172" name="Google Shape;172;p23"/>
              <p:cNvCxnSpPr/>
              <p:nvPr/>
            </p:nvCxnSpPr>
            <p:spPr>
              <a:xfrm flipH="1">
                <a:off x="918700" y="1619775"/>
                <a:ext cx="9600" cy="20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23"/>
              <p:cNvCxnSpPr/>
              <p:nvPr/>
            </p:nvCxnSpPr>
            <p:spPr>
              <a:xfrm flipH="1" rot="10800000">
                <a:off x="918750" y="1619775"/>
                <a:ext cx="473700" cy="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4" name="Google Shape;174;p23"/>
            <p:cNvCxnSpPr/>
            <p:nvPr/>
          </p:nvCxnSpPr>
          <p:spPr>
            <a:xfrm flipH="1" rot="10800000">
              <a:off x="787150" y="1401700"/>
              <a:ext cx="4737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23"/>
          <p:cNvSpPr txBox="1"/>
          <p:nvPr/>
        </p:nvSpPr>
        <p:spPr>
          <a:xfrm>
            <a:off x="-186375" y="691325"/>
            <a:ext cx="11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Docker container </a:t>
            </a:r>
            <a:r>
              <a:rPr lang="en"/>
              <a:t>is an “instance” of a Docker image. 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306800" y="3226075"/>
            <a:ext cx="65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-p 3000:3000 -d node-web-app</a:t>
            </a:r>
            <a:endParaRPr sz="2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compose is a tool for defining and running multi container docker applications.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425" y="2761197"/>
            <a:ext cx="3335150" cy="19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docker-compose.yml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63" y="161675"/>
            <a:ext cx="5131576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Docker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46925"/>
            <a:ext cx="3137603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26" y="2302850"/>
            <a:ext cx="22860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14273" l="51654" r="9829" t="15893"/>
          <a:stretch/>
        </p:blipFill>
        <p:spPr>
          <a:xfrm>
            <a:off x="6845950" y="2302850"/>
            <a:ext cx="1848049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	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Docker’s focus is on creating portable and </a:t>
            </a:r>
            <a:r>
              <a:rPr lang="en"/>
              <a:t>replicable</a:t>
            </a:r>
            <a:r>
              <a:rPr lang="en"/>
              <a:t> </a:t>
            </a:r>
            <a:r>
              <a:rPr lang="en"/>
              <a:t>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can be used in nearly every stage (except the early stages) of a software development life cycle.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is an ideal solution for environment related problems for local development.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447300" y="660275"/>
            <a:ext cx="8109000" cy="14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listening! </a:t>
            </a:r>
            <a:endParaRPr sz="4000"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2207850" y="2208625"/>
            <a:ext cx="47283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Any questions?</a:t>
            </a:r>
            <a:endParaRPr sz="40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575" y="4003163"/>
            <a:ext cx="620477" cy="6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604268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linkedin.com/in/swetankpoddar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275" y="4061738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0823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swetankpoddar.me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565" y="3299175"/>
            <a:ext cx="620477" cy="6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2649613" y="4003175"/>
            <a:ext cx="37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Presentation resources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@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SwetankPoddar/docker-presentation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3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63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738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100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36488" y="2049200"/>
            <a:ext cx="1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Node.js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707225" y="1992075"/>
            <a:ext cx="1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912651" y="1992075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809938" y="1992075"/>
            <a:ext cx="1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624650" y="4155225"/>
            <a:ext cx="1954200" cy="40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564750" y="4155225"/>
            <a:ext cx="6057000" cy="628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564750" y="4155225"/>
            <a:ext cx="4072800" cy="552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71900" y="1979375"/>
            <a:ext cx="8222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Isolated, system agnostic environments which configures itself. 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4900" y="2512000"/>
            <a:ext cx="7894200" cy="198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263150" y="2804725"/>
            <a:ext cx="2117400" cy="8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Express JS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(Node.js)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763450" y="2827225"/>
            <a:ext cx="2117400" cy="8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 boot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(Java)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513300" y="2804725"/>
            <a:ext cx="2117400" cy="8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Flask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(Python)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480500" y="3989800"/>
            <a:ext cx="19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Your machine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VMs?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50" y="1823478"/>
            <a:ext cx="6260499" cy="3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correct version of the image?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4903" r="0" t="46609"/>
          <a:stretch/>
        </p:blipFill>
        <p:spPr>
          <a:xfrm>
            <a:off x="4737125" y="2512625"/>
            <a:ext cx="4111025" cy="17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49784" r="0" t="16853"/>
          <a:stretch/>
        </p:blipFill>
        <p:spPr>
          <a:xfrm>
            <a:off x="471900" y="1781700"/>
            <a:ext cx="3970249" cy="32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world of Docker!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71900" y="1919075"/>
            <a:ext cx="82221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is a tool which allows us to automate the deployment of applications in lightweight </a:t>
            </a:r>
            <a:r>
              <a:rPr lang="en"/>
              <a:t>containers</a:t>
            </a:r>
            <a:r>
              <a:rPr lang="en"/>
              <a:t> so that the applications can work efficiently in different </a:t>
            </a:r>
            <a:r>
              <a:rPr lang="en"/>
              <a:t>environments</a:t>
            </a:r>
            <a:r>
              <a:rPr lang="en"/>
              <a:t>.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451" y="3118888"/>
            <a:ext cx="2685102" cy="15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820500" y="2898100"/>
            <a:ext cx="2106000" cy="7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 or Docker Desktop)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239400" y="2898100"/>
            <a:ext cx="1968300" cy="7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3137100" y="3035800"/>
            <a:ext cx="2891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>
            <a:off x="3149250" y="3505600"/>
            <a:ext cx="2867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9"/>
          <p:cNvSpPr txBox="1"/>
          <p:nvPr/>
        </p:nvSpPr>
        <p:spPr>
          <a:xfrm>
            <a:off x="3752700" y="3074650"/>
            <a:ext cx="16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503400" y="2571750"/>
            <a:ext cx="8159100" cy="13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engine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Docker’s lifecycle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67538" y="2378313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Dockerfile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6722263" y="2378313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Container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744900" y="2378313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Image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41" name="Google Shape;141;p20"/>
          <p:cNvCxnSpPr>
            <a:stCxn id="138" idx="3"/>
            <a:endCxn id="140" idx="1"/>
          </p:cNvCxnSpPr>
          <p:nvPr/>
        </p:nvCxnSpPr>
        <p:spPr>
          <a:xfrm>
            <a:off x="2443638" y="2673063"/>
            <a:ext cx="13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0"/>
          <p:cNvCxnSpPr>
            <a:stCxn id="140" idx="3"/>
            <a:endCxn id="139" idx="1"/>
          </p:cNvCxnSpPr>
          <p:nvPr/>
        </p:nvCxnSpPr>
        <p:spPr>
          <a:xfrm>
            <a:off x="5421000" y="2673063"/>
            <a:ext cx="13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20"/>
          <p:cNvSpPr/>
          <p:nvPr/>
        </p:nvSpPr>
        <p:spPr>
          <a:xfrm>
            <a:off x="3744900" y="3496588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Image repository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44" name="Google Shape;144;p20"/>
          <p:cNvCxnSpPr>
            <a:stCxn id="140" idx="2"/>
            <a:endCxn id="143" idx="0"/>
          </p:cNvCxnSpPr>
          <p:nvPr/>
        </p:nvCxnSpPr>
        <p:spPr>
          <a:xfrm>
            <a:off x="4582950" y="2967813"/>
            <a:ext cx="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Example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50" y="126025"/>
            <a:ext cx="5530698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