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9" r:id="rId9"/>
    <p:sldId id="265" r:id="rId10"/>
    <p:sldId id="2146847058" r:id="rId11"/>
    <p:sldId id="266" r:id="rId12"/>
    <p:sldId id="2146847060" r:id="rId13"/>
    <p:sldId id="267" r:id="rId14"/>
    <p:sldId id="2146847061" r:id="rId15"/>
    <p:sldId id="268" r:id="rId16"/>
    <p:sldId id="2146847055" r:id="rId17"/>
    <p:sldId id="269" r:id="rId18"/>
    <p:sldId id="2146847056" r:id="rId19"/>
    <p:sldId id="2146847057"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5" d="100"/>
          <a:sy n="65" d="100"/>
        </p:scale>
        <p:origin x="-43" y="2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_guide/index.html" TargetMode="External"/><Relationship Id="rId2" Type="http://schemas.openxmlformats.org/officeDocument/2006/relationships/hyperlink" Target="https://www.kaggle.com/datasets/johnsmith88/heart-disease-dataset/data" TargetMode="External"/><Relationship Id="rId1" Type="http://schemas.openxmlformats.org/officeDocument/2006/relationships/slideLayout" Target="../slideLayouts/slideLayout2.xml"/><Relationship Id="rId6" Type="http://schemas.openxmlformats.org/officeDocument/2006/relationships/hyperlink" Target="https://scikit-learn.org/stable/user_guide.html"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https:/matplotlib.org/stable/contents.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Heart disease prediction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Swetankan Kumar Sinha</a:t>
            </a:r>
            <a:br>
              <a:rPr lang="en-US" sz="2000" b="1" dirty="0">
                <a:solidFill>
                  <a:schemeClr val="accent1">
                    <a:lumMod val="75000"/>
                  </a:schemeClr>
                </a:solidFill>
                <a:latin typeface="Arial"/>
                <a:cs typeface="Arial"/>
              </a:rPr>
            </a:br>
            <a:r>
              <a:rPr lang="en-IN" sz="2000" b="1" dirty="0">
                <a:solidFill>
                  <a:schemeClr val="accent1">
                    <a:lumMod val="75000"/>
                  </a:schemeClr>
                </a:solidFill>
                <a:latin typeface="Arial"/>
                <a:cs typeface="Arial"/>
              </a:rPr>
              <a:t>Indian Institute of Technology Patna</a:t>
            </a:r>
          </a:p>
          <a:p>
            <a:r>
              <a:rPr lang="en-IN" sz="2000" b="1" dirty="0">
                <a:solidFill>
                  <a:schemeClr val="accent1">
                    <a:lumMod val="75000"/>
                  </a:schemeClr>
                </a:solidFill>
                <a:latin typeface="Arial"/>
                <a:cs typeface="Arial"/>
              </a:rPr>
              <a:t>Computer Science &amp; Data Analytics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30296"/>
          </a:xfrm>
        </p:spPr>
        <p:txBody>
          <a:bodyPr>
            <a:normAutofit lnSpcReduction="10000"/>
          </a:bodyPr>
          <a:lstStyle/>
          <a:p>
            <a:pPr marL="0" indent="0">
              <a:buNone/>
            </a:pPr>
            <a:r>
              <a:rPr lang="en-IN" sz="1400" dirty="0">
                <a:solidFill>
                  <a:srgbClr val="0F0F0F"/>
                </a:solidFill>
                <a:ea typeface="+mn-lt"/>
                <a:cs typeface="+mn-lt"/>
              </a:rPr>
              <a:t>Results of the machine learning model in terms of its accuracy and effectiveness in predicting Heart Disease. Include visualizations and comparisons between predicted and actual counts to highlight the model's performance.</a:t>
            </a:r>
            <a:endParaRPr lang="en-IN" sz="1400" dirty="0"/>
          </a:p>
        </p:txBody>
      </p:sp>
      <p:pic>
        <p:nvPicPr>
          <p:cNvPr id="7" name="Picture 6">
            <a:extLst>
              <a:ext uri="{FF2B5EF4-FFF2-40B4-BE49-F238E27FC236}">
                <a16:creationId xmlns:a16="http://schemas.microsoft.com/office/drawing/2014/main" id="{88C02756-0B10-4DE6-95F6-9882D1103DD0}"/>
              </a:ext>
            </a:extLst>
          </p:cNvPr>
          <p:cNvPicPr>
            <a:picLocks noChangeAspect="1"/>
          </p:cNvPicPr>
          <p:nvPr/>
        </p:nvPicPr>
        <p:blipFill>
          <a:blip r:embed="rId2"/>
          <a:stretch>
            <a:fillRect/>
          </a:stretch>
        </p:blipFill>
        <p:spPr>
          <a:xfrm>
            <a:off x="377234" y="4048946"/>
            <a:ext cx="2465473" cy="1850072"/>
          </a:xfrm>
          <a:prstGeom prst="rect">
            <a:avLst/>
          </a:prstGeom>
        </p:spPr>
      </p:pic>
      <p:pic>
        <p:nvPicPr>
          <p:cNvPr id="9" name="Picture 8">
            <a:extLst>
              <a:ext uri="{FF2B5EF4-FFF2-40B4-BE49-F238E27FC236}">
                <a16:creationId xmlns:a16="http://schemas.microsoft.com/office/drawing/2014/main" id="{B7AB790F-1E43-408C-999F-6612766F212D}"/>
              </a:ext>
            </a:extLst>
          </p:cNvPr>
          <p:cNvPicPr>
            <a:picLocks noChangeAspect="1"/>
          </p:cNvPicPr>
          <p:nvPr/>
        </p:nvPicPr>
        <p:blipFill>
          <a:blip r:embed="rId3"/>
          <a:stretch>
            <a:fillRect/>
          </a:stretch>
        </p:blipFill>
        <p:spPr>
          <a:xfrm>
            <a:off x="5044440" y="2086098"/>
            <a:ext cx="6566367" cy="1512904"/>
          </a:xfrm>
          <a:prstGeom prst="rect">
            <a:avLst/>
          </a:prstGeom>
        </p:spPr>
      </p:pic>
      <p:pic>
        <p:nvPicPr>
          <p:cNvPr id="11" name="Picture 10">
            <a:extLst>
              <a:ext uri="{FF2B5EF4-FFF2-40B4-BE49-F238E27FC236}">
                <a16:creationId xmlns:a16="http://schemas.microsoft.com/office/drawing/2014/main" id="{5B80BDDF-C45B-41FC-8738-1C6A608E6716}"/>
              </a:ext>
            </a:extLst>
          </p:cNvPr>
          <p:cNvPicPr>
            <a:picLocks noChangeAspect="1"/>
          </p:cNvPicPr>
          <p:nvPr/>
        </p:nvPicPr>
        <p:blipFill>
          <a:blip r:embed="rId4"/>
          <a:stretch>
            <a:fillRect/>
          </a:stretch>
        </p:blipFill>
        <p:spPr>
          <a:xfrm>
            <a:off x="3274016" y="4053550"/>
            <a:ext cx="2448625" cy="1850072"/>
          </a:xfrm>
          <a:prstGeom prst="rect">
            <a:avLst/>
          </a:prstGeom>
        </p:spPr>
      </p:pic>
      <p:pic>
        <p:nvPicPr>
          <p:cNvPr id="13" name="Picture 12">
            <a:extLst>
              <a:ext uri="{FF2B5EF4-FFF2-40B4-BE49-F238E27FC236}">
                <a16:creationId xmlns:a16="http://schemas.microsoft.com/office/drawing/2014/main" id="{FD642003-AB5C-45B2-B2A9-5CA90B6C1F6A}"/>
              </a:ext>
            </a:extLst>
          </p:cNvPr>
          <p:cNvPicPr>
            <a:picLocks noChangeAspect="1"/>
          </p:cNvPicPr>
          <p:nvPr/>
        </p:nvPicPr>
        <p:blipFill>
          <a:blip r:embed="rId5"/>
          <a:stretch>
            <a:fillRect/>
          </a:stretch>
        </p:blipFill>
        <p:spPr>
          <a:xfrm>
            <a:off x="9162182" y="4009986"/>
            <a:ext cx="2448625" cy="1851114"/>
          </a:xfrm>
          <a:prstGeom prst="rect">
            <a:avLst/>
          </a:prstGeom>
        </p:spPr>
      </p:pic>
      <p:pic>
        <p:nvPicPr>
          <p:cNvPr id="2050" name="Picture 2">
            <a:extLst>
              <a:ext uri="{FF2B5EF4-FFF2-40B4-BE49-F238E27FC236}">
                <a16:creationId xmlns:a16="http://schemas.microsoft.com/office/drawing/2014/main" id="{93B59048-EB11-4A05-9FE3-E41C8E3206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270" y="2086098"/>
            <a:ext cx="4388718" cy="1452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7045008-B7B1-4559-9FFF-135C670DAD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3950" y="4009986"/>
            <a:ext cx="2639998" cy="2473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49630D1-A5DF-4662-8F60-E5AF6FA91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1232452"/>
            <a:ext cx="7597140" cy="26460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0173598-87D2-4ADF-873E-164B61C1872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1026" name="Picture 2">
            <a:extLst>
              <a:ext uri="{FF2B5EF4-FFF2-40B4-BE49-F238E27FC236}">
                <a16:creationId xmlns:a16="http://schemas.microsoft.com/office/drawing/2014/main" id="{10604AFD-1B40-4084-BBD8-58C232BFE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8332" y="1579328"/>
            <a:ext cx="3594568" cy="41623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73F57CD-2FF3-4F68-A04A-AACD801932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021" y="3154350"/>
            <a:ext cx="3768311" cy="28262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E4BCFB6-2F7C-48EB-81EF-8A002BB1AE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192" y="3878496"/>
            <a:ext cx="3868888" cy="2341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436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382494"/>
          </a:xfrm>
        </p:spPr>
        <p:txBody>
          <a:bodyPr>
            <a:normAutofit/>
          </a:bodyPr>
          <a:lstStyle/>
          <a:p>
            <a:pPr marL="0" indent="0" algn="l">
              <a:buNone/>
            </a:pPr>
            <a:r>
              <a:rPr lang="en-IN" sz="2000" b="1" i="0" dirty="0">
                <a:solidFill>
                  <a:srgbClr val="1F1F1F"/>
                </a:solidFill>
                <a:effectLst/>
                <a:latin typeface="Franklin Gothic Book" panose="020B0503020102020204" pitchFamily="34" charset="0"/>
              </a:rPr>
              <a:t>This code offers a comprehensive framework for predicting heart disease risk using machine learning. By leveraging various algorithms like Random Forest and employing techniques like data pre-processing and model evaluation, the system can analyse patient data and provide insights into potential heart disease. Additionally, the optional GUI component enhances accessibility, allowing users to conveniently interact with the system for risk assessment.</a:t>
            </a:r>
          </a:p>
          <a:p>
            <a:pPr marL="0" indent="0" algn="l">
              <a:buNone/>
            </a:pPr>
            <a:r>
              <a:rPr lang="en-IN" sz="2000" b="1" i="0" dirty="0">
                <a:solidFill>
                  <a:srgbClr val="1F1F1F"/>
                </a:solidFill>
                <a:effectLst/>
                <a:latin typeface="Franklin Gothic Book" panose="020B0503020102020204" pitchFamily="34" charset="0"/>
              </a:rPr>
              <a:t>This approach holds promise for non-invasive heart disease risk assessment, potentially enabling early detection and intervention.</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1" dirty="0"/>
              <a:t>The proposed solution lays the foundation for ongoing advancements in the realm of heart disease prediction optimization. </a:t>
            </a:r>
            <a:r>
              <a:rPr lang="en-US" sz="2000" b="1" dirty="0">
                <a:ea typeface="+mn-lt"/>
                <a:cs typeface="+mn-lt"/>
              </a:rPr>
              <a:t>This could include incorporating additional data sources, optimizing the algorithm for better performance, and expanding the system to cover multiple parameters. Consider the integration of emerging technologies such as edge computing or advanced machine learning techniques and provide real-time prediction.</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Ø"/>
            </a:pPr>
            <a:r>
              <a:rPr lang="en-IN" sz="2400" dirty="0">
                <a:hlinkClick r:id="rId2"/>
              </a:rPr>
              <a:t>https://www.kaggle.com/datasets/johnsmith88/heart-disease-dataset/data</a:t>
            </a:r>
            <a:endParaRPr lang="en-IN" sz="2400" dirty="0"/>
          </a:p>
          <a:p>
            <a:pPr>
              <a:buFont typeface="Wingdings" panose="05000000000000000000" pitchFamily="2" charset="2"/>
              <a:buChar char="Ø"/>
            </a:pPr>
            <a:r>
              <a:rPr lang="en-IN" sz="2400" dirty="0">
                <a:hlinkClick r:id="rId3"/>
              </a:rPr>
              <a:t>https://pandas.pydata.org/pandas-docs/stable/user_guide/index.html</a:t>
            </a:r>
            <a:endParaRPr lang="en-IN" sz="2400" dirty="0"/>
          </a:p>
          <a:p>
            <a:pPr>
              <a:buFont typeface="Wingdings" panose="05000000000000000000" pitchFamily="2" charset="2"/>
              <a:buChar char="Ø"/>
            </a:pPr>
            <a:r>
              <a:rPr lang="en-IN" sz="2400" dirty="0">
                <a:hlinkClick r:id="rId4"/>
              </a:rPr>
              <a:t>https://seaborn.pydata.org/https://matplotlib.org/stable/contents.html</a:t>
            </a:r>
            <a:endParaRPr lang="en-IN" sz="2400" dirty="0"/>
          </a:p>
          <a:p>
            <a:pPr>
              <a:buFont typeface="Wingdings" panose="05000000000000000000" pitchFamily="2" charset="2"/>
              <a:buChar char="Ø"/>
            </a:pPr>
            <a:r>
              <a:rPr lang="en-IN" sz="2400" dirty="0">
                <a:hlinkClick r:id="rId5"/>
              </a:rPr>
              <a:t>https://matplotlib.org/stable/contents.html</a:t>
            </a:r>
            <a:endParaRPr lang="en-IN" sz="2400" dirty="0"/>
          </a:p>
          <a:p>
            <a:pPr>
              <a:buFont typeface="Wingdings" panose="05000000000000000000" pitchFamily="2" charset="2"/>
              <a:buChar char="Ø"/>
            </a:pPr>
            <a:r>
              <a:rPr lang="en-IN" sz="2400" dirty="0">
                <a:hlinkClick r:id="rId6"/>
              </a:rPr>
              <a:t>https://scikit-learn.org/stable/user_guide.html</a:t>
            </a:r>
            <a:endParaRPr lang="en-IN" sz="2400"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8" name="Picture 7">
            <a:extLst>
              <a:ext uri="{FF2B5EF4-FFF2-40B4-BE49-F238E27FC236}">
                <a16:creationId xmlns:a16="http://schemas.microsoft.com/office/drawing/2014/main" id="{7E2D7EB7-F129-4772-9423-32CC96360986}"/>
              </a:ext>
            </a:extLst>
          </p:cNvPr>
          <p:cNvPicPr>
            <a:picLocks noChangeAspect="1"/>
          </p:cNvPicPr>
          <p:nvPr/>
        </p:nvPicPr>
        <p:blipFill>
          <a:blip r:embed="rId2"/>
          <a:stretch>
            <a:fillRect/>
          </a:stretch>
        </p:blipFill>
        <p:spPr>
          <a:xfrm>
            <a:off x="2662363" y="1344918"/>
            <a:ext cx="6867274" cy="5316901"/>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7" name="Picture 6">
            <a:extLst>
              <a:ext uri="{FF2B5EF4-FFF2-40B4-BE49-F238E27FC236}">
                <a16:creationId xmlns:a16="http://schemas.microsoft.com/office/drawing/2014/main" id="{6A24F2FB-467B-4A13-B2B4-8A9F9F8E6EBA}"/>
              </a:ext>
            </a:extLst>
          </p:cNvPr>
          <p:cNvPicPr>
            <a:picLocks noChangeAspect="1"/>
          </p:cNvPicPr>
          <p:nvPr/>
        </p:nvPicPr>
        <p:blipFill>
          <a:blip r:embed="rId2"/>
          <a:stretch>
            <a:fillRect/>
          </a:stretch>
        </p:blipFill>
        <p:spPr>
          <a:xfrm>
            <a:off x="2660409" y="1314449"/>
            <a:ext cx="6901661" cy="5343525"/>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Cardiovascular diseases (CVDs), including heart disease, are the leading cause of death globally. Early detection and intervention are crucial for improving patient outcomes. However, traditional diagnostic methods can be expensive, invasive, or time-consuming.</a:t>
            </a:r>
            <a:r>
              <a:rPr lang="en-IN" sz="2800" dirty="0">
                <a:solidFill>
                  <a:srgbClr val="E3E3E3"/>
                </a:solidFill>
                <a:latin typeface="Google Sans"/>
                <a:ea typeface="+mn-lt"/>
                <a:cs typeface="+mn-lt"/>
              </a:rPr>
              <a:t> </a:t>
            </a:r>
            <a:r>
              <a:rPr lang="en-IN" sz="2400" dirty="0">
                <a:solidFill>
                  <a:srgbClr val="0F0F0F"/>
                </a:solidFill>
                <a:ea typeface="+mn-lt"/>
                <a:cs typeface="+mn-lt"/>
              </a:rPr>
              <a:t>The dataset provides the patients’ information. It includes over 1,000 records and 14 attributes. Each attribute is a potential risk factor. There are both demographic, behavioural, and medical risk factors.</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a:buFont typeface="Wingdings" panose="05000000000000000000" pitchFamily="2" charset="2"/>
              <a:buChar char="q"/>
            </a:pPr>
            <a:r>
              <a:rPr lang="en-IN" sz="1800" b="1" dirty="0">
                <a:latin typeface="Calibri"/>
                <a:ea typeface="+mn-lt"/>
                <a:cs typeface="+mn-lt"/>
              </a:rPr>
              <a:t>The project aims to predict heart disease using a machine learning model. It starts with data pre-processing steps like handling missing values and encoding categorical variables. Classification algorithms including Logistic Regression, SVC, and KNN are applied, along with non-linear methods like Decision Trees, Random Forest</a:t>
            </a:r>
            <a:r>
              <a:rPr lang="en-IN" sz="1800" b="0" i="0" dirty="0">
                <a:solidFill>
                  <a:srgbClr val="ECECEC"/>
                </a:solidFill>
                <a:effectLst/>
                <a:latin typeface="Söhne"/>
              </a:rPr>
              <a:t>, </a:t>
            </a:r>
            <a:r>
              <a:rPr lang="en-IN" sz="1800" b="1" dirty="0">
                <a:latin typeface="Calibri"/>
                <a:ea typeface="+mn-lt"/>
                <a:cs typeface="+mn-lt"/>
              </a:rPr>
              <a:t>and Gradient Boosting. The solution will consist of the following components:</a:t>
            </a:r>
          </a:p>
          <a:p>
            <a:pPr algn="l">
              <a:buFont typeface="Wingdings" panose="05000000000000000000" pitchFamily="2" charset="2"/>
              <a:buChar char="q"/>
            </a:pPr>
            <a:r>
              <a:rPr lang="en-IN" sz="1800" b="1" i="0" dirty="0">
                <a:solidFill>
                  <a:srgbClr val="1F1F1F"/>
                </a:solidFill>
                <a:effectLst/>
                <a:latin typeface="Franklin Gothic Book" panose="020B0503020102020204" pitchFamily="34" charset="0"/>
              </a:rPr>
              <a:t>Data Prep</a:t>
            </a:r>
            <a:endParaRPr lang="en-IN" sz="1800" b="0" i="0" dirty="0">
              <a:solidFill>
                <a:srgbClr val="1F1F1F"/>
              </a:solidFill>
              <a:effectLst/>
              <a:latin typeface="Franklin Gothic Book" panose="020B0503020102020204" pitchFamily="34" charset="0"/>
            </a:endParaRPr>
          </a:p>
          <a:p>
            <a:pPr marL="742950" lvl="1" indent="-285750" algn="l">
              <a:buFont typeface="Courier New" panose="02070309020205020404" pitchFamily="49" charset="0"/>
              <a:buChar char="o"/>
            </a:pPr>
            <a:r>
              <a:rPr lang="en-IN" sz="1600" b="0" i="0" dirty="0">
                <a:solidFill>
                  <a:srgbClr val="1F1F1F"/>
                </a:solidFill>
                <a:effectLst/>
                <a:latin typeface="Franklin Gothic Book" panose="020B0503020102020204" pitchFamily="34" charset="0"/>
              </a:rPr>
              <a:t>Import libraries (pandas, scikit-learn)</a:t>
            </a:r>
          </a:p>
          <a:p>
            <a:pPr marL="742950" lvl="1" indent="-285750" algn="l">
              <a:buFont typeface="Courier New" panose="02070309020205020404" pitchFamily="49" charset="0"/>
              <a:buChar char="o"/>
            </a:pPr>
            <a:r>
              <a:rPr lang="en-IN" sz="1600" b="0" i="0" dirty="0">
                <a:solidFill>
                  <a:srgbClr val="1F1F1F"/>
                </a:solidFill>
                <a:effectLst/>
                <a:latin typeface="Franklin Gothic Book" panose="020B0503020102020204" pitchFamily="34" charset="0"/>
              </a:rPr>
              <a:t>Load &amp; clean data (handle missing values, duplicates)</a:t>
            </a:r>
          </a:p>
          <a:p>
            <a:pPr marL="742950" lvl="1" indent="-285750" algn="l">
              <a:buFont typeface="Courier New" panose="02070309020205020404" pitchFamily="49" charset="0"/>
              <a:buChar char="o"/>
            </a:pPr>
            <a:r>
              <a:rPr lang="en-IN" sz="1600" b="0" i="0" dirty="0">
                <a:solidFill>
                  <a:srgbClr val="1F1F1F"/>
                </a:solidFill>
                <a:effectLst/>
                <a:latin typeface="Franklin Gothic Book" panose="020B0503020102020204" pitchFamily="34" charset="0"/>
              </a:rPr>
              <a:t>Encode categorical features, scale continuous features</a:t>
            </a:r>
          </a:p>
          <a:p>
            <a:pPr>
              <a:buFont typeface="Wingdings" panose="05000000000000000000" pitchFamily="2" charset="2"/>
              <a:buChar char="q"/>
            </a:pPr>
            <a:r>
              <a:rPr lang="en-IN" sz="1800" b="1" i="0" dirty="0">
                <a:solidFill>
                  <a:srgbClr val="1F1F1F"/>
                </a:solidFill>
                <a:effectLst/>
                <a:latin typeface="Franklin Gothic Book" panose="020B0503020102020204" pitchFamily="34" charset="0"/>
              </a:rPr>
              <a:t>Model Training</a:t>
            </a:r>
            <a:endParaRPr lang="en-IN" sz="1800" b="0" i="0" dirty="0">
              <a:solidFill>
                <a:srgbClr val="1F1F1F"/>
              </a:solidFill>
              <a:effectLst/>
              <a:latin typeface="Franklin Gothic Book" panose="020B0503020102020204" pitchFamily="34" charset="0"/>
            </a:endParaRPr>
          </a:p>
          <a:p>
            <a:pPr marL="742950" lvl="1" indent="-285750" algn="l">
              <a:buFont typeface="Courier New" panose="02070309020205020404" pitchFamily="49" charset="0"/>
              <a:buChar char="o"/>
            </a:pPr>
            <a:r>
              <a:rPr lang="en-IN" sz="1600" b="0" i="0" dirty="0">
                <a:solidFill>
                  <a:srgbClr val="1F1F1F"/>
                </a:solidFill>
                <a:effectLst/>
                <a:latin typeface="Franklin Gothic Book" panose="020B0503020102020204" pitchFamily="34" charset="0"/>
              </a:rPr>
              <a:t>Split data into training and testing sets</a:t>
            </a:r>
          </a:p>
          <a:p>
            <a:pPr marL="742950" lvl="1" indent="-285750" algn="l">
              <a:buFont typeface="Courier New" panose="02070309020205020404" pitchFamily="49" charset="0"/>
              <a:buChar char="o"/>
            </a:pPr>
            <a:r>
              <a:rPr lang="en-IN" sz="1600" b="0" i="0" dirty="0">
                <a:solidFill>
                  <a:srgbClr val="1F1F1F"/>
                </a:solidFill>
                <a:effectLst/>
                <a:latin typeface="Franklin Gothic Book" panose="020B0503020102020204" pitchFamily="34" charset="0"/>
              </a:rPr>
              <a:t>Train various models (Logistic Regression, SVM, KNN, etc.)</a:t>
            </a:r>
          </a:p>
          <a:p>
            <a:pPr marL="742950" lvl="1" indent="-285750" algn="l">
              <a:buFont typeface="Courier New" panose="02070309020205020404" pitchFamily="49" charset="0"/>
              <a:buChar char="o"/>
            </a:pPr>
            <a:r>
              <a:rPr lang="en-IN" sz="1600" b="0" i="0" dirty="0">
                <a:solidFill>
                  <a:srgbClr val="1F1F1F"/>
                </a:solidFill>
                <a:effectLst/>
                <a:latin typeface="Franklin Gothic Book" panose="020B0503020102020204" pitchFamily="34" charset="0"/>
              </a:rPr>
              <a:t>Evaluate and select the best performing model (e.g., Random Forest)</a:t>
            </a:r>
          </a:p>
          <a:p>
            <a:pPr algn="l">
              <a:buFont typeface="Wingdings" panose="05000000000000000000" pitchFamily="2" charset="2"/>
              <a:buChar char="q"/>
            </a:pPr>
            <a:r>
              <a:rPr lang="en-IN" sz="1800" b="1" i="0" dirty="0">
                <a:solidFill>
                  <a:srgbClr val="1F1F1F"/>
                </a:solidFill>
                <a:effectLst/>
                <a:latin typeface="Franklin Gothic Book" panose="020B0503020102020204" pitchFamily="34" charset="0"/>
              </a:rPr>
              <a:t>New Data Prediction</a:t>
            </a:r>
            <a:endParaRPr lang="en-IN" sz="1800" b="0" i="0" dirty="0">
              <a:solidFill>
                <a:srgbClr val="1F1F1F"/>
              </a:solidFill>
              <a:effectLst/>
              <a:latin typeface="Franklin Gothic Book" panose="020B0503020102020204" pitchFamily="34" charset="0"/>
            </a:endParaRPr>
          </a:p>
          <a:p>
            <a:pPr marL="742950" lvl="1" indent="-285750" algn="l">
              <a:buFont typeface="Courier New" panose="02070309020205020404" pitchFamily="49" charset="0"/>
              <a:buChar char="o"/>
            </a:pPr>
            <a:r>
              <a:rPr lang="en-IN" sz="1600" b="0" i="0" dirty="0">
                <a:solidFill>
                  <a:srgbClr val="1F1F1F"/>
                </a:solidFill>
                <a:effectLst/>
                <a:latin typeface="Franklin Gothic Book" panose="020B0503020102020204" pitchFamily="34" charset="0"/>
              </a:rPr>
              <a:t>Use the trained model to predict heart disease risk for new data points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A54F-65C6-4B5B-ADC7-5F5F8367CE86}"/>
              </a:ext>
            </a:extLst>
          </p:cNvPr>
          <p:cNvSpPr>
            <a:spLocks noGrp="1"/>
          </p:cNvSpPr>
          <p:nvPr>
            <p:ph type="title"/>
          </p:nvPr>
        </p:nvSpPr>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 – CONT.</a:t>
            </a:r>
            <a:endParaRPr lang="en-IN" sz="4000" dirty="0"/>
          </a:p>
        </p:txBody>
      </p:sp>
      <p:sp>
        <p:nvSpPr>
          <p:cNvPr id="3" name="Content Placeholder 2">
            <a:extLst>
              <a:ext uri="{FF2B5EF4-FFF2-40B4-BE49-F238E27FC236}">
                <a16:creationId xmlns:a16="http://schemas.microsoft.com/office/drawing/2014/main" id="{68F3D899-8758-4519-927D-3D01FEDA61A5}"/>
              </a:ext>
            </a:extLst>
          </p:cNvPr>
          <p:cNvSpPr>
            <a:spLocks noGrp="1"/>
          </p:cNvSpPr>
          <p:nvPr>
            <p:ph idx="1"/>
          </p:nvPr>
        </p:nvSpPr>
        <p:spPr/>
        <p:txBody>
          <a:bodyPr/>
          <a:lstStyle/>
          <a:p>
            <a:pPr marL="0" indent="0">
              <a:buNone/>
            </a:pPr>
            <a:r>
              <a:rPr lang="en-IN" sz="1800" b="0" i="1" u="sng" dirty="0">
                <a:solidFill>
                  <a:srgbClr val="1F1F1F"/>
                </a:solidFill>
                <a:effectLst/>
                <a:latin typeface="Google Sans"/>
              </a:rPr>
              <a:t>Benefits</a:t>
            </a:r>
            <a:r>
              <a:rPr lang="en-IN" sz="1800" b="0" i="0" u="sng" dirty="0">
                <a:solidFill>
                  <a:srgbClr val="1F1F1F"/>
                </a:solidFill>
                <a:effectLst/>
                <a:latin typeface="Google Sans"/>
              </a:rPr>
              <a:t> </a:t>
            </a:r>
            <a:r>
              <a:rPr lang="en-IN" sz="1800" b="0" i="0" dirty="0">
                <a:solidFill>
                  <a:srgbClr val="1F1F1F"/>
                </a:solidFill>
                <a:effectLst/>
                <a:latin typeface="Google Sans"/>
              </a:rPr>
              <a:t> :-</a:t>
            </a:r>
            <a:endParaRPr lang="en-IN" sz="1800" b="0" i="0" u="sng" dirty="0">
              <a:solidFill>
                <a:srgbClr val="1F1F1F"/>
              </a:solidFill>
              <a:effectLst/>
              <a:latin typeface="Google Sans"/>
            </a:endParaRPr>
          </a:p>
          <a:p>
            <a:pPr lvl="1">
              <a:buFont typeface="Arial" panose="020B0604020202020204" pitchFamily="34" charset="0"/>
              <a:buChar char="•"/>
            </a:pPr>
            <a:r>
              <a:rPr lang="en-IN" sz="1600" b="0" i="0" dirty="0">
                <a:solidFill>
                  <a:srgbClr val="1F1F1F"/>
                </a:solidFill>
                <a:effectLst/>
                <a:latin typeface="Google Sans"/>
              </a:rPr>
              <a:t>Non-invasive way to assess heart disease risk</a:t>
            </a:r>
          </a:p>
          <a:p>
            <a:pPr lvl="1">
              <a:buFont typeface="Arial" panose="020B0604020202020204" pitchFamily="34" charset="0"/>
              <a:buChar char="•"/>
            </a:pPr>
            <a:r>
              <a:rPr lang="en-IN" sz="1600" b="0" i="0" dirty="0">
                <a:solidFill>
                  <a:srgbClr val="1F1F1F"/>
                </a:solidFill>
                <a:effectLst/>
                <a:latin typeface="Google Sans"/>
              </a:rPr>
              <a:t>Machine Learning models can learn complex patterns in data </a:t>
            </a:r>
          </a:p>
          <a:p>
            <a:pPr lvl="1">
              <a:buFont typeface="Arial" panose="020B0604020202020204" pitchFamily="34" charset="0"/>
              <a:buChar char="•"/>
            </a:pPr>
            <a:r>
              <a:rPr lang="en-IN" sz="1600" b="0" i="0" dirty="0">
                <a:solidFill>
                  <a:srgbClr val="1F1F1F"/>
                </a:solidFill>
                <a:effectLst/>
                <a:latin typeface="Google Sans"/>
              </a:rPr>
              <a:t>Potential for early detection and intervention</a:t>
            </a:r>
            <a:endParaRPr lang="en-IN" sz="1600" b="1" i="0" dirty="0">
              <a:solidFill>
                <a:srgbClr val="1F1F1F"/>
              </a:solidFill>
              <a:effectLst/>
              <a:latin typeface="Google Sans"/>
            </a:endParaRPr>
          </a:p>
          <a:p>
            <a:pPr marL="0" indent="0">
              <a:buNone/>
            </a:pPr>
            <a:r>
              <a:rPr lang="en-IN" sz="1800" b="1" i="0" dirty="0">
                <a:solidFill>
                  <a:srgbClr val="1F1F1F"/>
                </a:solidFill>
                <a:effectLst/>
                <a:latin typeface="Google Sans"/>
              </a:rPr>
              <a:t>Overall, this approach provides a framework for heart disease prediction using various machine learning techniques</a:t>
            </a:r>
            <a:r>
              <a:rPr lang="en-IN" b="1" i="0" dirty="0">
                <a:solidFill>
                  <a:srgbClr val="1F1F1F"/>
                </a:solidFill>
                <a:effectLst/>
                <a:latin typeface="Google Sans"/>
              </a:rPr>
              <a:t>.</a:t>
            </a:r>
            <a:endParaRPr lang="en-IN" dirty="0"/>
          </a:p>
        </p:txBody>
      </p:sp>
    </p:spTree>
    <p:extLst>
      <p:ext uri="{BB962C8B-B14F-4D97-AF65-F5344CB8AC3E}">
        <p14:creationId xmlns:p14="http://schemas.microsoft.com/office/powerpoint/2010/main" val="406674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buNone/>
            </a:pPr>
            <a:r>
              <a:rPr lang="en-IN" sz="2600" b="1" dirty="0">
                <a:solidFill>
                  <a:srgbClr val="0F0F0F"/>
                </a:solidFill>
                <a:ea typeface="+mn-lt"/>
                <a:cs typeface="+mn-lt"/>
              </a:rPr>
              <a:t>Building the proposed solution would involve a combination of data processing, Visualizing dataset, and machine learning. Here are the key system and library requirements: </a:t>
            </a:r>
            <a:endParaRPr lang="en-US" sz="2200" dirty="0"/>
          </a:p>
          <a:p>
            <a:pPr marL="305435" indent="-305435"/>
            <a:r>
              <a:rPr lang="en-IN" sz="2200" b="1" dirty="0">
                <a:solidFill>
                  <a:srgbClr val="0F0F0F"/>
                </a:solidFill>
              </a:rPr>
              <a:t>System requirements:</a:t>
            </a:r>
          </a:p>
          <a:p>
            <a:pPr marL="666900" lvl="1" indent="-342900">
              <a:buFont typeface="+mj-lt"/>
              <a:buAutoNum type="arabicPeriod"/>
            </a:pPr>
            <a:r>
              <a:rPr lang="en-IN" sz="2100" dirty="0">
                <a:solidFill>
                  <a:srgbClr val="0F0F0F"/>
                </a:solidFill>
              </a:rPr>
              <a:t> Hardware:</a:t>
            </a:r>
          </a:p>
          <a:p>
            <a:pPr lvl="2">
              <a:buFont typeface="Courier New" panose="02070309020205020404" pitchFamily="49" charset="0"/>
              <a:buChar char="o"/>
            </a:pPr>
            <a:r>
              <a:rPr lang="en-IN" sz="1900" dirty="0">
                <a:solidFill>
                  <a:srgbClr val="0F0F0F"/>
                </a:solidFill>
              </a:rPr>
              <a:t>CPU : The code should run efficiently on modern CPUs, preferably with multiple cores for parallel processing. </a:t>
            </a:r>
          </a:p>
          <a:p>
            <a:pPr lvl="2">
              <a:buFont typeface="Courier New" panose="02070309020205020404" pitchFamily="49" charset="0"/>
              <a:buChar char="o"/>
            </a:pPr>
            <a:r>
              <a:rPr lang="en-IN" sz="1900" dirty="0">
                <a:solidFill>
                  <a:srgbClr val="0F0F0F"/>
                </a:solidFill>
              </a:rPr>
              <a:t>RAM: At least 4 GB of RAM is recommended, although more may be necessary for larger datasets or more complex models.</a:t>
            </a:r>
          </a:p>
          <a:p>
            <a:pPr lvl="2">
              <a:buFont typeface="Courier New" panose="02070309020205020404" pitchFamily="49" charset="0"/>
              <a:buChar char="o"/>
            </a:pPr>
            <a:r>
              <a:rPr lang="en-IN" sz="1900" dirty="0">
                <a:solidFill>
                  <a:srgbClr val="0F0F0F"/>
                </a:solidFill>
              </a:rPr>
              <a:t>GPU: GPU is optional.</a:t>
            </a:r>
            <a:r>
              <a:rPr lang="en-IN" sz="1900" b="0" i="0" dirty="0">
                <a:solidFill>
                  <a:srgbClr val="0D0D0D"/>
                </a:solidFill>
                <a:effectLst/>
                <a:latin typeface="Söhne"/>
              </a:rPr>
              <a:t> </a:t>
            </a:r>
            <a:r>
              <a:rPr lang="en-IN" sz="1900" dirty="0">
                <a:solidFill>
                  <a:srgbClr val="0F0F0F"/>
                </a:solidFill>
              </a:rPr>
              <a:t>If GPU acceleration is desired, a compatible GPU with CUDA support would be necessary.</a:t>
            </a:r>
          </a:p>
          <a:p>
            <a:pPr marL="666900" lvl="1" indent="-342900">
              <a:buFont typeface="+mj-lt"/>
              <a:buAutoNum type="arabicPeriod"/>
            </a:pPr>
            <a:r>
              <a:rPr lang="en-IN" sz="2300" dirty="0">
                <a:solidFill>
                  <a:srgbClr val="0F0F0F"/>
                </a:solidFill>
              </a:rPr>
              <a:t>Software:</a:t>
            </a:r>
          </a:p>
          <a:p>
            <a:pPr marL="879750" lvl="2" indent="-285750">
              <a:buFont typeface="Courier New" panose="02070309020205020404" pitchFamily="49" charset="0"/>
              <a:buChar char="o"/>
            </a:pPr>
            <a:r>
              <a:rPr lang="en-IN" sz="1900" dirty="0">
                <a:solidFill>
                  <a:srgbClr val="0F0F0F"/>
                </a:solidFill>
              </a:rPr>
              <a:t>Operating System: The code should be compatible with major operating systems like Windows, macOS, and Linux. Ensure that the necessary dependencies are compatible with the chosen operating system.</a:t>
            </a:r>
          </a:p>
          <a:p>
            <a:pPr marL="879750" lvl="2" indent="-285750">
              <a:buFont typeface="Courier New" panose="02070309020205020404" pitchFamily="49" charset="0"/>
              <a:buChar char="o"/>
            </a:pPr>
            <a:r>
              <a:rPr lang="en-IN" sz="1900" dirty="0">
                <a:solidFill>
                  <a:srgbClr val="0F0F0F"/>
                </a:solidFill>
              </a:rPr>
              <a:t>Software: Python interpreter is required to execute the code. Additionally, a text editor or an Integrated Development Environment (IDE) such as Jupyter Notebook or Google Colab can be used to write, edit, and execute the code. Google Colab can directly execute the provided notebook (.ipynb) file</a:t>
            </a:r>
            <a:r>
              <a:rPr lang="en-IN" sz="1600" dirty="0">
                <a:solidFill>
                  <a:srgbClr val="0F0F0F"/>
                </a:solidFill>
              </a:rPr>
              <a:t>.</a:t>
            </a:r>
          </a:p>
          <a:p>
            <a:pPr marL="0" indent="0">
              <a:buNone/>
            </a:pPr>
            <a:r>
              <a:rPr lang="en-IN" sz="1800" b="1" dirty="0">
                <a:solidFill>
                  <a:srgbClr val="0F0F0F"/>
                </a:solidFill>
              </a:rPr>
              <a:t>       </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89E3-C5BE-4656-A073-42407C002EE2}"/>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System  Approach - CONT</a:t>
            </a:r>
            <a:r>
              <a:rPr lang="en-US" sz="4000" b="1" dirty="0">
                <a:solidFill>
                  <a:schemeClr val="accent1"/>
                </a:solidFill>
                <a:latin typeface="Arial"/>
                <a:ea typeface="+mj-lt"/>
                <a:cs typeface="Arial"/>
              </a:rPr>
              <a:t>.</a:t>
            </a:r>
            <a:endParaRPr lang="en-IN" sz="4000" b="1" dirty="0">
              <a:solidFill>
                <a:schemeClr val="accent1"/>
              </a:solidFill>
              <a:latin typeface="Arial"/>
              <a:ea typeface="+mj-lt"/>
              <a:cs typeface="Arial"/>
            </a:endParaRPr>
          </a:p>
        </p:txBody>
      </p:sp>
      <p:sp>
        <p:nvSpPr>
          <p:cNvPr id="3" name="Content Placeholder 2">
            <a:extLst>
              <a:ext uri="{FF2B5EF4-FFF2-40B4-BE49-F238E27FC236}">
                <a16:creationId xmlns:a16="http://schemas.microsoft.com/office/drawing/2014/main" id="{75C4BBAB-9048-43B4-941A-5D310B840D53}"/>
              </a:ext>
            </a:extLst>
          </p:cNvPr>
          <p:cNvSpPr>
            <a:spLocks noGrp="1"/>
          </p:cNvSpPr>
          <p:nvPr>
            <p:ph idx="1"/>
          </p:nvPr>
        </p:nvSpPr>
        <p:spPr>
          <a:xfrm>
            <a:off x="581192" y="1302026"/>
            <a:ext cx="11029615" cy="5087888"/>
          </a:xfrm>
        </p:spPr>
        <p:txBody>
          <a:bodyPr>
            <a:normAutofit/>
          </a:bodyPr>
          <a:lstStyle/>
          <a:p>
            <a:r>
              <a:rPr lang="en-IN" sz="1900" b="1" dirty="0">
                <a:solidFill>
                  <a:srgbClr val="0F0F0F"/>
                </a:solidFill>
              </a:rPr>
              <a:t>Library required to build the model:</a:t>
            </a:r>
          </a:p>
          <a:p>
            <a:pPr marL="666900" lvl="1" indent="-342900">
              <a:buFont typeface="+mj-lt"/>
              <a:buAutoNum type="arabicPeriod"/>
            </a:pPr>
            <a:r>
              <a:rPr lang="en-IN" sz="1800" dirty="0">
                <a:solidFill>
                  <a:srgbClr val="0F0F0F"/>
                </a:solidFill>
              </a:rPr>
              <a:t>Data Processing and Analysis:- </a:t>
            </a:r>
          </a:p>
          <a:p>
            <a:pPr marL="936900" lvl="2" indent="-342900">
              <a:buFont typeface="Courier New" panose="02070309020205020404" pitchFamily="49" charset="0"/>
              <a:buChar char="o"/>
            </a:pPr>
            <a:r>
              <a:rPr lang="en-IN" sz="1600" dirty="0">
                <a:solidFill>
                  <a:srgbClr val="0F0F0F"/>
                </a:solidFill>
              </a:rPr>
              <a:t>Pandas: For data manipulation and analysis</a:t>
            </a:r>
            <a:r>
              <a:rPr lang="en-IN" sz="1500" b="1" dirty="0">
                <a:solidFill>
                  <a:srgbClr val="0F0F0F"/>
                </a:solidFill>
              </a:rPr>
              <a:t>.</a:t>
            </a:r>
          </a:p>
          <a:p>
            <a:pPr marL="666900" lvl="1" indent="-342900">
              <a:buFont typeface="+mj-lt"/>
              <a:buAutoNum type="arabicPeriod"/>
            </a:pPr>
            <a:r>
              <a:rPr lang="en-IN" sz="1500" dirty="0">
                <a:solidFill>
                  <a:srgbClr val="0F0F0F"/>
                </a:solidFill>
              </a:rPr>
              <a:t>Data Visualization:</a:t>
            </a:r>
            <a:endParaRPr lang="en-IN" sz="2100" b="0" i="0" dirty="0">
              <a:solidFill>
                <a:srgbClr val="0D0D0D"/>
              </a:solidFill>
              <a:effectLst/>
              <a:latin typeface="Söhne"/>
            </a:endParaRPr>
          </a:p>
          <a:p>
            <a:pPr lvl="2">
              <a:buFont typeface="Courier New" panose="02070309020205020404" pitchFamily="49" charset="0"/>
              <a:buChar char="o"/>
            </a:pPr>
            <a:r>
              <a:rPr lang="en-IN" sz="1600" dirty="0">
                <a:solidFill>
                  <a:srgbClr val="0F0F0F"/>
                </a:solidFill>
              </a:rPr>
              <a:t>Matplotlib</a:t>
            </a:r>
          </a:p>
          <a:p>
            <a:pPr lvl="2">
              <a:buFont typeface="Courier New" panose="02070309020205020404" pitchFamily="49" charset="0"/>
              <a:buChar char="o"/>
            </a:pPr>
            <a:r>
              <a:rPr lang="en-IN" sz="1600" dirty="0">
                <a:solidFill>
                  <a:srgbClr val="0F0F0F"/>
                </a:solidFill>
              </a:rPr>
              <a:t>Seaborn</a:t>
            </a:r>
          </a:p>
          <a:p>
            <a:pPr marL="666900" lvl="1" indent="-342900">
              <a:buFont typeface="+mj-lt"/>
              <a:buAutoNum type="arabicPeriod"/>
            </a:pPr>
            <a:r>
              <a:rPr lang="en-IN" sz="1500" dirty="0">
                <a:solidFill>
                  <a:srgbClr val="0F0F0F"/>
                </a:solidFill>
              </a:rPr>
              <a:t>Machine Learning Models:</a:t>
            </a:r>
          </a:p>
          <a:p>
            <a:pPr lvl="2">
              <a:buFont typeface="Courier New" panose="02070309020205020404" pitchFamily="49" charset="0"/>
              <a:buChar char="o"/>
            </a:pPr>
            <a:r>
              <a:rPr lang="en-IN" sz="1600" dirty="0">
                <a:solidFill>
                  <a:srgbClr val="0F0F0F"/>
                </a:solidFill>
              </a:rPr>
              <a:t>Scikit-learn (or sklearn)</a:t>
            </a:r>
          </a:p>
          <a:p>
            <a:pPr marL="666900" lvl="1" indent="-342900">
              <a:buFont typeface="+mj-lt"/>
              <a:buAutoNum type="arabicPeriod"/>
            </a:pPr>
            <a:r>
              <a:rPr lang="en-IN" sz="1500" dirty="0">
                <a:solidFill>
                  <a:srgbClr val="0F0F0F"/>
                </a:solidFill>
              </a:rPr>
              <a:t>GUI Development:</a:t>
            </a:r>
          </a:p>
          <a:p>
            <a:pPr lvl="2">
              <a:buFont typeface="Courier New" panose="02070309020205020404" pitchFamily="49" charset="0"/>
              <a:buChar char="o"/>
            </a:pPr>
            <a:r>
              <a:rPr lang="en-IN" sz="1600" dirty="0">
                <a:solidFill>
                  <a:srgbClr val="0F0F0F"/>
                </a:solidFill>
              </a:rPr>
              <a:t>ipywidgets </a:t>
            </a:r>
          </a:p>
          <a:p>
            <a:pPr marL="666900" lvl="1" indent="-342900">
              <a:buFont typeface="+mj-lt"/>
              <a:buAutoNum type="arabicPeriod"/>
            </a:pPr>
            <a:r>
              <a:rPr lang="en-IN" sz="1500" dirty="0">
                <a:solidFill>
                  <a:srgbClr val="0F0F0F"/>
                </a:solidFill>
              </a:rPr>
              <a:t>Model Persistence:</a:t>
            </a:r>
          </a:p>
          <a:p>
            <a:pPr lvl="2">
              <a:buFont typeface="Courier New" panose="02070309020205020404" pitchFamily="49" charset="0"/>
              <a:buChar char="o"/>
            </a:pPr>
            <a:r>
              <a:rPr lang="en-IN" sz="1600" dirty="0">
                <a:solidFill>
                  <a:srgbClr val="0F0F0F"/>
                </a:solidFill>
              </a:rPr>
              <a:t>Joblib</a:t>
            </a:r>
          </a:p>
          <a:p>
            <a:endParaRPr lang="en-IN" dirty="0"/>
          </a:p>
        </p:txBody>
      </p:sp>
    </p:spTree>
    <p:extLst>
      <p:ext uri="{BB962C8B-B14F-4D97-AF65-F5344CB8AC3E}">
        <p14:creationId xmlns:p14="http://schemas.microsoft.com/office/powerpoint/2010/main" val="313194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007334"/>
          </a:xfrm>
        </p:spPr>
        <p:txBody>
          <a:bodyPr>
            <a:normAutofit fontScale="25000" lnSpcReduction="20000"/>
          </a:bodyPr>
          <a:lstStyle/>
          <a:p>
            <a:pPr>
              <a:buFont typeface="Wingdings" panose="05000000000000000000" pitchFamily="2" charset="2"/>
              <a:buChar char="q"/>
            </a:pPr>
            <a:r>
              <a:rPr lang="en-IN" sz="7200" b="1" dirty="0">
                <a:ea typeface="+mn-lt"/>
                <a:cs typeface="+mn-lt"/>
              </a:rPr>
              <a:t>In the Algorithm section, describe the machine learning algorithm chosen for predicting heart disease. Here's an example structure for this section:</a:t>
            </a:r>
            <a:endParaRPr lang="en-IN" sz="7200" b="1" dirty="0"/>
          </a:p>
          <a:p>
            <a:pPr algn="l">
              <a:buFont typeface="Wingdings" panose="05000000000000000000" pitchFamily="2" charset="2"/>
              <a:buChar char="q"/>
            </a:pPr>
            <a:r>
              <a:rPr lang="en-IN" sz="7200" b="1" i="0" dirty="0">
                <a:solidFill>
                  <a:srgbClr val="1F1F1F"/>
                </a:solidFill>
                <a:effectLst/>
                <a:latin typeface="Franklin Gothic Book" panose="020B0503020102020204" pitchFamily="34" charset="0"/>
              </a:rPr>
              <a:t>Data Import and Pre-processing</a:t>
            </a:r>
          </a:p>
          <a:p>
            <a:pPr marL="742950" lvl="1" indent="-285750">
              <a:buFont typeface="Courier New" panose="02070309020205020404" pitchFamily="49" charset="0"/>
              <a:buChar char="o"/>
            </a:pPr>
            <a:r>
              <a:rPr lang="en-IN" sz="6400" b="0" i="0" dirty="0">
                <a:solidFill>
                  <a:srgbClr val="1F1F1F"/>
                </a:solidFill>
                <a:effectLst/>
                <a:latin typeface="Franklin Gothic Book" panose="020B0503020102020204" pitchFamily="34" charset="0"/>
              </a:rPr>
              <a:t>Imports libraries like pandas and scikit-learn</a:t>
            </a:r>
          </a:p>
          <a:p>
            <a:pPr marL="742950" lvl="1" indent="-285750">
              <a:buFont typeface="Courier New" panose="02070309020205020404" pitchFamily="49" charset="0"/>
              <a:buChar char="o"/>
            </a:pPr>
            <a:r>
              <a:rPr lang="en-IN" sz="6400" b="0" i="0" dirty="0">
                <a:solidFill>
                  <a:srgbClr val="1F1F1F"/>
                </a:solidFill>
                <a:effectLst/>
                <a:latin typeface="Franklin Gothic Book" panose="020B0503020102020204" pitchFamily="34" charset="0"/>
              </a:rPr>
              <a:t>Reads the heart disease data</a:t>
            </a:r>
          </a:p>
          <a:p>
            <a:pPr marL="742950" lvl="1" indent="-285750">
              <a:buFont typeface="Courier New" panose="02070309020205020404" pitchFamily="49" charset="0"/>
              <a:buChar char="o"/>
            </a:pPr>
            <a:r>
              <a:rPr lang="en-IN" sz="6400" b="0" i="0" dirty="0">
                <a:solidFill>
                  <a:srgbClr val="1F1F1F"/>
                </a:solidFill>
                <a:effectLst/>
                <a:latin typeface="Franklin Gothic Book" panose="020B0503020102020204" pitchFamily="34" charset="0"/>
              </a:rPr>
              <a:t>Removes duplicate data entries</a:t>
            </a:r>
          </a:p>
          <a:p>
            <a:pPr marL="742950" lvl="1" indent="-285750">
              <a:buFont typeface="Courier New" panose="02070309020205020404" pitchFamily="49" charset="0"/>
              <a:buChar char="o"/>
            </a:pPr>
            <a:r>
              <a:rPr lang="en-IN" sz="6400" b="0" i="0" dirty="0">
                <a:solidFill>
                  <a:srgbClr val="1F1F1F"/>
                </a:solidFill>
                <a:effectLst/>
                <a:latin typeface="Franklin Gothic Book" panose="020B0503020102020204" pitchFamily="34" charset="0"/>
              </a:rPr>
              <a:t>Identifies categorical and continuous features</a:t>
            </a:r>
          </a:p>
          <a:p>
            <a:pPr marL="742950" lvl="1" indent="-285750">
              <a:buFont typeface="Courier New" panose="02070309020205020404" pitchFamily="49" charset="0"/>
              <a:buChar char="o"/>
            </a:pPr>
            <a:r>
              <a:rPr lang="en-IN" sz="6400" b="0" i="0" dirty="0">
                <a:solidFill>
                  <a:srgbClr val="1F1F1F"/>
                </a:solidFill>
                <a:effectLst/>
                <a:latin typeface="Franklin Gothic Book" panose="020B0503020102020204" pitchFamily="34" charset="0"/>
              </a:rPr>
              <a:t>Encodes categorical features using one-hot encoding (excluding sex and target)</a:t>
            </a:r>
          </a:p>
          <a:p>
            <a:pPr marL="742950" lvl="1" indent="-285750">
              <a:buFont typeface="Courier New" panose="02070309020205020404" pitchFamily="49" charset="0"/>
              <a:buChar char="o"/>
            </a:pPr>
            <a:r>
              <a:rPr lang="en-IN" sz="6400" b="0" i="0" dirty="0">
                <a:solidFill>
                  <a:srgbClr val="1F1F1F"/>
                </a:solidFill>
                <a:effectLst/>
                <a:latin typeface="Franklin Gothic Book" panose="020B0503020102020204" pitchFamily="34" charset="0"/>
              </a:rPr>
              <a:t>Performs feature scaling on continuous features using StandardScaler</a:t>
            </a:r>
          </a:p>
          <a:p>
            <a:pPr algn="l">
              <a:buFont typeface="Wingdings" panose="05000000000000000000" pitchFamily="2" charset="2"/>
              <a:buChar char="q"/>
            </a:pPr>
            <a:r>
              <a:rPr lang="en-IN" sz="7200" b="1" i="0" dirty="0">
                <a:solidFill>
                  <a:srgbClr val="1F1F1F"/>
                </a:solidFill>
                <a:effectLst/>
                <a:latin typeface="Franklin Gothic Book" panose="020B0503020102020204" pitchFamily="34" charset="0"/>
              </a:rPr>
              <a:t>Train-Test Split</a:t>
            </a:r>
          </a:p>
          <a:p>
            <a:pPr marL="742950" lvl="1" indent="-285750" algn="l">
              <a:buFont typeface="Courier New" panose="02070309020205020404" pitchFamily="49" charset="0"/>
              <a:buChar char="o"/>
            </a:pPr>
            <a:r>
              <a:rPr lang="en-IN" sz="6400" b="0" i="0" dirty="0">
                <a:solidFill>
                  <a:srgbClr val="1F1F1F"/>
                </a:solidFill>
                <a:effectLst/>
                <a:latin typeface="Franklin Gothic Book" panose="020B0503020102020204" pitchFamily="34" charset="0"/>
              </a:rPr>
              <a:t>Splits the data into training and testing sets for model evaluation (70/30 split)</a:t>
            </a:r>
          </a:p>
          <a:p>
            <a:pPr>
              <a:buFont typeface="Wingdings" panose="05000000000000000000" pitchFamily="2" charset="2"/>
              <a:buChar char="q"/>
            </a:pPr>
            <a:r>
              <a:rPr lang="en-IN" sz="7200" b="1" dirty="0">
                <a:solidFill>
                  <a:srgbClr val="1F1F1F"/>
                </a:solidFill>
              </a:rPr>
              <a:t>Model Training and Evaluation</a:t>
            </a:r>
          </a:p>
          <a:p>
            <a:pPr marL="742950" lvl="1" indent="-285750">
              <a:buFont typeface="Courier New" panose="02070309020205020404" pitchFamily="49" charset="0"/>
              <a:buChar char="o"/>
            </a:pPr>
            <a:r>
              <a:rPr lang="en-IN" sz="6400" dirty="0">
                <a:solidFill>
                  <a:srgbClr val="1F1F1F"/>
                </a:solidFill>
                <a:latin typeface="Franklin Gothic Book" panose="020B0503020102020204" pitchFamily="34" charset="0"/>
              </a:rPr>
              <a:t>Trains various machine learning models like : Logistic Regression, Support Vector Machine (SVM), K-Nearest Neighbours (KNN) with hyperparameter tuning, Decision Tree Classifier, Random Forest Classifier, Gradient Boosting Classifier</a:t>
            </a:r>
          </a:p>
          <a:p>
            <a:pPr marL="742950" lvl="1" indent="-285750">
              <a:buFont typeface="Courier New" panose="02070309020205020404" pitchFamily="49" charset="0"/>
              <a:buChar char="o"/>
            </a:pPr>
            <a:r>
              <a:rPr lang="en-IN" sz="6400" dirty="0">
                <a:solidFill>
                  <a:srgbClr val="1F1F1F"/>
                </a:solidFill>
                <a:latin typeface="Franklin Gothic Book" panose="020B0503020102020204" pitchFamily="34" charset="0"/>
              </a:rPr>
              <a:t>Evaluates each model's performance using accuracy score on the test set</a:t>
            </a:r>
          </a:p>
          <a:p>
            <a:pPr marL="742950" lvl="1" indent="-285750" algn="l">
              <a:buFont typeface="Courier New" panose="02070309020205020404" pitchFamily="49" charset="0"/>
              <a:buChar char="o"/>
            </a:pPr>
            <a:endParaRPr lang="en-IN" sz="1800" b="0" i="0" dirty="0">
              <a:solidFill>
                <a:srgbClr val="1F1F1F"/>
              </a:solidFill>
              <a:effectLst/>
              <a:latin typeface="Franklin Gothic Book" panose="020B05030201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A199D-9931-4D86-8B8C-374A7E389F32}"/>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Algorithm &amp; Deployment – CONT.</a:t>
            </a:r>
            <a:endParaRPr lang="en-IN" sz="4000" dirty="0"/>
          </a:p>
        </p:txBody>
      </p:sp>
      <p:sp>
        <p:nvSpPr>
          <p:cNvPr id="3" name="Content Placeholder 2">
            <a:extLst>
              <a:ext uri="{FF2B5EF4-FFF2-40B4-BE49-F238E27FC236}">
                <a16:creationId xmlns:a16="http://schemas.microsoft.com/office/drawing/2014/main" id="{BAEEED57-C5C2-4FB9-B314-D73AC92ADEDB}"/>
              </a:ext>
            </a:extLst>
          </p:cNvPr>
          <p:cNvSpPr>
            <a:spLocks noGrp="1"/>
          </p:cNvSpPr>
          <p:nvPr>
            <p:ph idx="1"/>
          </p:nvPr>
        </p:nvSpPr>
        <p:spPr>
          <a:xfrm>
            <a:off x="581192" y="1302026"/>
            <a:ext cx="11029615" cy="4786354"/>
          </a:xfrm>
        </p:spPr>
        <p:txBody>
          <a:bodyPr>
            <a:normAutofit fontScale="25000" lnSpcReduction="20000"/>
          </a:bodyPr>
          <a:lstStyle/>
          <a:p>
            <a:pPr algn="l">
              <a:buFont typeface="Wingdings" panose="05000000000000000000" pitchFamily="2" charset="2"/>
              <a:buChar char="q"/>
            </a:pPr>
            <a:r>
              <a:rPr lang="en-IN" sz="7200" b="1" i="0" dirty="0">
                <a:solidFill>
                  <a:srgbClr val="1F1F1F"/>
                </a:solidFill>
                <a:effectLst/>
              </a:rPr>
              <a:t>Comparison and Selection</a:t>
            </a:r>
          </a:p>
          <a:p>
            <a:pPr marL="742950" lvl="1" indent="-285750">
              <a:buFont typeface="Courier New" panose="02070309020205020404" pitchFamily="49" charset="0"/>
              <a:buChar char="o"/>
            </a:pPr>
            <a:r>
              <a:rPr lang="en-IN" sz="6400" dirty="0">
                <a:solidFill>
                  <a:srgbClr val="1F1F1F"/>
                </a:solidFill>
                <a:latin typeface="Franklin Gothic Book" panose="020B0503020102020204" pitchFamily="34" charset="0"/>
              </a:rPr>
              <a:t>Compares the accuracy scores of all models and identifies Logistic Regression as the best performer</a:t>
            </a:r>
          </a:p>
          <a:p>
            <a:pPr algn="l">
              <a:buFont typeface="Wingdings" panose="05000000000000000000" pitchFamily="2" charset="2"/>
              <a:buChar char="q"/>
            </a:pPr>
            <a:r>
              <a:rPr lang="en-IN" sz="7200" b="1" i="0" dirty="0">
                <a:solidFill>
                  <a:srgbClr val="1F1F1F"/>
                </a:solidFill>
                <a:effectLst/>
              </a:rPr>
              <a:t>New Data Prediction</a:t>
            </a:r>
          </a:p>
          <a:p>
            <a:pPr marL="742950" lvl="1" indent="-285750">
              <a:buFont typeface="Courier New" panose="02070309020205020404" pitchFamily="49" charset="0"/>
              <a:buChar char="o"/>
            </a:pPr>
            <a:r>
              <a:rPr lang="en-IN" sz="6400" dirty="0">
                <a:solidFill>
                  <a:srgbClr val="1F1F1F"/>
                </a:solidFill>
                <a:latin typeface="Franklin Gothic Book" panose="020B0503020102020204" pitchFamily="34" charset="0"/>
              </a:rPr>
              <a:t>Defines a new data point with specific features</a:t>
            </a:r>
          </a:p>
          <a:p>
            <a:pPr marL="742950" lvl="1" indent="-285750">
              <a:buFont typeface="Courier New" panose="02070309020205020404" pitchFamily="49" charset="0"/>
              <a:buChar char="o"/>
            </a:pPr>
            <a:r>
              <a:rPr lang="en-IN" sz="6400" dirty="0">
                <a:solidFill>
                  <a:srgbClr val="1F1F1F"/>
                </a:solidFill>
                <a:latin typeface="Franklin Gothic Book" panose="020B0503020102020204" pitchFamily="34" charset="0"/>
              </a:rPr>
              <a:t>Uses the trained Random Forest model to predict the presence or absence of heart disease for the new data</a:t>
            </a:r>
          </a:p>
          <a:p>
            <a:pPr algn="l">
              <a:buFont typeface="Wingdings" panose="05000000000000000000" pitchFamily="2" charset="2"/>
              <a:buChar char="q"/>
            </a:pPr>
            <a:r>
              <a:rPr lang="en-IN" sz="7200" b="1" i="0" dirty="0">
                <a:solidFill>
                  <a:srgbClr val="1F1F1F"/>
                </a:solidFill>
                <a:effectLst/>
              </a:rPr>
              <a:t>Model Persistence</a:t>
            </a:r>
          </a:p>
          <a:p>
            <a:pPr marL="742950" lvl="1" indent="-285750">
              <a:buFont typeface="Courier New" panose="02070309020205020404" pitchFamily="49" charset="0"/>
              <a:buChar char="o"/>
            </a:pPr>
            <a:r>
              <a:rPr lang="en-IN" sz="6400" dirty="0">
                <a:solidFill>
                  <a:srgbClr val="1F1F1F"/>
                </a:solidFill>
                <a:latin typeface="Franklin Gothic Book" panose="020B0503020102020204" pitchFamily="34" charset="0"/>
              </a:rPr>
              <a:t>Saves the Random Forest model using joblib for future use.</a:t>
            </a:r>
          </a:p>
          <a:p>
            <a:pPr algn="l">
              <a:buFont typeface="Wingdings" panose="05000000000000000000" pitchFamily="2" charset="2"/>
              <a:buChar char="q"/>
            </a:pPr>
            <a:r>
              <a:rPr lang="en-IN" sz="7200" b="1" i="0" dirty="0">
                <a:solidFill>
                  <a:srgbClr val="1F1F1F"/>
                </a:solidFill>
                <a:effectLst/>
              </a:rPr>
              <a:t>GUI Integration</a:t>
            </a:r>
          </a:p>
          <a:p>
            <a:pPr marL="742950" lvl="1" indent="-285750">
              <a:buFont typeface="Courier New" panose="02070309020205020404" pitchFamily="49" charset="0"/>
              <a:buChar char="o"/>
            </a:pPr>
            <a:r>
              <a:rPr lang="en-IN" sz="6400" dirty="0">
                <a:solidFill>
                  <a:srgbClr val="1F1F1F"/>
                </a:solidFill>
                <a:latin typeface="Franklin Gothic Book" panose="020B0503020102020204" pitchFamily="34" charset="0"/>
              </a:rPr>
              <a:t>Includes ipywidgets GUI in Google Colab to take user input for various features and display the predicted heart disease risk.</a:t>
            </a:r>
          </a:p>
          <a:p>
            <a:pPr marL="742950" lvl="1" indent="-285750">
              <a:buFont typeface="Courier New" panose="02070309020205020404" pitchFamily="49" charset="0"/>
              <a:buChar char="o"/>
            </a:pPr>
            <a:endParaRPr lang="en-IN" sz="6400" dirty="0">
              <a:solidFill>
                <a:srgbClr val="1F1F1F"/>
              </a:solidFill>
              <a:latin typeface="Franklin Gothic Book" panose="020B0503020102020204" pitchFamily="34" charset="0"/>
            </a:endParaRPr>
          </a:p>
          <a:p>
            <a:pPr marL="457200" lvl="1" indent="0">
              <a:buNone/>
            </a:pPr>
            <a:r>
              <a:rPr lang="en-IN" sz="6600" b="1" u="sng" dirty="0">
                <a:ea typeface="+mn-lt"/>
                <a:cs typeface="+mn-lt"/>
              </a:rPr>
              <a:t>Result: 84% accuracy</a:t>
            </a:r>
            <a:endParaRPr lang="en-IN" sz="6600" b="1" u="sng" dirty="0"/>
          </a:p>
          <a:p>
            <a:pPr marL="742950" lvl="1" indent="-285750">
              <a:buFont typeface="Courier New" panose="02070309020205020404" pitchFamily="49" charset="0"/>
              <a:buChar char="o"/>
            </a:pPr>
            <a:endParaRPr lang="en-IN" sz="6400" dirty="0">
              <a:solidFill>
                <a:srgbClr val="1F1F1F"/>
              </a:solidFill>
              <a:latin typeface="Franklin Gothic Book" panose="020B0503020102020204" pitchFamily="34" charset="0"/>
            </a:endParaRPr>
          </a:p>
          <a:p>
            <a:endParaRPr lang="en-IN" dirty="0"/>
          </a:p>
        </p:txBody>
      </p:sp>
    </p:spTree>
    <p:extLst>
      <p:ext uri="{BB962C8B-B14F-4D97-AF65-F5344CB8AC3E}">
        <p14:creationId xmlns:p14="http://schemas.microsoft.com/office/powerpoint/2010/main" val="114093870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196</TotalTime>
  <Words>1065</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Calibri Light</vt:lpstr>
      <vt:lpstr>Courier New</vt:lpstr>
      <vt:lpstr>Franklin Gothic Book</vt:lpstr>
      <vt:lpstr>Franklin Gothic Demi</vt:lpstr>
      <vt:lpstr>Google Sans</vt:lpstr>
      <vt:lpstr>Söhne</vt:lpstr>
      <vt:lpstr>Wingdings</vt:lpstr>
      <vt:lpstr>Wingdings 2</vt:lpstr>
      <vt:lpstr>DividendVTI</vt:lpstr>
      <vt:lpstr>Heart disease prediction using Machine learning</vt:lpstr>
      <vt:lpstr>OUTLINE</vt:lpstr>
      <vt:lpstr>Problem Statement</vt:lpstr>
      <vt:lpstr>Proposed Solution</vt:lpstr>
      <vt:lpstr>Proposed Solution – CONT.</vt:lpstr>
      <vt:lpstr>System  Approach</vt:lpstr>
      <vt:lpstr>System  Approach - CONT.</vt:lpstr>
      <vt:lpstr>Algorithm &amp; Deployment</vt:lpstr>
      <vt:lpstr>Algorithm &amp; Deployment – CONT.</vt:lpstr>
      <vt:lpstr>Result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Swetankan Kr. Sinha</cp:lastModifiedBy>
  <cp:revision>43</cp:revision>
  <dcterms:created xsi:type="dcterms:W3CDTF">2021-05-26T16:50:10Z</dcterms:created>
  <dcterms:modified xsi:type="dcterms:W3CDTF">2024-03-24T21:58:02Z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