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</p:sldIdLst>
  <p:sldSz cx="18288000" cy="10287000"/>
  <p:notesSz cx="6858000" cy="9144000"/>
  <p:embeddedFontLst>
    <p:embeddedFont>
      <p:font typeface="Courier Prime" panose="020B0604020202020204" charset="0"/>
      <p:regular r:id="rId11"/>
    </p:embeddedFont>
    <p:embeddedFont>
      <p:font typeface="MV Boli" panose="02000500030200090000" pitchFamily="2" charset="0"/>
      <p:regular r:id="rId12"/>
    </p:embeddedFont>
    <p:embeddedFont>
      <p:font typeface="TT Bluescreens Bold" panose="020B0604020202020204" charset="0"/>
      <p:regular r:id="rId13"/>
    </p:embeddedFont>
    <p:embeddedFont>
      <p:font typeface="WC Mano Negra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7573780"/>
            <a:ext cx="16230600" cy="2820067"/>
          </a:xfrm>
          <a:custGeom>
            <a:avLst/>
            <a:gdLst/>
            <a:ahLst/>
            <a:cxnLst/>
            <a:rect l="l" t="t" r="r" b="b"/>
            <a:pathLst>
              <a:path w="16230600" h="2820067">
                <a:moveTo>
                  <a:pt x="0" y="0"/>
                </a:moveTo>
                <a:lnTo>
                  <a:pt x="16230600" y="0"/>
                </a:lnTo>
                <a:lnTo>
                  <a:pt x="16230600" y="2820067"/>
                </a:lnTo>
                <a:lnTo>
                  <a:pt x="0" y="2820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2BBB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274726" cy="2215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498202" y="6541961"/>
            <a:ext cx="229345" cy="1846883"/>
            <a:chOff x="0" y="0"/>
            <a:chExt cx="73694" cy="59345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3694" cy="593451"/>
            </a:xfrm>
            <a:custGeom>
              <a:avLst/>
              <a:gdLst/>
              <a:ahLst/>
              <a:cxnLst/>
              <a:rect l="l" t="t" r="r" b="b"/>
              <a:pathLst>
                <a:path w="73694" h="593451">
                  <a:moveTo>
                    <a:pt x="0" y="0"/>
                  </a:moveTo>
                  <a:lnTo>
                    <a:pt x="73694" y="0"/>
                  </a:lnTo>
                  <a:lnTo>
                    <a:pt x="73694" y="593451"/>
                  </a:lnTo>
                  <a:lnTo>
                    <a:pt x="0" y="593451"/>
                  </a:lnTo>
                  <a:close/>
                </a:path>
              </a:pathLst>
            </a:custGeom>
            <a:solidFill>
              <a:srgbClr val="4F4741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73694" cy="6410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2487173" y="1899800"/>
            <a:ext cx="958631" cy="617846"/>
          </a:xfrm>
          <a:custGeom>
            <a:avLst/>
            <a:gdLst/>
            <a:ahLst/>
            <a:cxnLst/>
            <a:rect l="l" t="t" r="r" b="b"/>
            <a:pathLst>
              <a:path w="958631" h="617846">
                <a:moveTo>
                  <a:pt x="0" y="0"/>
                </a:moveTo>
                <a:lnTo>
                  <a:pt x="958631" y="0"/>
                </a:lnTo>
                <a:lnTo>
                  <a:pt x="958631" y="617847"/>
                </a:lnTo>
                <a:lnTo>
                  <a:pt x="0" y="6178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6936335" y="7115528"/>
            <a:ext cx="7952477" cy="861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45"/>
              </a:lnSpc>
            </a:pPr>
            <a:r>
              <a:rPr lang="en-US" sz="6750" spc="-216">
                <a:solidFill>
                  <a:srgbClr val="4F4741"/>
                </a:solidFill>
                <a:latin typeface="WC Mano Negra Bold"/>
                <a:ea typeface="WC Mano Negra Bold"/>
                <a:cs typeface="WC Mano Negra Bold"/>
                <a:sym typeface="WC Mano Negra Bold"/>
              </a:rPr>
              <a:t>BY Swetanshu Chakladar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513417" y="1776382"/>
            <a:ext cx="2750790" cy="952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51"/>
              </a:lnSpc>
            </a:pPr>
            <a:r>
              <a:rPr lang="en-US" sz="2608" spc="-83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IVY PROFESSIONAL SCHOOL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94804" y="3966881"/>
            <a:ext cx="14498392" cy="1925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113"/>
              </a:lnSpc>
            </a:pPr>
            <a:r>
              <a:rPr lang="en-US" sz="15014" b="1" spc="-480">
                <a:solidFill>
                  <a:srgbClr val="4F4741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AMAZON SALES 2025 ANALYSIS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7573780"/>
            <a:ext cx="16230600" cy="2820067"/>
          </a:xfrm>
          <a:custGeom>
            <a:avLst/>
            <a:gdLst/>
            <a:ahLst/>
            <a:cxnLst/>
            <a:rect l="l" t="t" r="r" b="b"/>
            <a:pathLst>
              <a:path w="16230600" h="2820067">
                <a:moveTo>
                  <a:pt x="0" y="0"/>
                </a:moveTo>
                <a:lnTo>
                  <a:pt x="16230600" y="0"/>
                </a:lnTo>
                <a:lnTo>
                  <a:pt x="16230600" y="2820067"/>
                </a:lnTo>
                <a:lnTo>
                  <a:pt x="0" y="2820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2BBB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274726" cy="2215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2487173" y="1899800"/>
            <a:ext cx="958631" cy="617846"/>
          </a:xfrm>
          <a:custGeom>
            <a:avLst/>
            <a:gdLst/>
            <a:ahLst/>
            <a:cxnLst/>
            <a:rect l="l" t="t" r="r" b="b"/>
            <a:pathLst>
              <a:path w="958631" h="617846">
                <a:moveTo>
                  <a:pt x="0" y="0"/>
                </a:moveTo>
                <a:lnTo>
                  <a:pt x="958631" y="0"/>
                </a:lnTo>
                <a:lnTo>
                  <a:pt x="958631" y="617847"/>
                </a:lnTo>
                <a:lnTo>
                  <a:pt x="0" y="6178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3513417" y="1776382"/>
            <a:ext cx="2750790" cy="952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51"/>
              </a:lnSpc>
            </a:pPr>
            <a:r>
              <a:rPr lang="en-US" sz="2608" spc="-83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IVY PROFESSIONAL SCHOOL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D0FF5-550F-6CEB-29E2-B252C1B5B573}"/>
              </a:ext>
            </a:extLst>
          </p:cNvPr>
          <p:cNvSpPr txBox="1"/>
          <p:nvPr/>
        </p:nvSpPr>
        <p:spPr>
          <a:xfrm>
            <a:off x="838200" y="1776382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Slide 1: Introduction – Business Problem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0D4D9B-A4F3-457B-4CDF-8242B8C6668B}"/>
              </a:ext>
            </a:extLst>
          </p:cNvPr>
          <p:cNvSpPr txBox="1"/>
          <p:nvPr/>
        </p:nvSpPr>
        <p:spPr>
          <a:xfrm>
            <a:off x="1676400" y="3659715"/>
            <a:ext cx="14935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Need: Amazon needs to estimate next month’s sales to plan inventory, marketing, and logistics efficiently.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Identification: Analyzing monthly sales trends helps reveal seasonality and peak periods that impact planning.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Optimization: Knowing which product categories perform best allows Amazon to focus on high-revenue segments.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Behavior Insight: Exploring the link between reviews and sales reveals how customer feedback influences purchase decisions.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Targeting: Understanding regional sales distribution helps prioritize high-performing areas and identify underperforming markets.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7573780"/>
            <a:ext cx="16230600" cy="2820067"/>
          </a:xfrm>
          <a:custGeom>
            <a:avLst/>
            <a:gdLst/>
            <a:ahLst/>
            <a:cxnLst/>
            <a:rect l="l" t="t" r="r" b="b"/>
            <a:pathLst>
              <a:path w="16230600" h="2820067">
                <a:moveTo>
                  <a:pt x="0" y="0"/>
                </a:moveTo>
                <a:lnTo>
                  <a:pt x="16230600" y="0"/>
                </a:lnTo>
                <a:lnTo>
                  <a:pt x="16230600" y="2820067"/>
                </a:lnTo>
                <a:lnTo>
                  <a:pt x="0" y="2820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2BBB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274726" cy="2215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2487173" y="1899800"/>
            <a:ext cx="958631" cy="617846"/>
          </a:xfrm>
          <a:custGeom>
            <a:avLst/>
            <a:gdLst/>
            <a:ahLst/>
            <a:cxnLst/>
            <a:rect l="l" t="t" r="r" b="b"/>
            <a:pathLst>
              <a:path w="958631" h="617846">
                <a:moveTo>
                  <a:pt x="0" y="0"/>
                </a:moveTo>
                <a:lnTo>
                  <a:pt x="958631" y="0"/>
                </a:lnTo>
                <a:lnTo>
                  <a:pt x="958631" y="617847"/>
                </a:lnTo>
                <a:lnTo>
                  <a:pt x="0" y="6178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3513417" y="1776382"/>
            <a:ext cx="2750790" cy="952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51"/>
              </a:lnSpc>
            </a:pPr>
            <a:r>
              <a:rPr lang="en-US" sz="2608" spc="-83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IVY PROFESSIONAL SCHOOL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38950E-1773-E6E9-A5FF-F7ECA725A2DF}"/>
              </a:ext>
            </a:extLst>
          </p:cNvPr>
          <p:cNvSpPr txBox="1"/>
          <p:nvPr/>
        </p:nvSpPr>
        <p:spPr>
          <a:xfrm>
            <a:off x="24384" y="192934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Slide 2: Monthly Sales Trend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51972E5-F92B-F6CC-3A45-B4DCA217E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928613"/>
            <a:ext cx="8382000" cy="556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Seasonality Detection: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Analyzing monthly sales helps identify seasonal peaks and dips in customer purchasing behavior.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Strategic Planning: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Recognizing high and low sales months supports better inventory and staffing decisions.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Marketing Alignment: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Helps align promotional campaigns with months showing historically high customer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Forecasting: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Monthly trends provide a baseline for predicting future sales with improved accuracy.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Agility: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Amazon to proactively respond to predictable demand changes rather than reactively adjusting.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522221-9D60-3154-2E0E-83ADD3CD59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6560" y="3224254"/>
            <a:ext cx="6565040" cy="4724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7573780"/>
            <a:ext cx="16230600" cy="2820067"/>
          </a:xfrm>
          <a:custGeom>
            <a:avLst/>
            <a:gdLst/>
            <a:ahLst/>
            <a:cxnLst/>
            <a:rect l="l" t="t" r="r" b="b"/>
            <a:pathLst>
              <a:path w="16230600" h="2820067">
                <a:moveTo>
                  <a:pt x="0" y="0"/>
                </a:moveTo>
                <a:lnTo>
                  <a:pt x="16230600" y="0"/>
                </a:lnTo>
                <a:lnTo>
                  <a:pt x="16230600" y="2820067"/>
                </a:lnTo>
                <a:lnTo>
                  <a:pt x="0" y="2820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2BBB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274726" cy="2215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2487173" y="1899800"/>
            <a:ext cx="958631" cy="617846"/>
          </a:xfrm>
          <a:custGeom>
            <a:avLst/>
            <a:gdLst/>
            <a:ahLst/>
            <a:cxnLst/>
            <a:rect l="l" t="t" r="r" b="b"/>
            <a:pathLst>
              <a:path w="958631" h="617846">
                <a:moveTo>
                  <a:pt x="0" y="0"/>
                </a:moveTo>
                <a:lnTo>
                  <a:pt x="958631" y="0"/>
                </a:lnTo>
                <a:lnTo>
                  <a:pt x="958631" y="617847"/>
                </a:lnTo>
                <a:lnTo>
                  <a:pt x="0" y="6178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3513417" y="1776382"/>
            <a:ext cx="2750790" cy="952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51"/>
              </a:lnSpc>
            </a:pPr>
            <a:r>
              <a:rPr lang="en-US" sz="2608" spc="-83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IVY PROFESSIONAL SCHOOL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FE35B5-5A71-3766-6821-90BD76A28379}"/>
              </a:ext>
            </a:extLst>
          </p:cNvPr>
          <p:cNvSpPr txBox="1"/>
          <p:nvPr/>
        </p:nvSpPr>
        <p:spPr>
          <a:xfrm>
            <a:off x="1675863" y="1871315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Slide 3: Top-Selling Product Categories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C333771-89E1-3915-298F-75EA1D9FF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719" y="2849738"/>
            <a:ext cx="8086881" cy="556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Revenue Drivers: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Identifying top-performing categories reveals which products contribute most to total sales.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Focus: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Helps Amazon prioritize investment, inventory, and marketing in the most profitable categories.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Preferences: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Reflects consumer demand trends, guiding future product development or partnerships.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Supports strategic allocation of resources (ads, discounts, warehouse space) to high-impact areas.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Strategy Refinement: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data-driven decisions for bundling, cross-selling, or promotions within key categories.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49844D-9A30-56FC-C575-6017EB9A2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2757" y="3346545"/>
            <a:ext cx="5768998" cy="45038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7573780"/>
            <a:ext cx="16230600" cy="2820067"/>
          </a:xfrm>
          <a:custGeom>
            <a:avLst/>
            <a:gdLst/>
            <a:ahLst/>
            <a:cxnLst/>
            <a:rect l="l" t="t" r="r" b="b"/>
            <a:pathLst>
              <a:path w="16230600" h="2820067">
                <a:moveTo>
                  <a:pt x="0" y="0"/>
                </a:moveTo>
                <a:lnTo>
                  <a:pt x="16230600" y="0"/>
                </a:lnTo>
                <a:lnTo>
                  <a:pt x="16230600" y="2820067"/>
                </a:lnTo>
                <a:lnTo>
                  <a:pt x="0" y="2820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2BBB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274726" cy="2215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2487173" y="1899800"/>
            <a:ext cx="958631" cy="617846"/>
          </a:xfrm>
          <a:custGeom>
            <a:avLst/>
            <a:gdLst/>
            <a:ahLst/>
            <a:cxnLst/>
            <a:rect l="l" t="t" r="r" b="b"/>
            <a:pathLst>
              <a:path w="958631" h="617846">
                <a:moveTo>
                  <a:pt x="0" y="0"/>
                </a:moveTo>
                <a:lnTo>
                  <a:pt x="958631" y="0"/>
                </a:lnTo>
                <a:lnTo>
                  <a:pt x="958631" y="617847"/>
                </a:lnTo>
                <a:lnTo>
                  <a:pt x="0" y="6178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3513417" y="1776382"/>
            <a:ext cx="2750790" cy="952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51"/>
              </a:lnSpc>
            </a:pPr>
            <a:r>
              <a:rPr lang="en-US" sz="2608" spc="-83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IVY PROFESSIONAL SCHOOL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5E1D6F9-D429-5E39-8DEC-50C811BFA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448" y="3274928"/>
            <a:ext cx="9144000" cy="556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Proof Impact: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Reviews serve as trust signals—more reviews can boost buyer confidence and influence purchase decisions.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Correlation: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Analyzing the scatter plot reveals whether higher review counts are associated with greater sales volumes.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Engagement Indicator: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high number of reviews may reflect strong customer interaction and product popularity.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Marketing Insight: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Products with few reviews but good sales might benefit from review solicitation campaigns to enhance credibility.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Conversion Optimization: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this relationship can help Amazon refine product page strategies to drive higher conversions.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60A053-932C-03D4-BA1A-A7020214682D}"/>
              </a:ext>
            </a:extLst>
          </p:cNvPr>
          <p:cNvSpPr txBox="1"/>
          <p:nvPr/>
        </p:nvSpPr>
        <p:spPr>
          <a:xfrm>
            <a:off x="1298448" y="1776382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Slide 4: Relationship Between Reviews and Sales Volume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507744-6D78-4FAC-3805-60EF963611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2253" y="3476312"/>
            <a:ext cx="5421954" cy="449619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7573780"/>
            <a:ext cx="16230600" cy="2820067"/>
          </a:xfrm>
          <a:custGeom>
            <a:avLst/>
            <a:gdLst/>
            <a:ahLst/>
            <a:cxnLst/>
            <a:rect l="l" t="t" r="r" b="b"/>
            <a:pathLst>
              <a:path w="16230600" h="2820067">
                <a:moveTo>
                  <a:pt x="0" y="0"/>
                </a:moveTo>
                <a:lnTo>
                  <a:pt x="16230600" y="0"/>
                </a:lnTo>
                <a:lnTo>
                  <a:pt x="16230600" y="2820067"/>
                </a:lnTo>
                <a:lnTo>
                  <a:pt x="0" y="2820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2BBB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274726" cy="2215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2487173" y="1899800"/>
            <a:ext cx="958631" cy="617846"/>
          </a:xfrm>
          <a:custGeom>
            <a:avLst/>
            <a:gdLst/>
            <a:ahLst/>
            <a:cxnLst/>
            <a:rect l="l" t="t" r="r" b="b"/>
            <a:pathLst>
              <a:path w="958631" h="617846">
                <a:moveTo>
                  <a:pt x="0" y="0"/>
                </a:moveTo>
                <a:lnTo>
                  <a:pt x="958631" y="0"/>
                </a:lnTo>
                <a:lnTo>
                  <a:pt x="958631" y="617847"/>
                </a:lnTo>
                <a:lnTo>
                  <a:pt x="0" y="6178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3513417" y="1776382"/>
            <a:ext cx="2750790" cy="952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51"/>
              </a:lnSpc>
            </a:pPr>
            <a:r>
              <a:rPr lang="en-US" sz="2608" spc="-83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IVY PROFESSIONAL SCHOOL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56043A-73BF-D165-2526-EB8ACDDFFE9B}"/>
              </a:ext>
            </a:extLst>
          </p:cNvPr>
          <p:cNvSpPr txBox="1"/>
          <p:nvPr/>
        </p:nvSpPr>
        <p:spPr>
          <a:xfrm>
            <a:off x="1663671" y="1642601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Slide 5: Distribution of Product Ratings Across All Products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4575A10-979E-5C59-EBA4-D2BD6E062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671" y="2728630"/>
            <a:ext cx="9144000" cy="611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Quality Assessment: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Analyzing rating distribution helps gauge overall product quality from the customer's perspective.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Insight: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 average ratings suggest satisfied customers, while low ratings may indicate quality or service issues.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Box plots or histograms highlight unusually low or high-rated products that may need attention or promotion.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Reputation Management: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rating trends allows Amazon to proactively address negative feedback and maintain brand trust.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Improvement Opportunities: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Identifies categories or products with lower ratings that could benefit from quality enhancement or better customer support.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9DAF0B-D94D-EB7F-3659-D061C15A6E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9598" y="3726381"/>
            <a:ext cx="4587638" cy="3756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7573780"/>
            <a:ext cx="16230600" cy="2820067"/>
          </a:xfrm>
          <a:custGeom>
            <a:avLst/>
            <a:gdLst/>
            <a:ahLst/>
            <a:cxnLst/>
            <a:rect l="l" t="t" r="r" b="b"/>
            <a:pathLst>
              <a:path w="16230600" h="2820067">
                <a:moveTo>
                  <a:pt x="0" y="0"/>
                </a:moveTo>
                <a:lnTo>
                  <a:pt x="16230600" y="0"/>
                </a:lnTo>
                <a:lnTo>
                  <a:pt x="16230600" y="2820067"/>
                </a:lnTo>
                <a:lnTo>
                  <a:pt x="0" y="2820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2BBB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274726" cy="2215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2487173" y="1899800"/>
            <a:ext cx="958631" cy="617846"/>
          </a:xfrm>
          <a:custGeom>
            <a:avLst/>
            <a:gdLst/>
            <a:ahLst/>
            <a:cxnLst/>
            <a:rect l="l" t="t" r="r" b="b"/>
            <a:pathLst>
              <a:path w="958631" h="617846">
                <a:moveTo>
                  <a:pt x="0" y="0"/>
                </a:moveTo>
                <a:lnTo>
                  <a:pt x="958631" y="0"/>
                </a:lnTo>
                <a:lnTo>
                  <a:pt x="958631" y="617847"/>
                </a:lnTo>
                <a:lnTo>
                  <a:pt x="0" y="6178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3513417" y="1776382"/>
            <a:ext cx="2750790" cy="952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51"/>
              </a:lnSpc>
            </a:pPr>
            <a:r>
              <a:rPr lang="en-US" sz="2608" spc="-83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IVY PROFESSIONAL SCHOOL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C75116-7378-A2A4-25E7-E6E0B1C9D26B}"/>
              </a:ext>
            </a:extLst>
          </p:cNvPr>
          <p:cNvSpPr txBox="1"/>
          <p:nvPr/>
        </p:nvSpPr>
        <p:spPr>
          <a:xfrm>
            <a:off x="1697199" y="1871315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Regional Contribution to Total Sales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A9CACEE-5272-38D6-C0BC-3A8219A5B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719" y="2682630"/>
            <a:ext cx="8458200" cy="556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Performance Analysis: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Identifies which regions, states, or cities generate the highest sales volumes.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Geographic Targeting: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Helps Amazon tailor regional marketing and promotional efforts for maximum impact.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Logistics Optimization: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High-performing areas may require enhanced supply chain and delivery infrastructure.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Growth Opportunity Spotting: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Reveals underperforming regions that could benefit from targeted sales strategies.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Demographics Insight: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Geographic trends can reflect customer preferences and spending behavior by location.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AD1456-AA4C-31D8-8EAD-BBCF3E137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2280" y="3031502"/>
            <a:ext cx="5999001" cy="5355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7573780"/>
            <a:ext cx="16230600" cy="2820067"/>
          </a:xfrm>
          <a:custGeom>
            <a:avLst/>
            <a:gdLst/>
            <a:ahLst/>
            <a:cxnLst/>
            <a:rect l="l" t="t" r="r" b="b"/>
            <a:pathLst>
              <a:path w="16230600" h="2820067">
                <a:moveTo>
                  <a:pt x="0" y="0"/>
                </a:moveTo>
                <a:lnTo>
                  <a:pt x="16230600" y="0"/>
                </a:lnTo>
                <a:lnTo>
                  <a:pt x="16230600" y="2820067"/>
                </a:lnTo>
                <a:lnTo>
                  <a:pt x="0" y="2820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2BBB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274726" cy="2215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2487173" y="1899800"/>
            <a:ext cx="958631" cy="617846"/>
          </a:xfrm>
          <a:custGeom>
            <a:avLst/>
            <a:gdLst/>
            <a:ahLst/>
            <a:cxnLst/>
            <a:rect l="l" t="t" r="r" b="b"/>
            <a:pathLst>
              <a:path w="958631" h="617846">
                <a:moveTo>
                  <a:pt x="0" y="0"/>
                </a:moveTo>
                <a:lnTo>
                  <a:pt x="958631" y="0"/>
                </a:lnTo>
                <a:lnTo>
                  <a:pt x="958631" y="617847"/>
                </a:lnTo>
                <a:lnTo>
                  <a:pt x="0" y="6178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3513417" y="1776382"/>
            <a:ext cx="2750790" cy="952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51"/>
              </a:lnSpc>
            </a:pPr>
            <a:r>
              <a:rPr lang="en-US" sz="2608" spc="-83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IVY PROFESSIONAL SCHOOL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49C1A0-AA44-4DC3-2C97-571420C667C3}"/>
              </a:ext>
            </a:extLst>
          </p:cNvPr>
          <p:cNvSpPr txBox="1"/>
          <p:nvPr/>
        </p:nvSpPr>
        <p:spPr>
          <a:xfrm>
            <a:off x="1828800" y="189980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CA11513-B4EE-A870-27E8-883D89447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704" y="2698472"/>
            <a:ext cx="14880819" cy="556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Monthly Sales Trends Identified: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Clear seasonality patterns were found, enabling more accurate forecasting of next month’s expected sales.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Sales Drivers Revealed: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Product categories with the highest revenue were pinpointed, helping prioritize inventory and marketing strategies.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Review Impact Confirmed: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positive correlation between number of reviews and sales volume shows reviews are a key sales influencer.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Quality Assessed: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Rating distributions provided insight into customer satisfaction, which can affect repeat purchases and brand trust.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Geographic Sales Patterns Uncovered: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High-performing regions were identified, allowing for region-specific strategies to boost sales.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7573780"/>
            <a:ext cx="16230600" cy="2820067"/>
          </a:xfrm>
          <a:custGeom>
            <a:avLst/>
            <a:gdLst/>
            <a:ahLst/>
            <a:cxnLst/>
            <a:rect l="l" t="t" r="r" b="b"/>
            <a:pathLst>
              <a:path w="16230600" h="2820067">
                <a:moveTo>
                  <a:pt x="0" y="0"/>
                </a:moveTo>
                <a:lnTo>
                  <a:pt x="16230600" y="0"/>
                </a:lnTo>
                <a:lnTo>
                  <a:pt x="16230600" y="2820067"/>
                </a:lnTo>
                <a:lnTo>
                  <a:pt x="0" y="2820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1294479"/>
            <a:ext cx="16230600" cy="8229600"/>
            <a:chOff x="0" y="0"/>
            <a:chExt cx="4274726" cy="21674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2BBB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274726" cy="2215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5400000">
            <a:off x="12510304" y="7760"/>
            <a:ext cx="47625" cy="5768840"/>
            <a:chOff x="0" y="0"/>
            <a:chExt cx="12543" cy="151936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543" cy="1519365"/>
            </a:xfrm>
            <a:custGeom>
              <a:avLst/>
              <a:gdLst/>
              <a:ahLst/>
              <a:cxnLst/>
              <a:rect l="l" t="t" r="r" b="b"/>
              <a:pathLst>
                <a:path w="12543" h="1519365">
                  <a:moveTo>
                    <a:pt x="0" y="0"/>
                  </a:moveTo>
                  <a:lnTo>
                    <a:pt x="12543" y="0"/>
                  </a:lnTo>
                  <a:lnTo>
                    <a:pt x="12543" y="1519365"/>
                  </a:lnTo>
                  <a:lnTo>
                    <a:pt x="0" y="1519365"/>
                  </a:lnTo>
                  <a:close/>
                </a:path>
              </a:pathLst>
            </a:custGeom>
            <a:solidFill>
              <a:srgbClr val="4F4741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2543" cy="15669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 rot="20345215">
            <a:off x="4898284" y="2231297"/>
            <a:ext cx="14054570" cy="2714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722"/>
              </a:lnSpc>
            </a:pPr>
            <a:r>
              <a:rPr lang="en-US" sz="8800" b="1" spc="-841" dirty="0">
                <a:solidFill>
                  <a:srgbClr val="4F47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V Boli" panose="02000500030200090000" pitchFamily="2" charset="0"/>
                <a:ea typeface="TT Bluescreens Bold"/>
                <a:cs typeface="MV Boli" panose="02000500030200090000" pitchFamily="2" charset="0"/>
                <a:sym typeface="TT Bluescreens Bold"/>
              </a:rPr>
              <a:t>THANK YOU</a:t>
            </a:r>
          </a:p>
        </p:txBody>
      </p:sp>
      <p:grpSp>
        <p:nvGrpSpPr>
          <p:cNvPr id="11" name="Group 11"/>
          <p:cNvGrpSpPr/>
          <p:nvPr/>
        </p:nvGrpSpPr>
        <p:grpSpPr>
          <a:xfrm rot="-5400000">
            <a:off x="6741464" y="5082721"/>
            <a:ext cx="47625" cy="5768840"/>
            <a:chOff x="0" y="0"/>
            <a:chExt cx="12543" cy="15193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543" cy="1519365"/>
            </a:xfrm>
            <a:custGeom>
              <a:avLst/>
              <a:gdLst/>
              <a:ahLst/>
              <a:cxnLst/>
              <a:rect l="l" t="t" r="r" b="b"/>
              <a:pathLst>
                <a:path w="12543" h="1519365">
                  <a:moveTo>
                    <a:pt x="0" y="0"/>
                  </a:moveTo>
                  <a:lnTo>
                    <a:pt x="12543" y="0"/>
                  </a:lnTo>
                  <a:lnTo>
                    <a:pt x="12543" y="1519365"/>
                  </a:lnTo>
                  <a:lnTo>
                    <a:pt x="0" y="1519365"/>
                  </a:lnTo>
                  <a:close/>
                </a:path>
              </a:pathLst>
            </a:custGeom>
            <a:solidFill>
              <a:srgbClr val="4F474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2543" cy="15669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707</Words>
  <Application>Microsoft Office PowerPoint</Application>
  <PresentationFormat>Custom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Times New Roman</vt:lpstr>
      <vt:lpstr>MV Boli</vt:lpstr>
      <vt:lpstr>Arial</vt:lpstr>
      <vt:lpstr>Calibri</vt:lpstr>
      <vt:lpstr>WC Mano Negra Bold</vt:lpstr>
      <vt:lpstr>TT Bluescreens Bold</vt:lpstr>
      <vt:lpstr>Courier Prime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Modern Minimalist Thesis Defense Presentation</dc:title>
  <cp:lastModifiedBy>HP HP</cp:lastModifiedBy>
  <cp:revision>3</cp:revision>
  <dcterms:created xsi:type="dcterms:W3CDTF">2006-08-16T00:00:00Z</dcterms:created>
  <dcterms:modified xsi:type="dcterms:W3CDTF">2025-05-21T03:17:11Z</dcterms:modified>
  <dc:identifier>DAGn2Jd-f-0</dc:identifier>
</cp:coreProperties>
</file>