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7" r:id="rId9"/>
    <p:sldId id="266" r:id="rId10"/>
  </p:sldIdLst>
  <p:sldSz cx="18288000" cy="10287000"/>
  <p:notesSz cx="6858000" cy="9144000"/>
  <p:embeddedFontLst>
    <p:embeddedFont>
      <p:font typeface="DM Sans" pitchFamily="2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CC937F-5F53-48E4-9C0E-856675FE574B}" type="doc">
      <dgm:prSet loTypeId="urn:microsoft.com/office/officeart/2005/8/layout/vList2" loCatId="list" qsTypeId="urn:microsoft.com/office/officeart/2009/2/quickstyle/3d8" qsCatId="3D" csTypeId="urn:microsoft.com/office/officeart/2005/8/colors/accent2_1" csCatId="accent2"/>
      <dgm:spPr/>
      <dgm:t>
        <a:bodyPr/>
        <a:lstStyle/>
        <a:p>
          <a:endParaRPr lang="en-IN"/>
        </a:p>
      </dgm:t>
    </dgm:pt>
    <dgm:pt modelId="{5E117D44-751E-4AFB-B38F-77FEC0C52CDA}">
      <dgm:prSet/>
      <dgm:spPr/>
      <dgm:t>
        <a:bodyPr/>
        <a:lstStyle/>
        <a:p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Then the query was written to get data on the amount of orange cars </a:t>
          </a:r>
        </a:p>
      </dgm:t>
    </dgm:pt>
    <dgm:pt modelId="{3791FA93-A13B-4549-B35B-84AC1373C9B4}" type="parTrans" cxnId="{380A0550-339B-4695-8BA3-805C0A9993F7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63FCC3A3-ACD6-4003-9039-5CADD930AE99}" type="sibTrans" cxnId="{380A0550-339B-4695-8BA3-805C0A9993F7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FA365BA0-9F44-45E4-B40B-5E1D900A0E3F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Now there are same models which is identified by the number</a:t>
          </a:r>
        </a:p>
      </dgm:t>
    </dgm:pt>
    <dgm:pt modelId="{EBFEF404-F03E-49AC-BAF4-BFAAE38A608E}" type="parTrans" cxnId="{FC02181C-29D7-4AB6-B8A5-496D1477BCFC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8CCB610C-C99E-4F71-A4D7-B7E79FCAEC4A}" type="sibTrans" cxnId="{FC02181C-29D7-4AB6-B8A5-496D1477BCFC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7039CD48-4DB1-4B28-9F97-8519D048A165}">
      <dgm:prSet/>
      <dgm:spPr/>
      <dgm:t>
        <a:bodyPr/>
        <a:lstStyle/>
        <a:p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The orange colour of different models are there which are sorted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D35092-8818-46FD-B659-3A410D6884FE}" type="parTrans" cxnId="{5431D3D9-128E-4487-B82E-60A08928E5C7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FCC6C20C-F555-4B13-B315-223668A4BE7E}" type="sibTrans" cxnId="{5431D3D9-128E-4487-B82E-60A08928E5C7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F617FB53-AE4A-4C0B-866F-79CAADD7CC39}" type="pres">
      <dgm:prSet presAssocID="{4CCC937F-5F53-48E4-9C0E-856675FE574B}" presName="linear" presStyleCnt="0">
        <dgm:presLayoutVars>
          <dgm:animLvl val="lvl"/>
          <dgm:resizeHandles val="exact"/>
        </dgm:presLayoutVars>
      </dgm:prSet>
      <dgm:spPr/>
    </dgm:pt>
    <dgm:pt modelId="{2B98B035-3287-4652-8903-F3BF8B0A9C23}" type="pres">
      <dgm:prSet presAssocID="{5E117D44-751E-4AFB-B38F-77FEC0C52CD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609A7D2-164F-44E6-83D7-FD3370D3966D}" type="pres">
      <dgm:prSet presAssocID="{63FCC3A3-ACD6-4003-9039-5CADD930AE99}" presName="spacer" presStyleCnt="0"/>
      <dgm:spPr/>
    </dgm:pt>
    <dgm:pt modelId="{FB9D3FB2-F42B-48C8-9DB2-C52463138EED}" type="pres">
      <dgm:prSet presAssocID="{FA365BA0-9F44-45E4-B40B-5E1D900A0E3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B375F94-DB49-44E8-A3AA-80C0C55F8740}" type="pres">
      <dgm:prSet presAssocID="{8CCB610C-C99E-4F71-A4D7-B7E79FCAEC4A}" presName="spacer" presStyleCnt="0"/>
      <dgm:spPr/>
    </dgm:pt>
    <dgm:pt modelId="{629573F5-34FA-4445-AE1B-B5AD0AE99026}" type="pres">
      <dgm:prSet presAssocID="{7039CD48-4DB1-4B28-9F97-8519D048A16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B033804-8DC4-414E-9C59-48E7E72441D0}" type="presOf" srcId="{FA365BA0-9F44-45E4-B40B-5E1D900A0E3F}" destId="{FB9D3FB2-F42B-48C8-9DB2-C52463138EED}" srcOrd="0" destOrd="0" presId="urn:microsoft.com/office/officeart/2005/8/layout/vList2"/>
    <dgm:cxn modelId="{FC02181C-29D7-4AB6-B8A5-496D1477BCFC}" srcId="{4CCC937F-5F53-48E4-9C0E-856675FE574B}" destId="{FA365BA0-9F44-45E4-B40B-5E1D900A0E3F}" srcOrd="1" destOrd="0" parTransId="{EBFEF404-F03E-49AC-BAF4-BFAAE38A608E}" sibTransId="{8CCB610C-C99E-4F71-A4D7-B7E79FCAEC4A}"/>
    <dgm:cxn modelId="{42ED1046-75E5-495B-BF4B-4198F6DBEFB5}" type="presOf" srcId="{4CCC937F-5F53-48E4-9C0E-856675FE574B}" destId="{F617FB53-AE4A-4C0B-866F-79CAADD7CC39}" srcOrd="0" destOrd="0" presId="urn:microsoft.com/office/officeart/2005/8/layout/vList2"/>
    <dgm:cxn modelId="{380A0550-339B-4695-8BA3-805C0A9993F7}" srcId="{4CCC937F-5F53-48E4-9C0E-856675FE574B}" destId="{5E117D44-751E-4AFB-B38F-77FEC0C52CDA}" srcOrd="0" destOrd="0" parTransId="{3791FA93-A13B-4549-B35B-84AC1373C9B4}" sibTransId="{63FCC3A3-ACD6-4003-9039-5CADD930AE99}"/>
    <dgm:cxn modelId="{3EE8AE54-99C5-44D7-A414-1B05D8186644}" type="presOf" srcId="{7039CD48-4DB1-4B28-9F97-8519D048A165}" destId="{629573F5-34FA-4445-AE1B-B5AD0AE99026}" srcOrd="0" destOrd="0" presId="urn:microsoft.com/office/officeart/2005/8/layout/vList2"/>
    <dgm:cxn modelId="{2C86C2CE-24DD-4974-B852-40D47A6C53A0}" type="presOf" srcId="{5E117D44-751E-4AFB-B38F-77FEC0C52CDA}" destId="{2B98B035-3287-4652-8903-F3BF8B0A9C23}" srcOrd="0" destOrd="0" presId="urn:microsoft.com/office/officeart/2005/8/layout/vList2"/>
    <dgm:cxn modelId="{5431D3D9-128E-4487-B82E-60A08928E5C7}" srcId="{4CCC937F-5F53-48E4-9C0E-856675FE574B}" destId="{7039CD48-4DB1-4B28-9F97-8519D048A165}" srcOrd="2" destOrd="0" parTransId="{6FD35092-8818-46FD-B659-3A410D6884FE}" sibTransId="{FCC6C20C-F555-4B13-B315-223668A4BE7E}"/>
    <dgm:cxn modelId="{A87B2ADF-9B04-4A43-A6D1-20F317454695}" type="presParOf" srcId="{F617FB53-AE4A-4C0B-866F-79CAADD7CC39}" destId="{2B98B035-3287-4652-8903-F3BF8B0A9C23}" srcOrd="0" destOrd="0" presId="urn:microsoft.com/office/officeart/2005/8/layout/vList2"/>
    <dgm:cxn modelId="{4D952B10-7AA1-4C9C-9299-BF709B105DA6}" type="presParOf" srcId="{F617FB53-AE4A-4C0B-866F-79CAADD7CC39}" destId="{F609A7D2-164F-44E6-83D7-FD3370D3966D}" srcOrd="1" destOrd="0" presId="urn:microsoft.com/office/officeart/2005/8/layout/vList2"/>
    <dgm:cxn modelId="{18D037D3-E7F1-42EB-9D54-8AFF53C5F7C9}" type="presParOf" srcId="{F617FB53-AE4A-4C0B-866F-79CAADD7CC39}" destId="{FB9D3FB2-F42B-48C8-9DB2-C52463138EED}" srcOrd="2" destOrd="0" presId="urn:microsoft.com/office/officeart/2005/8/layout/vList2"/>
    <dgm:cxn modelId="{D51BCF5A-747F-40E6-8EA7-D0EE7C9E2BDA}" type="presParOf" srcId="{F617FB53-AE4A-4C0B-866F-79CAADD7CC39}" destId="{BB375F94-DB49-44E8-A3AA-80C0C55F8740}" srcOrd="3" destOrd="0" presId="urn:microsoft.com/office/officeart/2005/8/layout/vList2"/>
    <dgm:cxn modelId="{403FB9AA-65E0-4FD0-969A-74625D347C8D}" type="presParOf" srcId="{F617FB53-AE4A-4C0B-866F-79CAADD7CC39}" destId="{629573F5-34FA-4445-AE1B-B5AD0AE9902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CC937F-5F53-48E4-9C0E-856675FE574B}" type="doc">
      <dgm:prSet loTypeId="urn:microsoft.com/office/officeart/2005/8/layout/vList2" loCatId="list" qsTypeId="urn:microsoft.com/office/officeart/2009/2/quickstyle/3d8" qsCatId="3D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617FB53-AE4A-4C0B-866F-79CAADD7CC39}" type="pres">
      <dgm:prSet presAssocID="{4CCC937F-5F53-48E4-9C0E-856675FE574B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42ED1046-75E5-495B-BF4B-4198F6DBEFB5}" type="presOf" srcId="{4CCC937F-5F53-48E4-9C0E-856675FE574B}" destId="{F617FB53-AE4A-4C0B-866F-79CAADD7CC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84C962-1D2C-4E76-BA98-DFED5D2CE134}" type="doc">
      <dgm:prSet loTypeId="urn:microsoft.com/office/officeart/2005/8/layout/vList2" loCatId="list" qsTypeId="urn:microsoft.com/office/officeart/2009/2/quickstyle/3d8" qsCatId="3D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6489E2F-EDB5-4380-B3B5-97E9C76D308F}">
      <dgm:prSet/>
      <dgm:spPr/>
      <dgm:t>
        <a:bodyPr/>
        <a:lstStyle/>
        <a:p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Then another query shows which model have the highest price</a:t>
          </a:r>
        </a:p>
      </dgm:t>
    </dgm:pt>
    <dgm:pt modelId="{7CF31A96-B059-439B-A416-2FFDE6170DC8}" type="parTrans" cxnId="{F845BA57-DEF4-4F26-B35F-9E9876734009}">
      <dgm:prSet/>
      <dgm:spPr/>
      <dgm:t>
        <a:bodyPr/>
        <a:lstStyle/>
        <a:p>
          <a:endParaRPr lang="en-IN"/>
        </a:p>
      </dgm:t>
    </dgm:pt>
    <dgm:pt modelId="{BA222BA7-A2A7-42FA-93E1-B34346747410}" type="sibTrans" cxnId="{F845BA57-DEF4-4F26-B35F-9E9876734009}">
      <dgm:prSet/>
      <dgm:spPr/>
      <dgm:t>
        <a:bodyPr/>
        <a:lstStyle/>
        <a:p>
          <a:endParaRPr lang="en-IN"/>
        </a:p>
      </dgm:t>
    </dgm:pt>
    <dgm:pt modelId="{697938F4-2CDE-458A-BEBC-96AAE308DE62}">
      <dgm:prSet/>
      <dgm:spPr/>
      <dgm:t>
        <a:bodyPr/>
        <a:lstStyle/>
        <a:p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Models having high performance and high km</a:t>
          </a:r>
        </a:p>
      </dgm:t>
    </dgm:pt>
    <dgm:pt modelId="{AEADEF6E-435F-476F-93BA-23202BDF3584}" type="parTrans" cxnId="{ACE529F7-F945-4AB8-B838-688863FAAF01}">
      <dgm:prSet/>
      <dgm:spPr/>
      <dgm:t>
        <a:bodyPr/>
        <a:lstStyle/>
        <a:p>
          <a:endParaRPr lang="en-IN"/>
        </a:p>
      </dgm:t>
    </dgm:pt>
    <dgm:pt modelId="{8015DA07-CA44-4036-99B9-643513E9D1C6}" type="sibTrans" cxnId="{ACE529F7-F945-4AB8-B838-688863FAAF01}">
      <dgm:prSet/>
      <dgm:spPr/>
      <dgm:t>
        <a:bodyPr/>
        <a:lstStyle/>
        <a:p>
          <a:endParaRPr lang="en-IN"/>
        </a:p>
      </dgm:t>
    </dgm:pt>
    <dgm:pt modelId="{CF96FB0D-2E1E-449C-B505-89040B53E344}">
      <dgm:prSet/>
      <dgm:spPr/>
      <dgm:t>
        <a:bodyPr/>
        <a:lstStyle/>
        <a:p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This query shows how different models based on high price</a:t>
          </a:r>
        </a:p>
      </dgm:t>
    </dgm:pt>
    <dgm:pt modelId="{458547C4-A5D6-4D4F-B121-8ED6AC11FFF9}" type="parTrans" cxnId="{DC22A8F7-C5B5-4B88-BC76-91EC056DBA49}">
      <dgm:prSet/>
      <dgm:spPr/>
      <dgm:t>
        <a:bodyPr/>
        <a:lstStyle/>
        <a:p>
          <a:endParaRPr lang="en-IN"/>
        </a:p>
      </dgm:t>
    </dgm:pt>
    <dgm:pt modelId="{69C4EFAA-6A40-4192-93F3-F13FF7E791B9}" type="sibTrans" cxnId="{DC22A8F7-C5B5-4B88-BC76-91EC056DBA49}">
      <dgm:prSet/>
      <dgm:spPr/>
      <dgm:t>
        <a:bodyPr/>
        <a:lstStyle/>
        <a:p>
          <a:endParaRPr lang="en-IN"/>
        </a:p>
      </dgm:t>
    </dgm:pt>
    <dgm:pt modelId="{11A61F5A-31BF-41CB-93A0-D11C944E51DF}">
      <dgm:prSet/>
      <dgm:spPr/>
      <dgm:t>
        <a:bodyPr/>
        <a:lstStyle/>
        <a:p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To show the customers models having high performance the query is written so that they get the idea of price for the cars</a:t>
          </a:r>
        </a:p>
      </dgm:t>
    </dgm:pt>
    <dgm:pt modelId="{BB1A4774-40CD-4DF6-AE0B-A4E041B1D265}" type="parTrans" cxnId="{A373F7AD-B79E-48E7-B53B-895CB8B6781D}">
      <dgm:prSet/>
      <dgm:spPr/>
      <dgm:t>
        <a:bodyPr/>
        <a:lstStyle/>
        <a:p>
          <a:endParaRPr lang="en-IN"/>
        </a:p>
      </dgm:t>
    </dgm:pt>
    <dgm:pt modelId="{D3E0AC44-026F-47F0-A1F3-EAC473441635}" type="sibTrans" cxnId="{A373F7AD-B79E-48E7-B53B-895CB8B6781D}">
      <dgm:prSet/>
      <dgm:spPr/>
      <dgm:t>
        <a:bodyPr/>
        <a:lstStyle/>
        <a:p>
          <a:endParaRPr lang="en-IN"/>
        </a:p>
      </dgm:t>
    </dgm:pt>
    <dgm:pt modelId="{AB207BEE-DADB-4FC7-84A8-0F211FBC8442}" type="pres">
      <dgm:prSet presAssocID="{6384C962-1D2C-4E76-BA98-DFED5D2CE134}" presName="linear" presStyleCnt="0">
        <dgm:presLayoutVars>
          <dgm:animLvl val="lvl"/>
          <dgm:resizeHandles val="exact"/>
        </dgm:presLayoutVars>
      </dgm:prSet>
      <dgm:spPr/>
    </dgm:pt>
    <dgm:pt modelId="{B576BDA3-7AF9-4610-B87D-4AD2FE9C4006}" type="pres">
      <dgm:prSet presAssocID="{56489E2F-EDB5-4380-B3B5-97E9C76D308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99C6C81-A892-4141-82C6-CAC2B7F6C613}" type="pres">
      <dgm:prSet presAssocID="{BA222BA7-A2A7-42FA-93E1-B34346747410}" presName="spacer" presStyleCnt="0"/>
      <dgm:spPr/>
    </dgm:pt>
    <dgm:pt modelId="{45D30CB4-7B55-44AD-A176-629FDFD0FB54}" type="pres">
      <dgm:prSet presAssocID="{697938F4-2CDE-458A-BEBC-96AAE308DE6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7CE0488-ECED-4472-8594-92320EB3B5E2}" type="pres">
      <dgm:prSet presAssocID="{8015DA07-CA44-4036-99B9-643513E9D1C6}" presName="spacer" presStyleCnt="0"/>
      <dgm:spPr/>
    </dgm:pt>
    <dgm:pt modelId="{B509F251-23E5-4F34-89C0-49423F877A3C}" type="pres">
      <dgm:prSet presAssocID="{CF96FB0D-2E1E-449C-B505-89040B53E34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ACF0816-6159-4020-99A4-2103C1E49491}" type="pres">
      <dgm:prSet presAssocID="{69C4EFAA-6A40-4192-93F3-F13FF7E791B9}" presName="spacer" presStyleCnt="0"/>
      <dgm:spPr/>
    </dgm:pt>
    <dgm:pt modelId="{38A4B1F8-7E8F-4212-BA3D-FE37CEFF7285}" type="pres">
      <dgm:prSet presAssocID="{11A61F5A-31BF-41CB-93A0-D11C944E51DF}" presName="parentText" presStyleLbl="node1" presStyleIdx="3" presStyleCnt="4" custLinFactY="898" custLinFactNeighborX="1565" custLinFactNeighborY="100000">
        <dgm:presLayoutVars>
          <dgm:chMax val="0"/>
          <dgm:bulletEnabled val="1"/>
        </dgm:presLayoutVars>
      </dgm:prSet>
      <dgm:spPr/>
    </dgm:pt>
  </dgm:ptLst>
  <dgm:cxnLst>
    <dgm:cxn modelId="{2A81471B-0746-4826-8AB4-0CFAEA78275E}" type="presOf" srcId="{CF96FB0D-2E1E-449C-B505-89040B53E344}" destId="{B509F251-23E5-4F34-89C0-49423F877A3C}" srcOrd="0" destOrd="0" presId="urn:microsoft.com/office/officeart/2005/8/layout/vList2"/>
    <dgm:cxn modelId="{F924183A-65FB-457A-9F28-AC3B0970DF98}" type="presOf" srcId="{56489E2F-EDB5-4380-B3B5-97E9C76D308F}" destId="{B576BDA3-7AF9-4610-B87D-4AD2FE9C4006}" srcOrd="0" destOrd="0" presId="urn:microsoft.com/office/officeart/2005/8/layout/vList2"/>
    <dgm:cxn modelId="{08EFE93F-0385-418D-9695-EB49A3A25A57}" type="presOf" srcId="{697938F4-2CDE-458A-BEBC-96AAE308DE62}" destId="{45D30CB4-7B55-44AD-A176-629FDFD0FB54}" srcOrd="0" destOrd="0" presId="urn:microsoft.com/office/officeart/2005/8/layout/vList2"/>
    <dgm:cxn modelId="{BBDE196E-E1AC-4B38-B7DF-C9EED76488A4}" type="presOf" srcId="{6384C962-1D2C-4E76-BA98-DFED5D2CE134}" destId="{AB207BEE-DADB-4FC7-84A8-0F211FBC8442}" srcOrd="0" destOrd="0" presId="urn:microsoft.com/office/officeart/2005/8/layout/vList2"/>
    <dgm:cxn modelId="{F845BA57-DEF4-4F26-B35F-9E9876734009}" srcId="{6384C962-1D2C-4E76-BA98-DFED5D2CE134}" destId="{56489E2F-EDB5-4380-B3B5-97E9C76D308F}" srcOrd="0" destOrd="0" parTransId="{7CF31A96-B059-439B-A416-2FFDE6170DC8}" sibTransId="{BA222BA7-A2A7-42FA-93E1-B34346747410}"/>
    <dgm:cxn modelId="{A373F7AD-B79E-48E7-B53B-895CB8B6781D}" srcId="{6384C962-1D2C-4E76-BA98-DFED5D2CE134}" destId="{11A61F5A-31BF-41CB-93A0-D11C944E51DF}" srcOrd="3" destOrd="0" parTransId="{BB1A4774-40CD-4DF6-AE0B-A4E041B1D265}" sibTransId="{D3E0AC44-026F-47F0-A1F3-EAC473441635}"/>
    <dgm:cxn modelId="{46E6F3DE-7ADF-408D-ABE7-159F8FEE4C30}" type="presOf" srcId="{11A61F5A-31BF-41CB-93A0-D11C944E51DF}" destId="{38A4B1F8-7E8F-4212-BA3D-FE37CEFF7285}" srcOrd="0" destOrd="0" presId="urn:microsoft.com/office/officeart/2005/8/layout/vList2"/>
    <dgm:cxn modelId="{ACE529F7-F945-4AB8-B838-688863FAAF01}" srcId="{6384C962-1D2C-4E76-BA98-DFED5D2CE134}" destId="{697938F4-2CDE-458A-BEBC-96AAE308DE62}" srcOrd="1" destOrd="0" parTransId="{AEADEF6E-435F-476F-93BA-23202BDF3584}" sibTransId="{8015DA07-CA44-4036-99B9-643513E9D1C6}"/>
    <dgm:cxn modelId="{DC22A8F7-C5B5-4B88-BC76-91EC056DBA49}" srcId="{6384C962-1D2C-4E76-BA98-DFED5D2CE134}" destId="{CF96FB0D-2E1E-449C-B505-89040B53E344}" srcOrd="2" destOrd="0" parTransId="{458547C4-A5D6-4D4F-B121-8ED6AC11FFF9}" sibTransId="{69C4EFAA-6A40-4192-93F3-F13FF7E791B9}"/>
    <dgm:cxn modelId="{46DDA8FF-2E09-47E0-9B76-F00AAB3A758E}" type="presParOf" srcId="{AB207BEE-DADB-4FC7-84A8-0F211FBC8442}" destId="{B576BDA3-7AF9-4610-B87D-4AD2FE9C4006}" srcOrd="0" destOrd="0" presId="urn:microsoft.com/office/officeart/2005/8/layout/vList2"/>
    <dgm:cxn modelId="{5575BA51-C9B7-40F2-88D4-C0ADE844F496}" type="presParOf" srcId="{AB207BEE-DADB-4FC7-84A8-0F211FBC8442}" destId="{699C6C81-A892-4141-82C6-CAC2B7F6C613}" srcOrd="1" destOrd="0" presId="urn:microsoft.com/office/officeart/2005/8/layout/vList2"/>
    <dgm:cxn modelId="{3FFAC439-4C6F-40C7-B7CC-E9E5303DC1D0}" type="presParOf" srcId="{AB207BEE-DADB-4FC7-84A8-0F211FBC8442}" destId="{45D30CB4-7B55-44AD-A176-629FDFD0FB54}" srcOrd="2" destOrd="0" presId="urn:microsoft.com/office/officeart/2005/8/layout/vList2"/>
    <dgm:cxn modelId="{EA40ABD4-BCB5-4731-961E-4DC27C4B93C4}" type="presParOf" srcId="{AB207BEE-DADB-4FC7-84A8-0F211FBC8442}" destId="{E7CE0488-ECED-4472-8594-92320EB3B5E2}" srcOrd="3" destOrd="0" presId="urn:microsoft.com/office/officeart/2005/8/layout/vList2"/>
    <dgm:cxn modelId="{05679859-678C-473F-B3AD-F9733ACAE411}" type="presParOf" srcId="{AB207BEE-DADB-4FC7-84A8-0F211FBC8442}" destId="{B509F251-23E5-4F34-89C0-49423F877A3C}" srcOrd="4" destOrd="0" presId="urn:microsoft.com/office/officeart/2005/8/layout/vList2"/>
    <dgm:cxn modelId="{53513DB1-8BC8-465B-AEC1-0139D9B7C260}" type="presParOf" srcId="{AB207BEE-DADB-4FC7-84A8-0F211FBC8442}" destId="{4ACF0816-6159-4020-99A4-2103C1E49491}" srcOrd="5" destOrd="0" presId="urn:microsoft.com/office/officeart/2005/8/layout/vList2"/>
    <dgm:cxn modelId="{3D20BB21-FA69-4239-A778-083E00AA59F3}" type="presParOf" srcId="{AB207BEE-DADB-4FC7-84A8-0F211FBC8442}" destId="{38A4B1F8-7E8F-4212-BA3D-FE37CEFF728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8B035-3287-4652-8903-F3BF8B0A9C23}">
      <dsp:nvSpPr>
        <dsp:cNvPr id="0" name=""/>
        <dsp:cNvSpPr/>
      </dsp:nvSpPr>
      <dsp:spPr>
        <a:xfrm>
          <a:off x="0" y="27292"/>
          <a:ext cx="12192000" cy="17760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>
              <a:latin typeface="Times New Roman" panose="02020603050405020304" pitchFamily="18" charset="0"/>
              <a:cs typeface="Times New Roman" panose="02020603050405020304" pitchFamily="18" charset="0"/>
            </a:rPr>
            <a:t>Then the query was written to get data on the amount of orange cars </a:t>
          </a:r>
        </a:p>
      </dsp:txBody>
      <dsp:txXfrm>
        <a:off x="86700" y="113992"/>
        <a:ext cx="12018600" cy="1602660"/>
      </dsp:txXfrm>
    </dsp:sp>
    <dsp:sp modelId="{FB9D3FB2-F42B-48C8-9DB2-C52463138EED}">
      <dsp:nvSpPr>
        <dsp:cNvPr id="0" name=""/>
        <dsp:cNvSpPr/>
      </dsp:nvSpPr>
      <dsp:spPr>
        <a:xfrm>
          <a:off x="0" y="1935832"/>
          <a:ext cx="12192000" cy="17760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Now there are same models which is identified by the number</a:t>
          </a:r>
        </a:p>
      </dsp:txBody>
      <dsp:txXfrm>
        <a:off x="86700" y="2022532"/>
        <a:ext cx="12018600" cy="1602660"/>
      </dsp:txXfrm>
    </dsp:sp>
    <dsp:sp modelId="{629573F5-34FA-4445-AE1B-B5AD0AE99026}">
      <dsp:nvSpPr>
        <dsp:cNvPr id="0" name=""/>
        <dsp:cNvSpPr/>
      </dsp:nvSpPr>
      <dsp:spPr>
        <a:xfrm>
          <a:off x="0" y="3844373"/>
          <a:ext cx="12192000" cy="17760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>
              <a:latin typeface="Times New Roman" panose="02020603050405020304" pitchFamily="18" charset="0"/>
              <a:cs typeface="Times New Roman" panose="02020603050405020304" pitchFamily="18" charset="0"/>
            </a:rPr>
            <a:t>The orange colour of different models are there which are sorted</a:t>
          </a:r>
          <a:endParaRPr lang="en-IN" sz="4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700" y="3931073"/>
        <a:ext cx="12018600" cy="1602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6BDA3-7AF9-4610-B87D-4AD2FE9C4006}">
      <dsp:nvSpPr>
        <dsp:cNvPr id="0" name=""/>
        <dsp:cNvSpPr/>
      </dsp:nvSpPr>
      <dsp:spPr>
        <a:xfrm>
          <a:off x="0" y="63335"/>
          <a:ext cx="11430000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Then another query shows which model have the highest price</a:t>
          </a:r>
        </a:p>
      </dsp:txBody>
      <dsp:txXfrm>
        <a:off x="55687" y="119022"/>
        <a:ext cx="11318626" cy="1029376"/>
      </dsp:txXfrm>
    </dsp:sp>
    <dsp:sp modelId="{45D30CB4-7B55-44AD-A176-629FDFD0FB54}">
      <dsp:nvSpPr>
        <dsp:cNvPr id="0" name=""/>
        <dsp:cNvSpPr/>
      </dsp:nvSpPr>
      <dsp:spPr>
        <a:xfrm>
          <a:off x="0" y="1290485"/>
          <a:ext cx="11430000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Models having high performance and high km</a:t>
          </a:r>
        </a:p>
      </dsp:txBody>
      <dsp:txXfrm>
        <a:off x="55687" y="1346172"/>
        <a:ext cx="11318626" cy="1029376"/>
      </dsp:txXfrm>
    </dsp:sp>
    <dsp:sp modelId="{B509F251-23E5-4F34-89C0-49423F877A3C}">
      <dsp:nvSpPr>
        <dsp:cNvPr id="0" name=""/>
        <dsp:cNvSpPr/>
      </dsp:nvSpPr>
      <dsp:spPr>
        <a:xfrm>
          <a:off x="0" y="2517636"/>
          <a:ext cx="11430000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This query shows how different models based on high price</a:t>
          </a:r>
        </a:p>
      </dsp:txBody>
      <dsp:txXfrm>
        <a:off x="55687" y="2573323"/>
        <a:ext cx="11318626" cy="1029376"/>
      </dsp:txXfrm>
    </dsp:sp>
    <dsp:sp modelId="{38A4B1F8-7E8F-4212-BA3D-FE37CEFF7285}">
      <dsp:nvSpPr>
        <dsp:cNvPr id="0" name=""/>
        <dsp:cNvSpPr/>
      </dsp:nvSpPr>
      <dsp:spPr>
        <a:xfrm>
          <a:off x="0" y="3808122"/>
          <a:ext cx="11430000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To show the customers models having high performance the query is written so that they get the idea of price for the cars</a:t>
          </a:r>
        </a:p>
      </dsp:txBody>
      <dsp:txXfrm>
        <a:off x="55687" y="3863809"/>
        <a:ext cx="11318626" cy="1029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13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6.png"/><Relationship Id="rId3" Type="http://schemas.openxmlformats.org/officeDocument/2006/relationships/image" Target="../media/image30.png"/><Relationship Id="rId7" Type="http://schemas.openxmlformats.org/officeDocument/2006/relationships/image" Target="../media/image10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32.png"/><Relationship Id="rId10" Type="http://schemas.openxmlformats.org/officeDocument/2006/relationships/image" Target="../media/image15.svg"/><Relationship Id="rId4" Type="http://schemas.openxmlformats.org/officeDocument/2006/relationships/image" Target="../media/image31.svg"/><Relationship Id="rId9" Type="http://schemas.openxmlformats.org/officeDocument/2006/relationships/image" Target="../media/image14.png"/><Relationship Id="rId14" Type="http://schemas.openxmlformats.org/officeDocument/2006/relationships/image" Target="../media/image2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33.jpeg"/><Relationship Id="rId5" Type="http://schemas.openxmlformats.org/officeDocument/2006/relationships/image" Target="../media/image16.png"/><Relationship Id="rId10" Type="http://schemas.openxmlformats.org/officeDocument/2006/relationships/image" Target="../media/image29.svg"/><Relationship Id="rId4" Type="http://schemas.openxmlformats.org/officeDocument/2006/relationships/image" Target="../media/image5.sv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0.png"/><Relationship Id="rId18" Type="http://schemas.openxmlformats.org/officeDocument/2006/relationships/image" Target="../media/image29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7.svg"/><Relationship Id="rId17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5" Type="http://schemas.openxmlformats.org/officeDocument/2006/relationships/image" Target="../media/image24.png"/><Relationship Id="rId10" Type="http://schemas.openxmlformats.org/officeDocument/2006/relationships/image" Target="../media/image15.svg"/><Relationship Id="rId19" Type="http://schemas.openxmlformats.org/officeDocument/2006/relationships/image" Target="../media/image37.png"/><Relationship Id="rId4" Type="http://schemas.openxmlformats.org/officeDocument/2006/relationships/image" Target="../media/image3.svg"/><Relationship Id="rId9" Type="http://schemas.openxmlformats.org/officeDocument/2006/relationships/image" Target="../media/image14.png"/><Relationship Id="rId1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6.png"/><Relationship Id="rId7" Type="http://schemas.openxmlformats.org/officeDocument/2006/relationships/diagramData" Target="../diagrams/data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svg"/><Relationship Id="rId11" Type="http://schemas.microsoft.com/office/2007/relationships/diagramDrawing" Target="../diagrams/drawing1.xml"/><Relationship Id="rId5" Type="http://schemas.openxmlformats.org/officeDocument/2006/relationships/image" Target="../media/image38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27.svg"/><Relationship Id="rId9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image" Target="../media/image26.png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image" Target="../media/image1.png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svg"/><Relationship Id="rId11" Type="http://schemas.microsoft.com/office/2007/relationships/diagramDrawing" Target="../diagrams/drawing2.xml"/><Relationship Id="rId5" Type="http://schemas.openxmlformats.org/officeDocument/2006/relationships/image" Target="../media/image38.png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image" Target="../media/image27.svg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242225" y="-4646609"/>
            <a:ext cx="10580265" cy="19340083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1869974" y="3206873"/>
            <a:ext cx="15128717" cy="13898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7200" b="1" dirty="0">
                <a:solidFill>
                  <a:srgbClr val="000000"/>
                </a:solidFill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Research project of Nissan Dataset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914102" y="6624033"/>
            <a:ext cx="8459795" cy="1167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6000" i="1" spc="-87" dirty="0">
                <a:solidFill>
                  <a:srgbClr val="000000"/>
                </a:solidFill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Presented by Swetanshu Chakladar</a:t>
            </a:r>
          </a:p>
        </p:txBody>
      </p:sp>
      <p:sp>
        <p:nvSpPr>
          <p:cNvPr id="19" name="Freeform 19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2">
            <a:extLst>
              <a:ext uri="{FF2B5EF4-FFF2-40B4-BE49-F238E27FC236}">
                <a16:creationId xmlns:a16="http://schemas.microsoft.com/office/drawing/2014/main" id="{9FB2F04E-3784-9913-E564-6FE81150A822}"/>
              </a:ext>
            </a:extLst>
          </p:cNvPr>
          <p:cNvSpPr txBox="1">
            <a:spLocks/>
          </p:cNvSpPr>
          <p:nvPr/>
        </p:nvSpPr>
        <p:spPr>
          <a:xfrm>
            <a:off x="320278" y="631468"/>
            <a:ext cx="5260965" cy="1129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610E5-3FEC-D4A7-BF79-62064F6F5526}"/>
              </a:ext>
            </a:extLst>
          </p:cNvPr>
          <p:cNvSpPr txBox="1"/>
          <p:nvPr/>
        </p:nvSpPr>
        <p:spPr>
          <a:xfrm>
            <a:off x="609600" y="2171566"/>
            <a:ext cx="6094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dataset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61DED6-C481-08A1-730E-BB5651B682F2}"/>
              </a:ext>
            </a:extLst>
          </p:cNvPr>
          <p:cNvSpPr txBox="1"/>
          <p:nvPr/>
        </p:nvSpPr>
        <p:spPr>
          <a:xfrm>
            <a:off x="604684" y="3226032"/>
            <a:ext cx="107731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the models having max performance and good condition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B8C02-B51E-8EF1-307D-93B90E0F9241}"/>
              </a:ext>
            </a:extLst>
          </p:cNvPr>
          <p:cNvSpPr txBox="1"/>
          <p:nvPr/>
        </p:nvSpPr>
        <p:spPr>
          <a:xfrm>
            <a:off x="604684" y="3707173"/>
            <a:ext cx="118996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female customer having varied condition of their vehicles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9A95A-40A6-30BE-C613-503D0495D726}"/>
              </a:ext>
            </a:extLst>
          </p:cNvPr>
          <p:cNvSpPr txBox="1"/>
          <p:nvPr/>
        </p:nvSpPr>
        <p:spPr>
          <a:xfrm>
            <a:off x="594387" y="4180139"/>
            <a:ext cx="6094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the amount of orange cars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2D0302-A09B-0E41-864E-506232C900B9}"/>
              </a:ext>
            </a:extLst>
          </p:cNvPr>
          <p:cNvSpPr txBox="1"/>
          <p:nvPr/>
        </p:nvSpPr>
        <p:spPr>
          <a:xfrm>
            <a:off x="594387" y="4661280"/>
            <a:ext cx="103756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having high price and high performance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556A73-CE5A-600F-6AE3-ADD08BFA3F60}"/>
              </a:ext>
            </a:extLst>
          </p:cNvPr>
          <p:cNvSpPr txBox="1"/>
          <p:nvPr/>
        </p:nvSpPr>
        <p:spPr>
          <a:xfrm>
            <a:off x="604684" y="2698367"/>
            <a:ext cx="94777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on models that have bad condition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AC180F0-AE0F-47D6-0E3B-2FD803808F98}"/>
              </a:ext>
            </a:extLst>
          </p:cNvPr>
          <p:cNvSpPr/>
          <p:nvPr/>
        </p:nvSpPr>
        <p:spPr>
          <a:xfrm rot="-5282649">
            <a:off x="16153697" y="724903"/>
            <a:ext cx="3392306" cy="1065944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75D9A791-B37A-A019-BF6D-B10B0BC6A1B0}"/>
              </a:ext>
            </a:extLst>
          </p:cNvPr>
          <p:cNvSpPr/>
          <p:nvPr/>
        </p:nvSpPr>
        <p:spPr>
          <a:xfrm>
            <a:off x="-304800" y="8209346"/>
            <a:ext cx="4704271" cy="2187107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A4663116-A5AD-FBC5-D494-6B520ECFFE86}"/>
              </a:ext>
            </a:extLst>
          </p:cNvPr>
          <p:cNvSpPr/>
          <p:nvPr/>
        </p:nvSpPr>
        <p:spPr>
          <a:xfrm>
            <a:off x="-206396" y="136490"/>
            <a:ext cx="5229017" cy="2169093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301732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2157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932521" y="2141954"/>
            <a:ext cx="1602378" cy="1460699"/>
          </a:xfrm>
          <a:custGeom>
            <a:avLst/>
            <a:gdLst/>
            <a:ahLst/>
            <a:cxnLst/>
            <a:rect l="l" t="t" r="r" b="b"/>
            <a:pathLst>
              <a:path w="6264366" h="6104909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TextBox 4"/>
          <p:cNvSpPr txBox="1"/>
          <p:nvPr/>
        </p:nvSpPr>
        <p:spPr>
          <a:xfrm>
            <a:off x="1504950" y="2345718"/>
            <a:ext cx="10382249" cy="10531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72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dataset</a:t>
            </a:r>
            <a:endParaRPr lang="en-US" sz="7200" dirty="0">
              <a:latin typeface="Times New Roman" panose="02020603050405020304" pitchFamily="18" charset="0"/>
              <a:ea typeface="DM Sans Bold"/>
              <a:cs typeface="Times New Roman" panose="02020603050405020304" pitchFamily="18" charset="0"/>
              <a:sym typeface="DM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43681" y="3590036"/>
            <a:ext cx="8567119" cy="38240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considered is based on Nissan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have full name of age and gender of the customer buying different product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also have model name with their color, performance and the km that the models give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the dataset provides the quality and price </a:t>
            </a:r>
          </a:p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endParaRPr lang="en-US" sz="3200" u="none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353489" y="8540136"/>
            <a:ext cx="4229911" cy="193800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478480" y="-191146"/>
            <a:ext cx="4704271" cy="2187107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9144000" y="9258301"/>
            <a:ext cx="4495800" cy="1676400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6460941" y="-191145"/>
            <a:ext cx="2073459" cy="2282190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-5282649">
            <a:off x="16153697" y="724903"/>
            <a:ext cx="3392306" cy="1065944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50F430-286C-777E-9C7D-CD98FAD5086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58672" y="3663355"/>
            <a:ext cx="4581456" cy="36169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90218" y="1930931"/>
            <a:ext cx="7156089" cy="21328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kumimoji="0" lang="en-US" sz="6000" i="0" u="none" strike="noStrike" kern="1200" cap="none" spc="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models based on bad condition</a:t>
            </a:r>
            <a:endParaRPr lang="en-US" sz="6000" dirty="0">
              <a:latin typeface="Times New Roman" panose="02020603050405020304" pitchFamily="18" charset="0"/>
              <a:ea typeface="DM Sans Bold"/>
              <a:cs typeface="Times New Roman" panose="02020603050405020304" pitchFamily="18" charset="0"/>
              <a:sym typeface="DM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68575" y="4424417"/>
            <a:ext cx="7025086" cy="4431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first query, model and quality is selected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where clause is used to set a condition "Bad“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query is showing different models that are having bad condition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-228601" y="9334500"/>
            <a:ext cx="3250975" cy="535302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4648200" y="-685801"/>
            <a:ext cx="4805658" cy="2052172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2" name="Freeform 22"/>
          <p:cNvSpPr/>
          <p:nvPr/>
        </p:nvSpPr>
        <p:spPr>
          <a:xfrm>
            <a:off x="3870944" y="8919661"/>
            <a:ext cx="2147149" cy="1657350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3" name="Freeform 23"/>
          <p:cNvSpPr/>
          <p:nvPr/>
        </p:nvSpPr>
        <p:spPr>
          <a:xfrm>
            <a:off x="-1" y="0"/>
            <a:ext cx="1748756" cy="2052171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24" name="Picture 2" descr="Water damaged 4 Nissan Magnite Cars - Okhla">
            <a:extLst>
              <a:ext uri="{FF2B5EF4-FFF2-40B4-BE49-F238E27FC236}">
                <a16:creationId xmlns:a16="http://schemas.microsoft.com/office/drawing/2014/main" id="{C78751C3-9695-7021-3CAE-015330C4D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634" y="2950679"/>
            <a:ext cx="6324600" cy="47434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267286" y="0"/>
            <a:ext cx="2020714" cy="1231107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9602841" y="1409700"/>
            <a:ext cx="2020713" cy="1739963"/>
          </a:xfrm>
          <a:custGeom>
            <a:avLst/>
            <a:gdLst/>
            <a:ahLst/>
            <a:cxnLst/>
            <a:rect l="l" t="t" r="r" b="b"/>
            <a:pathLst>
              <a:path w="5956731" h="6527925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470869" y="1157284"/>
            <a:ext cx="8092094" cy="2492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 the top 5 models having high performance and good condition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16464" y="3912393"/>
            <a:ext cx="8618136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query states the models based on high performance and the condition is good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5 is used to understand the car that only have the high performance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will only be one model that will be having high performance among the other models.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shows how some of the models of Nissan is increasing their buisness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Cox Automotive Analysis: Nissan Quarterly U.S. Market Performance - Cox  Automotive Inc.">
            <a:extLst>
              <a:ext uri="{FF2B5EF4-FFF2-40B4-BE49-F238E27FC236}">
                <a16:creationId xmlns:a16="http://schemas.microsoft.com/office/drawing/2014/main" id="{27CB6BDF-4253-ADB1-99AE-20B88A58B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200" y="3868353"/>
            <a:ext cx="4230890" cy="395073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-886757" y="5074942"/>
            <a:ext cx="20061513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5930165" y="4823914"/>
            <a:ext cx="502056" cy="50205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6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227066" y="4823914"/>
            <a:ext cx="502056" cy="502056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653627" y="4823914"/>
            <a:ext cx="502056" cy="502056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6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3396139" y="4823914"/>
            <a:ext cx="502056" cy="502056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6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4732501" y="1907439"/>
            <a:ext cx="8822997" cy="2492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Amount of female customer having varied condition of their vehicles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25"/>
          <p:cNvSpPr/>
          <p:nvPr/>
        </p:nvSpPr>
        <p:spPr>
          <a:xfrm>
            <a:off x="50999" y="8816377"/>
            <a:ext cx="3364851" cy="1529022"/>
          </a:xfrm>
          <a:custGeom>
            <a:avLst/>
            <a:gdLst/>
            <a:ahLst/>
            <a:cxnLst/>
            <a:rect l="l" t="t" r="r" b="b"/>
            <a:pathLst>
              <a:path w="4051334" h="2765036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5262955" y="8864587"/>
            <a:ext cx="3076045" cy="1760220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7" name="Freeform 27"/>
          <p:cNvSpPr/>
          <p:nvPr/>
        </p:nvSpPr>
        <p:spPr>
          <a:xfrm>
            <a:off x="-674156" y="-252823"/>
            <a:ext cx="4224468" cy="1575609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8" name="Freeform 28"/>
          <p:cNvSpPr/>
          <p:nvPr/>
        </p:nvSpPr>
        <p:spPr>
          <a:xfrm>
            <a:off x="11101574" y="9324045"/>
            <a:ext cx="2453924" cy="1167590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9" name="Freeform 29"/>
          <p:cNvSpPr/>
          <p:nvPr/>
        </p:nvSpPr>
        <p:spPr>
          <a:xfrm>
            <a:off x="10706569" y="-1540516"/>
            <a:ext cx="3564285" cy="3376128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0" name="Freeform 30"/>
          <p:cNvSpPr/>
          <p:nvPr/>
        </p:nvSpPr>
        <p:spPr>
          <a:xfrm rot="-5400000">
            <a:off x="5511376" y="-1111727"/>
            <a:ext cx="1752602" cy="2528252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1" name="Freeform 31"/>
          <p:cNvSpPr/>
          <p:nvPr/>
        </p:nvSpPr>
        <p:spPr>
          <a:xfrm>
            <a:off x="3810000" y="9271808"/>
            <a:ext cx="1709302" cy="1167590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2" name="Freeform 32"/>
          <p:cNvSpPr/>
          <p:nvPr/>
        </p:nvSpPr>
        <p:spPr>
          <a:xfrm>
            <a:off x="15611765" y="-571498"/>
            <a:ext cx="1647535" cy="1648365"/>
          </a:xfrm>
          <a:custGeom>
            <a:avLst/>
            <a:gdLst/>
            <a:ahLst/>
            <a:cxnLst/>
            <a:rect l="l" t="t" r="r" b="b"/>
            <a:pathLst>
              <a:path w="1996345" h="2149497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24C97D-E63A-0AF1-6585-AC585429DB59}"/>
              </a:ext>
            </a:extLst>
          </p:cNvPr>
          <p:cNvSpPr txBox="1"/>
          <p:nvPr/>
        </p:nvSpPr>
        <p:spPr>
          <a:xfrm>
            <a:off x="495072" y="5882814"/>
            <a:ext cx="1004846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query states that in the entire dataset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 of model gives the number of models that are damaged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 different gender the female gender is separated to get the information on  the condition of the models that they own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column is shown separately as well .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88EEC73-FEAD-7CF8-4F65-F69A867F214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764503" y="5324009"/>
            <a:ext cx="5295900" cy="3435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 rot="-5282649">
            <a:off x="-839206" y="2120210"/>
            <a:ext cx="3727868" cy="1440397"/>
          </a:xfrm>
          <a:custGeom>
            <a:avLst/>
            <a:gdLst/>
            <a:ahLst/>
            <a:cxnLst/>
            <a:rect l="l" t="t" r="r" b="b"/>
            <a:pathLst>
              <a:path w="7567145" h="2582288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1734800" y="246003"/>
            <a:ext cx="1953569" cy="1886737"/>
          </a:xfrm>
          <a:custGeom>
            <a:avLst/>
            <a:gdLst/>
            <a:ahLst/>
            <a:cxnLst/>
            <a:rect l="l" t="t" r="r" b="b"/>
            <a:pathLst>
              <a:path w="5513037" h="6211873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600200" y="1952790"/>
            <a:ext cx="15496538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Counting the amount of orange cars</a:t>
            </a:r>
            <a:endParaRPr lang="en-IN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F3810AB-1701-9571-3834-F624ADB156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3300981"/>
              </p:ext>
            </p:extLst>
          </p:nvPr>
        </p:nvGraphicFramePr>
        <p:xfrm>
          <a:off x="3581400" y="3619500"/>
          <a:ext cx="12192000" cy="5647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3982278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 rot="-5282649">
            <a:off x="-470940" y="1704304"/>
            <a:ext cx="3727868" cy="1440397"/>
          </a:xfrm>
          <a:custGeom>
            <a:avLst/>
            <a:gdLst/>
            <a:ahLst/>
            <a:cxnLst/>
            <a:rect l="l" t="t" r="r" b="b"/>
            <a:pathLst>
              <a:path w="7567145" h="2582288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9034997" y="537076"/>
            <a:ext cx="1953569" cy="1886737"/>
          </a:xfrm>
          <a:custGeom>
            <a:avLst/>
            <a:gdLst/>
            <a:ahLst/>
            <a:cxnLst/>
            <a:rect l="l" t="t" r="r" b="b"/>
            <a:pathLst>
              <a:path w="5513037" h="6211873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929131" y="2423813"/>
            <a:ext cx="15496538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Models having high price and high performance </a:t>
            </a:r>
            <a:endParaRPr lang="en-I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F3810AB-1701-9571-3834-F624ADB156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394041"/>
              </p:ext>
            </p:extLst>
          </p:nvPr>
        </p:nvGraphicFramePr>
        <p:xfrm>
          <a:off x="3581400" y="3619500"/>
          <a:ext cx="12192000" cy="5647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7BD41F2-578F-25C4-97FF-31C8455F6F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88404"/>
              </p:ext>
            </p:extLst>
          </p:nvPr>
        </p:nvGraphicFramePr>
        <p:xfrm>
          <a:off x="3319997" y="3530952"/>
          <a:ext cx="11430000" cy="494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166416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3688802" y="3019867"/>
            <a:ext cx="10910396" cy="336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 dirty="0">
                <a:solidFill>
                  <a:srgbClr val="000000"/>
                </a:solidFill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381</Words>
  <Application>Microsoft Office PowerPoint</Application>
  <PresentationFormat>Custom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Doodle Project Presentation</dc:title>
  <cp:lastModifiedBy>HP HP</cp:lastModifiedBy>
  <cp:revision>7</cp:revision>
  <dcterms:created xsi:type="dcterms:W3CDTF">2006-08-16T00:00:00Z</dcterms:created>
  <dcterms:modified xsi:type="dcterms:W3CDTF">2024-08-02T09:59:01Z</dcterms:modified>
  <dc:identifier>DAGMmOp4j2Y</dc:identifier>
</cp:coreProperties>
</file>