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0" r:id="rId5"/>
    <p:sldId id="271" r:id="rId6"/>
    <p:sldId id="272" r:id="rId7"/>
    <p:sldId id="273" r:id="rId8"/>
    <p:sldId id="274" r:id="rId9"/>
    <p:sldId id="275" r:id="rId10"/>
    <p:sldId id="269" r:id="rId11"/>
  </p:sldIdLst>
  <p:sldSz cx="18288000" cy="10287000"/>
  <p:notesSz cx="6858000" cy="9144000"/>
  <p:embeddedFontLst>
    <p:embeddedFont>
      <p:font typeface="Abadi" panose="020B0604020104020204" pitchFamily="34" charset="0"/>
      <p:regular r:id="rId12"/>
    </p:embeddedFont>
    <p:embeddedFont>
      <p:font typeface="DM Sans" pitchFamily="2" charset="0"/>
      <p:regular r:id="rId13"/>
      <p:bold r:id="rId14"/>
      <p:italic r:id="rId15"/>
      <p:boldItalic r:id="rId16"/>
    </p:embeddedFont>
    <p:embeddedFont>
      <p:font typeface="Mistral" panose="03090702030407020403" pitchFamily="66" charset="0"/>
      <p:regular r:id="rId17"/>
    </p:embeddedFont>
    <p:embeddedFont>
      <p:font typeface="Monotype Corsiva" panose="03010101010201010101" pitchFamily="66" charset="0"/>
      <p:italic r:id="rId18"/>
    </p:embeddedFont>
    <p:embeddedFont>
      <p:font typeface="Oswald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9" d="100"/>
          <a:sy n="39" d="100"/>
        </p:scale>
        <p:origin x="1618"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8118"/>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rot="7659121">
            <a:off x="8396926" y="3217099"/>
            <a:ext cx="2713348" cy="3103708"/>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00401" y="3438109"/>
            <a:ext cx="2895600" cy="253147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4236347" y="4348786"/>
            <a:ext cx="9815307" cy="2815707"/>
          </a:xfrm>
          <a:prstGeom prst="rect">
            <a:avLst/>
          </a:prstGeom>
        </p:spPr>
        <p:txBody>
          <a:bodyPr lIns="0" tIns="0" rIns="0" bIns="0" rtlCol="0" anchor="t">
            <a:spAutoFit/>
          </a:bodyPr>
          <a:lstStyle/>
          <a:p>
            <a:pPr algn="ctr">
              <a:lnSpc>
                <a:spcPts val="22684"/>
              </a:lnSpc>
            </a:pPr>
            <a:r>
              <a:rPr lang="en-US" sz="16437" b="1" spc="1610" dirty="0">
                <a:solidFill>
                  <a:srgbClr val="231F20"/>
                </a:solidFill>
                <a:latin typeface="Monotype Corsiva" panose="03010101010201010101" pitchFamily="66" charset="0"/>
                <a:ea typeface="Oswald Bold"/>
                <a:cs typeface="Oswald Bold"/>
                <a:sym typeface="Oswald Bold"/>
              </a:rPr>
              <a:t>Project</a:t>
            </a:r>
          </a:p>
        </p:txBody>
      </p:sp>
      <p:sp>
        <p:nvSpPr>
          <p:cNvPr id="10" name="TextBox 10"/>
          <p:cNvSpPr txBox="1"/>
          <p:nvPr/>
        </p:nvSpPr>
        <p:spPr>
          <a:xfrm>
            <a:off x="4236347" y="3438109"/>
            <a:ext cx="9815307" cy="1204689"/>
          </a:xfrm>
          <a:prstGeom prst="rect">
            <a:avLst/>
          </a:prstGeom>
        </p:spPr>
        <p:txBody>
          <a:bodyPr lIns="0" tIns="0" rIns="0" bIns="0" rtlCol="0" anchor="t">
            <a:spAutoFit/>
          </a:bodyPr>
          <a:lstStyle/>
          <a:p>
            <a:pPr algn="ctr">
              <a:lnSpc>
                <a:spcPts val="9748"/>
              </a:lnSpc>
            </a:pPr>
            <a:r>
              <a:rPr lang="en-US" sz="7063" b="1" spc="692" dirty="0">
                <a:solidFill>
                  <a:srgbClr val="231F20"/>
                </a:solidFill>
                <a:latin typeface="Monotype Corsiva" panose="03010101010201010101" pitchFamily="66" charset="0"/>
                <a:ea typeface="Oswald Bold"/>
                <a:cs typeface="Oswald Bold"/>
                <a:sym typeface="Oswald Bold"/>
              </a:rPr>
              <a:t>SWIGGY RESEARCH</a:t>
            </a:r>
          </a:p>
        </p:txBody>
      </p:sp>
      <p:sp>
        <p:nvSpPr>
          <p:cNvPr id="11" name="TextBox 11"/>
          <p:cNvSpPr txBox="1"/>
          <p:nvPr/>
        </p:nvSpPr>
        <p:spPr>
          <a:xfrm>
            <a:off x="2719595" y="7511554"/>
            <a:ext cx="12848809" cy="563616"/>
          </a:xfrm>
          <a:prstGeom prst="rect">
            <a:avLst/>
          </a:prstGeom>
        </p:spPr>
        <p:txBody>
          <a:bodyPr lIns="0" tIns="0" rIns="0" bIns="0" rtlCol="0" anchor="t">
            <a:spAutoFit/>
          </a:bodyPr>
          <a:lstStyle/>
          <a:p>
            <a:pPr algn="ctr">
              <a:lnSpc>
                <a:spcPts val="3661"/>
              </a:lnSpc>
            </a:pPr>
            <a:r>
              <a:rPr lang="en-US" sz="5400" spc="140" dirty="0">
                <a:solidFill>
                  <a:srgbClr val="231F20"/>
                </a:solidFill>
                <a:latin typeface="Mistral" panose="03090702030407020403" pitchFamily="66" charset="0"/>
                <a:ea typeface="Montserrat Classic Bold"/>
                <a:cs typeface="Montserrat Classic Bold"/>
                <a:sym typeface="Montserrat Classic Bold"/>
              </a:rPr>
              <a:t>By Swetanshu Chakladar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rsive Thank You Font 影像– 瀏覽1,778 個素材庫相片、向量圖和影片| Adobe Stock">
            <a:extLst>
              <a:ext uri="{FF2B5EF4-FFF2-40B4-BE49-F238E27FC236}">
                <a16:creationId xmlns:a16="http://schemas.microsoft.com/office/drawing/2014/main" id="{5C55F3EB-3906-6788-9F72-6ED2AF4CF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3279554" y="3235898"/>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grpSp>
        <p:nvGrpSpPr>
          <p:cNvPr id="3" name="Group 3"/>
          <p:cNvGrpSpPr/>
          <p:nvPr/>
        </p:nvGrpSpPr>
        <p:grpSpPr>
          <a:xfrm>
            <a:off x="5019320" y="2901696"/>
            <a:ext cx="1400485" cy="6813804"/>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711302"/>
          </a:xfrm>
          <a:prstGeom prst="rect">
            <a:avLst/>
          </a:prstGeom>
        </p:spPr>
        <p:txBody>
          <a:bodyPr lIns="0" tIns="0" rIns="0" bIns="0" rtlCol="0" anchor="t">
            <a:spAutoFit/>
          </a:bodyPr>
          <a:lstStyle/>
          <a:p>
            <a:pPr algn="ctr">
              <a:lnSpc>
                <a:spcPts val="13774"/>
              </a:lnSpc>
            </a:pPr>
            <a:r>
              <a:rPr lang="en-US" sz="9981" b="1" spc="978" dirty="0">
                <a:solidFill>
                  <a:schemeClr val="accent6"/>
                </a:solidFill>
                <a:latin typeface="Mistral" panose="03090702030407020403" pitchFamily="66" charset="0"/>
                <a:ea typeface="Oswald Bold"/>
                <a:cs typeface="Oswald Bold"/>
                <a:sym typeface="Oswald Bold"/>
              </a:rPr>
              <a:t>CONTENT</a:t>
            </a:r>
          </a:p>
        </p:txBody>
      </p:sp>
      <p:sp>
        <p:nvSpPr>
          <p:cNvPr id="7" name="Freeform 7"/>
          <p:cNvSpPr/>
          <p:nvPr/>
        </p:nvSpPr>
        <p:spPr>
          <a:xfrm rot="2016048">
            <a:off x="10880636" y="588613"/>
            <a:ext cx="8529527" cy="148021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b="1" i="1" dirty="0">
                <a:solidFill>
                  <a:schemeClr val="accent6"/>
                </a:solidFill>
                <a:latin typeface="Oswald Bold"/>
                <a:ea typeface="Oswald Bold"/>
                <a:cs typeface="Oswald Bold"/>
                <a:sym typeface="Oswald Bold"/>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b="1" i="1" dirty="0">
                <a:solidFill>
                  <a:schemeClr val="accent6"/>
                </a:solidFill>
                <a:latin typeface="Oswald Bold"/>
                <a:ea typeface="Oswald Bold"/>
                <a:cs typeface="Oswald Bold"/>
                <a:sym typeface="Oswald Bold"/>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b="1" i="1" dirty="0">
                <a:solidFill>
                  <a:schemeClr val="accent6"/>
                </a:solidFill>
                <a:latin typeface="Oswald Bold"/>
                <a:ea typeface="Oswald Bold"/>
                <a:cs typeface="Oswald Bold"/>
                <a:sym typeface="Oswald Bold"/>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b="1" i="1" dirty="0">
                <a:solidFill>
                  <a:schemeClr val="accent6"/>
                </a:solidFill>
                <a:latin typeface="Oswald Bold"/>
                <a:ea typeface="Oswald Bold"/>
                <a:cs typeface="Oswald Bold"/>
                <a:sym typeface="Oswald Bold"/>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b="1" i="1" dirty="0">
                <a:solidFill>
                  <a:schemeClr val="accent6"/>
                </a:solidFill>
                <a:latin typeface="Oswald Bold"/>
                <a:ea typeface="Oswald Bold"/>
                <a:cs typeface="Oswald Bold"/>
                <a:sym typeface="Oswald Bold"/>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b="1" i="1" dirty="0">
                <a:solidFill>
                  <a:schemeClr val="accent6"/>
                </a:solidFill>
                <a:latin typeface="Oswald Bold"/>
                <a:ea typeface="Oswald Bold"/>
                <a:cs typeface="Oswald Bold"/>
                <a:sym typeface="Oswald Bold"/>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b="1" i="1" dirty="0">
                <a:solidFill>
                  <a:schemeClr val="accent6"/>
                </a:solidFill>
                <a:latin typeface="Oswald Bold"/>
                <a:ea typeface="Oswald Bold"/>
                <a:cs typeface="Oswald Bold"/>
                <a:sym typeface="Oswald Bold"/>
              </a:rPr>
              <a:t>07</a:t>
            </a:r>
          </a:p>
        </p:txBody>
      </p:sp>
      <p:sp>
        <p:nvSpPr>
          <p:cNvPr id="15" name="TextBox 15"/>
          <p:cNvSpPr txBox="1"/>
          <p:nvPr/>
        </p:nvSpPr>
        <p:spPr>
          <a:xfrm>
            <a:off x="6607430" y="3333137"/>
            <a:ext cx="5790503" cy="429092"/>
          </a:xfrm>
          <a:prstGeom prst="rect">
            <a:avLst/>
          </a:prstGeom>
        </p:spPr>
        <p:txBody>
          <a:bodyPr lIns="0" tIns="0" rIns="0" bIns="0" rtlCol="0" anchor="t">
            <a:spAutoFit/>
          </a:bodyPr>
          <a:lstStyle/>
          <a:p>
            <a:pPr algn="l">
              <a:lnSpc>
                <a:spcPts val="3483"/>
              </a:lnSpc>
            </a:pPr>
            <a:r>
              <a:rPr lang="en-US" sz="2524" spc="247" dirty="0">
                <a:solidFill>
                  <a:srgbClr val="231F20"/>
                </a:solidFill>
                <a:latin typeface="DM Sans"/>
                <a:ea typeface="DM Sans"/>
                <a:cs typeface="DM Sans"/>
                <a:sym typeface="DM Sans"/>
              </a:rPr>
              <a:t>Brief about the company</a:t>
            </a:r>
          </a:p>
        </p:txBody>
      </p:sp>
      <p:sp>
        <p:nvSpPr>
          <p:cNvPr id="16" name="TextBox 16"/>
          <p:cNvSpPr txBox="1"/>
          <p:nvPr/>
        </p:nvSpPr>
        <p:spPr>
          <a:xfrm>
            <a:off x="6607430" y="4127355"/>
            <a:ext cx="6076629" cy="429092"/>
          </a:xfrm>
          <a:prstGeom prst="rect">
            <a:avLst/>
          </a:prstGeom>
        </p:spPr>
        <p:txBody>
          <a:bodyPr lIns="0" tIns="0" rIns="0" bIns="0" rtlCol="0" anchor="t">
            <a:spAutoFit/>
          </a:bodyPr>
          <a:lstStyle/>
          <a:p>
            <a:pPr algn="l">
              <a:lnSpc>
                <a:spcPts val="3483"/>
              </a:lnSpc>
            </a:pPr>
            <a:r>
              <a:rPr lang="en-US" sz="2524" spc="247" dirty="0">
                <a:solidFill>
                  <a:srgbClr val="231F20"/>
                </a:solidFill>
                <a:latin typeface="DM Sans"/>
                <a:ea typeface="DM Sans"/>
                <a:cs typeface="DM Sans"/>
                <a:sym typeface="DM Sans"/>
              </a:rPr>
              <a:t>Brief about the dataset</a:t>
            </a:r>
          </a:p>
        </p:txBody>
      </p:sp>
      <p:sp>
        <p:nvSpPr>
          <p:cNvPr id="17" name="TextBox 17"/>
          <p:cNvSpPr txBox="1"/>
          <p:nvPr/>
        </p:nvSpPr>
        <p:spPr>
          <a:xfrm>
            <a:off x="6607430" y="5047445"/>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Dashboard analysis </a:t>
            </a:r>
          </a:p>
        </p:txBody>
      </p:sp>
      <p:sp>
        <p:nvSpPr>
          <p:cNvPr id="18" name="TextBox 18"/>
          <p:cNvSpPr txBox="1"/>
          <p:nvPr/>
        </p:nvSpPr>
        <p:spPr>
          <a:xfrm>
            <a:off x="6607430" y="5841663"/>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Dashboard analysis (CONTD)</a:t>
            </a:r>
          </a:p>
        </p:txBody>
      </p:sp>
      <p:sp>
        <p:nvSpPr>
          <p:cNvPr id="19" name="TextBox 19"/>
          <p:cNvSpPr txBox="1"/>
          <p:nvPr/>
        </p:nvSpPr>
        <p:spPr>
          <a:xfrm>
            <a:off x="6607430" y="6642507"/>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Question 1 to 3 Analysis</a:t>
            </a:r>
          </a:p>
        </p:txBody>
      </p:sp>
      <p:sp>
        <p:nvSpPr>
          <p:cNvPr id="20" name="TextBox 20"/>
          <p:cNvSpPr txBox="1"/>
          <p:nvPr/>
        </p:nvSpPr>
        <p:spPr>
          <a:xfrm>
            <a:off x="6607430" y="7434884"/>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Question 4 to 6 analysis</a:t>
            </a:r>
          </a:p>
        </p:txBody>
      </p:sp>
      <p:sp>
        <p:nvSpPr>
          <p:cNvPr id="21" name="TextBox 21"/>
          <p:cNvSpPr txBox="1"/>
          <p:nvPr/>
        </p:nvSpPr>
        <p:spPr>
          <a:xfrm>
            <a:off x="6607430" y="8279265"/>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Question 7 to 9 analysis </a:t>
            </a:r>
          </a:p>
        </p:txBody>
      </p:sp>
      <p:sp>
        <p:nvSpPr>
          <p:cNvPr id="22" name="TextBox 14">
            <a:extLst>
              <a:ext uri="{FF2B5EF4-FFF2-40B4-BE49-F238E27FC236}">
                <a16:creationId xmlns:a16="http://schemas.microsoft.com/office/drawing/2014/main" id="{3C7E1D78-6A19-2592-B5A1-0C4173F06CFE}"/>
              </a:ext>
            </a:extLst>
          </p:cNvPr>
          <p:cNvSpPr txBox="1"/>
          <p:nvPr/>
        </p:nvSpPr>
        <p:spPr>
          <a:xfrm>
            <a:off x="5250952" y="8935663"/>
            <a:ext cx="937219" cy="657225"/>
          </a:xfrm>
          <a:prstGeom prst="rect">
            <a:avLst/>
          </a:prstGeom>
        </p:spPr>
        <p:txBody>
          <a:bodyPr lIns="0" tIns="0" rIns="0" bIns="0" rtlCol="0" anchor="t">
            <a:spAutoFit/>
          </a:bodyPr>
          <a:lstStyle/>
          <a:p>
            <a:pPr algn="ctr">
              <a:lnSpc>
                <a:spcPts val="5126"/>
              </a:lnSpc>
            </a:pPr>
            <a:r>
              <a:rPr lang="en-US" sz="4271" b="1" i="1" dirty="0">
                <a:solidFill>
                  <a:schemeClr val="accent6"/>
                </a:solidFill>
                <a:latin typeface="Oswald Bold"/>
                <a:ea typeface="Oswald Bold"/>
                <a:cs typeface="Oswald Bold"/>
                <a:sym typeface="Oswald Bold"/>
              </a:rPr>
              <a:t>08</a:t>
            </a:r>
          </a:p>
        </p:txBody>
      </p:sp>
      <p:sp>
        <p:nvSpPr>
          <p:cNvPr id="24" name="TextBox 21">
            <a:extLst>
              <a:ext uri="{FF2B5EF4-FFF2-40B4-BE49-F238E27FC236}">
                <a16:creationId xmlns:a16="http://schemas.microsoft.com/office/drawing/2014/main" id="{84A2487D-E8EE-2E7F-1B59-21DB982EEDFF}"/>
              </a:ext>
            </a:extLst>
          </p:cNvPr>
          <p:cNvSpPr txBox="1"/>
          <p:nvPr/>
        </p:nvSpPr>
        <p:spPr>
          <a:xfrm>
            <a:off x="6607430" y="9009580"/>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Question 10 analysis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509766" y="263487"/>
            <a:ext cx="13555009" cy="1535036"/>
          </a:xfrm>
          <a:prstGeom prst="rect">
            <a:avLst/>
          </a:prstGeom>
        </p:spPr>
        <p:txBody>
          <a:bodyPr wrap="square" lIns="0" tIns="0" rIns="0" bIns="0" rtlCol="0" anchor="t">
            <a:spAutoFit/>
          </a:bodyPr>
          <a:lstStyle/>
          <a:p>
            <a:pPr algn="l">
              <a:lnSpc>
                <a:spcPts val="13774"/>
              </a:lnSpc>
            </a:pPr>
            <a:r>
              <a:rPr lang="en-US" sz="5400" b="1" spc="978" dirty="0">
                <a:solidFill>
                  <a:schemeClr val="accent6"/>
                </a:solidFill>
                <a:latin typeface="Monotype Corsiva" panose="03010101010201010101" pitchFamily="66" charset="0"/>
                <a:ea typeface="Oswald Bold"/>
                <a:cs typeface="Oswald Bold"/>
                <a:sym typeface="Oswald Bold"/>
              </a:rPr>
              <a:t>Brief about the company </a:t>
            </a:r>
          </a:p>
        </p:txBody>
      </p:sp>
      <p:sp>
        <p:nvSpPr>
          <p:cNvPr id="20" name="Freeform 20"/>
          <p:cNvSpPr/>
          <p:nvPr/>
        </p:nvSpPr>
        <p:spPr>
          <a:xfrm>
            <a:off x="-2779577" y="7341319"/>
            <a:ext cx="6545556" cy="4812582"/>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4ED87775-47F2-2D81-E142-1CF43B7E17E9}"/>
              </a:ext>
            </a:extLst>
          </p:cNvPr>
          <p:cNvSpPr txBox="1"/>
          <p:nvPr/>
        </p:nvSpPr>
        <p:spPr>
          <a:xfrm>
            <a:off x="685800" y="2247900"/>
            <a:ext cx="11658600" cy="452431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latin typeface="Abadi" panose="020B0604020104020204" pitchFamily="34" charset="0"/>
              </a:rPr>
              <a:t>Swiggy is an Indian food delivery system that helps customer to connect with a wide variety of networks</a:t>
            </a:r>
          </a:p>
          <a:p>
            <a:pPr marL="571500" indent="-571500" algn="just">
              <a:buFont typeface="Arial" panose="020B0604020202020204" pitchFamily="34" charset="0"/>
              <a:buChar char="•"/>
            </a:pPr>
            <a:r>
              <a:rPr lang="en-US" sz="3600" dirty="0">
                <a:latin typeface="Abadi" panose="020B0604020104020204" pitchFamily="34" charset="0"/>
              </a:rPr>
              <a:t>More than 500 cities have received Swiggy services and not only food but also groceries and packages </a:t>
            </a:r>
          </a:p>
          <a:p>
            <a:pPr marL="571500" indent="-571500" algn="just">
              <a:buFont typeface="Arial" panose="020B0604020202020204" pitchFamily="34" charset="0"/>
              <a:buChar char="•"/>
            </a:pPr>
            <a:r>
              <a:rPr lang="en-US" sz="3600" dirty="0">
                <a:latin typeface="Abadi" panose="020B0604020104020204" pitchFamily="34" charset="0"/>
              </a:rPr>
              <a:t>Swiggy’s technology platform including real time tracking and have seamless payment options </a:t>
            </a:r>
          </a:p>
          <a:p>
            <a:pPr marL="571500" indent="-571500" algn="just">
              <a:buFont typeface="Arial" panose="020B0604020202020204" pitchFamily="34" charset="0"/>
              <a:buChar char="•"/>
            </a:pPr>
            <a:r>
              <a:rPr lang="en-US" sz="3600" dirty="0">
                <a:latin typeface="Abadi" panose="020B0604020104020204" pitchFamily="34" charset="0"/>
              </a:rPr>
              <a:t>The company have expanded into additional services such as Swiggy Go and have Swiggy Access</a:t>
            </a:r>
            <a:endParaRPr lang="en-IN" sz="3600" dirty="0">
              <a:latin typeface="Abadi" panose="020B06040201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509766" y="263487"/>
            <a:ext cx="13555009" cy="1535036"/>
          </a:xfrm>
          <a:prstGeom prst="rect">
            <a:avLst/>
          </a:prstGeom>
        </p:spPr>
        <p:txBody>
          <a:bodyPr wrap="square" lIns="0" tIns="0" rIns="0" bIns="0" rtlCol="0" anchor="t">
            <a:spAutoFit/>
          </a:bodyPr>
          <a:lstStyle/>
          <a:p>
            <a:pPr algn="l">
              <a:lnSpc>
                <a:spcPts val="13774"/>
              </a:lnSpc>
            </a:pPr>
            <a:r>
              <a:rPr lang="en-US" sz="5400" b="1" spc="978" dirty="0">
                <a:solidFill>
                  <a:schemeClr val="accent6"/>
                </a:solidFill>
                <a:latin typeface="Monotype Corsiva" panose="03010101010201010101" pitchFamily="66" charset="0"/>
                <a:ea typeface="Oswald Bold"/>
                <a:cs typeface="Oswald Bold"/>
                <a:sym typeface="Oswald Bold"/>
              </a:rPr>
              <a:t>Brief about the dataset</a:t>
            </a:r>
          </a:p>
        </p:txBody>
      </p:sp>
      <p:sp>
        <p:nvSpPr>
          <p:cNvPr id="20" name="Freeform 20"/>
          <p:cNvSpPr/>
          <p:nvPr/>
        </p:nvSpPr>
        <p:spPr>
          <a:xfrm>
            <a:off x="-2779577" y="7341319"/>
            <a:ext cx="6545556" cy="4812582"/>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B421D07B-1291-EC1F-B1A6-15C85BF6B15E}"/>
              </a:ext>
            </a:extLst>
          </p:cNvPr>
          <p:cNvSpPr txBox="1"/>
          <p:nvPr/>
        </p:nvSpPr>
        <p:spPr>
          <a:xfrm>
            <a:off x="509766" y="2019300"/>
            <a:ext cx="12596634" cy="452431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latin typeface="Abadi" panose="020B0604020104020204" pitchFamily="34" charset="0"/>
              </a:rPr>
              <a:t> The dataset contains ID, Area, City and Restaurant which shows the type of business</a:t>
            </a:r>
          </a:p>
          <a:p>
            <a:pPr marL="571500" indent="-571500" algn="just">
              <a:buFont typeface="Arial" panose="020B0604020202020204" pitchFamily="34" charset="0"/>
              <a:buChar char="•"/>
            </a:pPr>
            <a:r>
              <a:rPr lang="en-IN" sz="3600" dirty="0">
                <a:latin typeface="Abadi" panose="020B0604020104020204" pitchFamily="34" charset="0"/>
              </a:rPr>
              <a:t>Based on the price, average rating and total rating which would help in handling the buisness</a:t>
            </a:r>
          </a:p>
          <a:p>
            <a:pPr marL="571500" indent="-571500" algn="just">
              <a:buFont typeface="Arial" panose="020B0604020202020204" pitchFamily="34" charset="0"/>
              <a:buChar char="•"/>
            </a:pPr>
            <a:r>
              <a:rPr lang="en-IN" sz="3600" dirty="0">
                <a:latin typeface="Abadi" panose="020B0604020104020204" pitchFamily="34" charset="0"/>
              </a:rPr>
              <a:t>The dataset also contains the food type and also have delivery time</a:t>
            </a:r>
          </a:p>
          <a:p>
            <a:pPr marL="571500" indent="-571500" algn="just">
              <a:buFont typeface="Arial" panose="020B0604020202020204" pitchFamily="34" charset="0"/>
              <a:buChar char="•"/>
            </a:pPr>
            <a:r>
              <a:rPr lang="en-IN" sz="3600" dirty="0">
                <a:latin typeface="Abadi" panose="020B0604020104020204" pitchFamily="34" charset="0"/>
              </a:rPr>
              <a:t>The dataset overall has given the information about the delivery services of the company. </a:t>
            </a:r>
          </a:p>
        </p:txBody>
      </p:sp>
    </p:spTree>
    <p:extLst>
      <p:ext uri="{BB962C8B-B14F-4D97-AF65-F5344CB8AC3E}">
        <p14:creationId xmlns:p14="http://schemas.microsoft.com/office/powerpoint/2010/main" val="319075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509766" y="263487"/>
            <a:ext cx="13555009" cy="1535036"/>
          </a:xfrm>
          <a:prstGeom prst="rect">
            <a:avLst/>
          </a:prstGeom>
        </p:spPr>
        <p:txBody>
          <a:bodyPr wrap="square" lIns="0" tIns="0" rIns="0" bIns="0" rtlCol="0" anchor="t">
            <a:spAutoFit/>
          </a:bodyPr>
          <a:lstStyle/>
          <a:p>
            <a:pPr algn="l">
              <a:lnSpc>
                <a:spcPts val="13774"/>
              </a:lnSpc>
            </a:pPr>
            <a:r>
              <a:rPr lang="en-US" sz="5400" b="1" spc="978" dirty="0">
                <a:solidFill>
                  <a:schemeClr val="accent6"/>
                </a:solidFill>
                <a:latin typeface="Monotype Corsiva" panose="03010101010201010101" pitchFamily="66" charset="0"/>
                <a:ea typeface="Oswald Bold"/>
                <a:cs typeface="Oswald Bold"/>
                <a:sym typeface="Oswald Bold"/>
              </a:rPr>
              <a:t>Dashboard analysis </a:t>
            </a:r>
          </a:p>
        </p:txBody>
      </p:sp>
      <p:sp>
        <p:nvSpPr>
          <p:cNvPr id="20" name="Freeform 20"/>
          <p:cNvSpPr/>
          <p:nvPr/>
        </p:nvSpPr>
        <p:spPr>
          <a:xfrm>
            <a:off x="-762000" y="-206130"/>
            <a:ext cx="3658783" cy="2215122"/>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pic>
        <p:nvPicPr>
          <p:cNvPr id="6" name="Picture 5">
            <a:extLst>
              <a:ext uri="{FF2B5EF4-FFF2-40B4-BE49-F238E27FC236}">
                <a16:creationId xmlns:a16="http://schemas.microsoft.com/office/drawing/2014/main" id="{C1D656B1-D63D-DC31-6B4B-37F45496E620}"/>
              </a:ext>
            </a:extLst>
          </p:cNvPr>
          <p:cNvPicPr>
            <a:picLocks noChangeAspect="1"/>
          </p:cNvPicPr>
          <p:nvPr/>
        </p:nvPicPr>
        <p:blipFill>
          <a:blip r:embed="rId4"/>
          <a:stretch>
            <a:fillRect/>
          </a:stretch>
        </p:blipFill>
        <p:spPr>
          <a:xfrm>
            <a:off x="328457" y="2024623"/>
            <a:ext cx="13082743" cy="7462277"/>
          </a:xfrm>
          <a:prstGeom prst="rect">
            <a:avLst/>
          </a:prstGeom>
        </p:spPr>
      </p:pic>
    </p:spTree>
    <p:extLst>
      <p:ext uri="{BB962C8B-B14F-4D97-AF65-F5344CB8AC3E}">
        <p14:creationId xmlns:p14="http://schemas.microsoft.com/office/powerpoint/2010/main" val="388775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509767" y="263487"/>
            <a:ext cx="13434834" cy="1511952"/>
          </a:xfrm>
          <a:prstGeom prst="rect">
            <a:avLst/>
          </a:prstGeom>
        </p:spPr>
        <p:txBody>
          <a:bodyPr wrap="square" lIns="0" tIns="0" rIns="0" bIns="0" rtlCol="0" anchor="t">
            <a:spAutoFit/>
          </a:bodyPr>
          <a:lstStyle/>
          <a:p>
            <a:pPr algn="l">
              <a:lnSpc>
                <a:spcPts val="13774"/>
              </a:lnSpc>
            </a:pPr>
            <a:r>
              <a:rPr lang="en-US" sz="4800" b="1" spc="978" dirty="0">
                <a:solidFill>
                  <a:schemeClr val="accent6"/>
                </a:solidFill>
                <a:latin typeface="Monotype Corsiva" panose="03010101010201010101" pitchFamily="66" charset="0"/>
                <a:ea typeface="Oswald Bold"/>
                <a:cs typeface="Oswald Bold"/>
                <a:sym typeface="Oswald Bold"/>
              </a:rPr>
              <a:t>Dashboard analysis (CONTD)</a:t>
            </a:r>
          </a:p>
        </p:txBody>
      </p:sp>
      <p:sp>
        <p:nvSpPr>
          <p:cNvPr id="20" name="Freeform 20"/>
          <p:cNvSpPr/>
          <p:nvPr/>
        </p:nvSpPr>
        <p:spPr>
          <a:xfrm>
            <a:off x="-2779577" y="7341319"/>
            <a:ext cx="6545556" cy="4812582"/>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Rectangle 2">
            <a:extLst>
              <a:ext uri="{FF2B5EF4-FFF2-40B4-BE49-F238E27FC236}">
                <a16:creationId xmlns:a16="http://schemas.microsoft.com/office/drawing/2014/main" id="{68C08FBD-846F-7448-DE42-14AC495A5D07}"/>
              </a:ext>
            </a:extLst>
          </p:cNvPr>
          <p:cNvSpPr>
            <a:spLocks noChangeArrowheads="1"/>
          </p:cNvSpPr>
          <p:nvPr/>
        </p:nvSpPr>
        <p:spPr bwMode="auto">
          <a:xfrm>
            <a:off x="394806" y="2731327"/>
            <a:ext cx="12271854"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badi" panose="020B0604020104020204" pitchFamily="34" charset="0"/>
              </a:rPr>
              <a:t>The dashboard displays </a:t>
            </a:r>
            <a:r>
              <a:rPr kumimoji="0" lang="en-US" altLang="en-US" sz="3200" b="1" i="0" u="none" strike="noStrike" cap="none" normalizeH="0" baseline="0" dirty="0">
                <a:ln>
                  <a:noFill/>
                </a:ln>
                <a:solidFill>
                  <a:schemeClr val="tx1"/>
                </a:solidFill>
                <a:effectLst/>
                <a:latin typeface="Abadi" panose="020B0604020104020204" pitchFamily="34" charset="0"/>
              </a:rPr>
              <a:t>food type</a:t>
            </a:r>
            <a:r>
              <a:rPr kumimoji="0" lang="en-US" altLang="en-US" sz="3200" b="0" i="0" u="none" strike="noStrike" cap="none" normalizeH="0" baseline="0" dirty="0">
                <a:ln>
                  <a:noFill/>
                </a:ln>
                <a:solidFill>
                  <a:schemeClr val="tx1"/>
                </a:solidFill>
                <a:effectLst/>
                <a:latin typeface="Abadi" panose="020B0604020104020204" pitchFamily="34" charset="0"/>
              </a:rPr>
              <a:t> along with the </a:t>
            </a:r>
            <a:r>
              <a:rPr kumimoji="0" lang="en-US" altLang="en-US" sz="3200" b="1" i="0" u="none" strike="noStrike" cap="none" normalizeH="0" baseline="0" dirty="0">
                <a:ln>
                  <a:noFill/>
                </a:ln>
                <a:solidFill>
                  <a:schemeClr val="tx1"/>
                </a:solidFill>
                <a:effectLst/>
                <a:latin typeface="Abadi" panose="020B0604020104020204" pitchFamily="34" charset="0"/>
              </a:rPr>
              <a:t>total count of IDs</a:t>
            </a:r>
            <a:r>
              <a:rPr kumimoji="0" lang="en-US" altLang="en-US" sz="3200" b="0" i="0" u="none" strike="noStrike" cap="none" normalizeH="0" baseline="0" dirty="0">
                <a:ln>
                  <a:noFill/>
                </a:ln>
                <a:solidFill>
                  <a:schemeClr val="tx1"/>
                </a:solidFill>
                <a:effectLst/>
                <a:latin typeface="Abadi" panose="020B0604020104020204" pitchFamily="34" charset="0"/>
              </a:rPr>
              <a:t> and showcases </a:t>
            </a:r>
            <a:r>
              <a:rPr kumimoji="0" lang="en-US" altLang="en-US" sz="3200" b="1" i="0" u="none" strike="noStrike" cap="none" normalizeH="0" baseline="0" dirty="0">
                <a:ln>
                  <a:noFill/>
                </a:ln>
                <a:solidFill>
                  <a:schemeClr val="tx1"/>
                </a:solidFill>
                <a:effectLst/>
                <a:latin typeface="Abadi" panose="020B0604020104020204" pitchFamily="34" charset="0"/>
              </a:rPr>
              <a:t>restaurants</a:t>
            </a:r>
            <a:r>
              <a:rPr kumimoji="0" lang="en-US" altLang="en-US" sz="3200" b="0" i="0" u="none" strike="noStrike" cap="none" normalizeH="0" baseline="0" dirty="0">
                <a:ln>
                  <a:noFill/>
                </a:ln>
                <a:solidFill>
                  <a:schemeClr val="tx1"/>
                </a:solidFill>
                <a:effectLst/>
                <a:latin typeface="Abadi" panose="020B0604020104020204" pitchFamily="34" charset="0"/>
              </a:rPr>
              <a:t> with their respective </a:t>
            </a:r>
            <a:r>
              <a:rPr kumimoji="0" lang="en-US" altLang="en-US" sz="3200" b="1" i="0" u="none" strike="noStrike" cap="none" normalizeH="0" baseline="0" dirty="0">
                <a:ln>
                  <a:noFill/>
                </a:ln>
                <a:solidFill>
                  <a:schemeClr val="tx1"/>
                </a:solidFill>
                <a:effectLst/>
                <a:latin typeface="Abadi" panose="020B0604020104020204" pitchFamily="34" charset="0"/>
              </a:rPr>
              <a:t>total prices</a:t>
            </a:r>
            <a:r>
              <a:rPr kumimoji="0" lang="en-US" altLang="en-US" sz="3200" b="0" i="0" u="none" strike="noStrike" cap="none" normalizeH="0" baseline="0" dirty="0">
                <a:ln>
                  <a:noFill/>
                </a:ln>
                <a:solidFill>
                  <a:schemeClr val="tx1"/>
                </a:solidFill>
                <a:effectLst/>
                <a:latin typeface="Abadi" panose="020B0604020104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badi" panose="020B0604020104020204" pitchFamily="34" charset="0"/>
              </a:rPr>
              <a:t>It also highlights </a:t>
            </a:r>
            <a:r>
              <a:rPr kumimoji="0" lang="en-US" altLang="en-US" sz="3200" b="1" i="0" u="none" strike="noStrike" cap="none" normalizeH="0" baseline="0" dirty="0">
                <a:ln>
                  <a:noFill/>
                </a:ln>
                <a:solidFill>
                  <a:schemeClr val="tx1"/>
                </a:solidFill>
                <a:effectLst/>
                <a:latin typeface="Abadi" panose="020B0604020104020204" pitchFamily="34" charset="0"/>
              </a:rPr>
              <a:t>cities</a:t>
            </a:r>
            <a:r>
              <a:rPr kumimoji="0" lang="en-US" altLang="en-US" sz="3200" b="0" i="0" u="none" strike="noStrike" cap="none" normalizeH="0" baseline="0" dirty="0">
                <a:ln>
                  <a:noFill/>
                </a:ln>
                <a:solidFill>
                  <a:schemeClr val="tx1"/>
                </a:solidFill>
                <a:effectLst/>
                <a:latin typeface="Abadi" panose="020B0604020104020204" pitchFamily="34" charset="0"/>
              </a:rPr>
              <a:t> and their </a:t>
            </a:r>
            <a:r>
              <a:rPr kumimoji="0" lang="en-US" altLang="en-US" sz="3200" b="1" i="0" u="none" strike="noStrike" cap="none" normalizeH="0" baseline="0" dirty="0">
                <a:ln>
                  <a:noFill/>
                </a:ln>
                <a:solidFill>
                  <a:schemeClr val="tx1"/>
                </a:solidFill>
                <a:effectLst/>
                <a:latin typeface="Abadi" panose="020B0604020104020204" pitchFamily="34" charset="0"/>
              </a:rPr>
              <a:t>average ratings</a:t>
            </a:r>
            <a:r>
              <a:rPr kumimoji="0" lang="en-US" altLang="en-US" sz="3200" b="0" i="0" u="none" strike="noStrike" cap="none" normalizeH="0" baseline="0" dirty="0">
                <a:ln>
                  <a:noFill/>
                </a:ln>
                <a:solidFill>
                  <a:schemeClr val="tx1"/>
                </a:solidFill>
                <a:effectLst/>
                <a:latin typeface="Abadi" panose="020B0604020104020204" pitchFamily="34" charset="0"/>
              </a:rPr>
              <a:t>, along with both the </a:t>
            </a:r>
            <a:r>
              <a:rPr kumimoji="0" lang="en-US" altLang="en-US" sz="3200" b="1" i="0" u="none" strike="noStrike" cap="none" normalizeH="0" baseline="0" dirty="0">
                <a:ln>
                  <a:noFill/>
                </a:ln>
                <a:solidFill>
                  <a:schemeClr val="tx1"/>
                </a:solidFill>
                <a:effectLst/>
                <a:latin typeface="Abadi" panose="020B0604020104020204" pitchFamily="34" charset="0"/>
              </a:rPr>
              <a:t>average and total prices</a:t>
            </a:r>
            <a:r>
              <a:rPr kumimoji="0" lang="en-US" altLang="en-US" sz="3200" b="0" i="0" u="none" strike="noStrike" cap="none" normalizeH="0" baseline="0" dirty="0">
                <a:ln>
                  <a:noFill/>
                </a:ln>
                <a:solidFill>
                  <a:schemeClr val="tx1"/>
                </a:solidFill>
                <a:effectLst/>
                <a:latin typeface="Abadi" panose="020B0604020104020204" pitchFamily="34" charset="0"/>
              </a:rPr>
              <a:t> for each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badi" panose="020B0604020104020204" pitchFamily="34" charset="0"/>
              </a:rPr>
              <a:t>Additionally, the dashboard presents </a:t>
            </a:r>
            <a:r>
              <a:rPr kumimoji="0" lang="en-US" altLang="en-US" sz="3200" b="1" i="0" u="none" strike="noStrike" cap="none" normalizeH="0" baseline="0" dirty="0">
                <a:ln>
                  <a:noFill/>
                </a:ln>
                <a:solidFill>
                  <a:schemeClr val="tx1"/>
                </a:solidFill>
                <a:effectLst/>
                <a:latin typeface="Abadi" panose="020B0604020104020204" pitchFamily="34" charset="0"/>
              </a:rPr>
              <a:t>restaurants</a:t>
            </a:r>
            <a:r>
              <a:rPr kumimoji="0" lang="en-US" altLang="en-US" sz="3200" b="0" i="0" u="none" strike="noStrike" cap="none" normalizeH="0" baseline="0" dirty="0">
                <a:ln>
                  <a:noFill/>
                </a:ln>
                <a:solidFill>
                  <a:schemeClr val="tx1"/>
                </a:solidFill>
                <a:effectLst/>
                <a:latin typeface="Abadi" panose="020B0604020104020204" pitchFamily="34" charset="0"/>
              </a:rPr>
              <a:t> with their </a:t>
            </a:r>
            <a:r>
              <a:rPr kumimoji="0" lang="en-US" altLang="en-US" sz="3200" b="1" i="0" u="none" strike="noStrike" cap="none" normalizeH="0" baseline="0" dirty="0">
                <a:ln>
                  <a:noFill/>
                </a:ln>
                <a:solidFill>
                  <a:schemeClr val="tx1"/>
                </a:solidFill>
                <a:effectLst/>
                <a:latin typeface="Abadi" panose="020B0604020104020204" pitchFamily="34" charset="0"/>
              </a:rPr>
              <a:t>total delivery time</a:t>
            </a:r>
            <a:r>
              <a:rPr kumimoji="0" lang="en-US" altLang="en-US" sz="3200" b="0" i="0" u="none" strike="noStrike" cap="none" normalizeH="0" baseline="0" dirty="0">
                <a:ln>
                  <a:noFill/>
                </a:ln>
                <a:solidFill>
                  <a:schemeClr val="tx1"/>
                </a:solidFill>
                <a:effectLst/>
                <a:latin typeface="Abadi" panose="020B0604020104020204" pitchFamily="34" charset="0"/>
              </a:rPr>
              <a:t> and shows </a:t>
            </a:r>
            <a:r>
              <a:rPr kumimoji="0" lang="en-US" altLang="en-US" sz="3200" b="1" i="0" u="none" strike="noStrike" cap="none" normalizeH="0" baseline="0" dirty="0">
                <a:ln>
                  <a:noFill/>
                </a:ln>
                <a:solidFill>
                  <a:schemeClr val="tx1"/>
                </a:solidFill>
                <a:effectLst/>
                <a:latin typeface="Abadi" panose="020B0604020104020204" pitchFamily="34" charset="0"/>
              </a:rPr>
              <a:t>food types</a:t>
            </a:r>
            <a:r>
              <a:rPr kumimoji="0" lang="en-US" altLang="en-US" sz="3200" b="0" i="0" u="none" strike="noStrike" cap="none" normalizeH="0" baseline="0" dirty="0">
                <a:ln>
                  <a:noFill/>
                </a:ln>
                <a:solidFill>
                  <a:schemeClr val="tx1"/>
                </a:solidFill>
                <a:effectLst/>
                <a:latin typeface="Abadi" panose="020B0604020104020204" pitchFamily="34" charset="0"/>
              </a:rPr>
              <a:t> with their </a:t>
            </a:r>
            <a:r>
              <a:rPr kumimoji="0" lang="en-US" altLang="en-US" sz="3200" b="1" i="0" u="none" strike="noStrike" cap="none" normalizeH="0" baseline="0" dirty="0">
                <a:ln>
                  <a:noFill/>
                </a:ln>
                <a:solidFill>
                  <a:schemeClr val="tx1"/>
                </a:solidFill>
                <a:effectLst/>
                <a:latin typeface="Abadi" panose="020B0604020104020204" pitchFamily="34" charset="0"/>
              </a:rPr>
              <a:t>total average ratings</a:t>
            </a:r>
            <a:r>
              <a:rPr kumimoji="0" lang="en-US" altLang="en-US" sz="3200" b="0" i="0" u="none" strike="noStrike" cap="none" normalizeH="0" baseline="0" dirty="0">
                <a:ln>
                  <a:noFill/>
                </a:ln>
                <a:solidFill>
                  <a:schemeClr val="tx1"/>
                </a:solidFill>
                <a:effectLst/>
                <a:latin typeface="Abadi" panose="020B0604020104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badi" panose="020B0604020104020204" pitchFamily="34" charset="0"/>
              </a:rPr>
              <a:t>Lastly, it features a view of </a:t>
            </a:r>
            <a:r>
              <a:rPr kumimoji="0" lang="en-US" altLang="en-US" sz="3200" b="1" i="0" u="none" strike="noStrike" cap="none" normalizeH="0" baseline="0" dirty="0">
                <a:ln>
                  <a:noFill/>
                </a:ln>
                <a:solidFill>
                  <a:schemeClr val="tx1"/>
                </a:solidFill>
                <a:effectLst/>
                <a:latin typeface="Abadi" panose="020B0604020104020204" pitchFamily="34" charset="0"/>
              </a:rPr>
              <a:t>food types</a:t>
            </a:r>
            <a:r>
              <a:rPr kumimoji="0" lang="en-US" altLang="en-US" sz="3200" b="0" i="0" u="none" strike="noStrike" cap="none" normalizeH="0" baseline="0" dirty="0">
                <a:ln>
                  <a:noFill/>
                </a:ln>
                <a:solidFill>
                  <a:schemeClr val="tx1"/>
                </a:solidFill>
                <a:effectLst/>
                <a:latin typeface="Abadi" panose="020B0604020104020204" pitchFamily="34" charset="0"/>
              </a:rPr>
              <a:t> alongside </a:t>
            </a:r>
            <a:r>
              <a:rPr kumimoji="0" lang="en-US" altLang="en-US" sz="3200" b="1" i="0" u="none" strike="noStrike" cap="none" normalizeH="0" baseline="0" dirty="0">
                <a:ln>
                  <a:noFill/>
                </a:ln>
                <a:solidFill>
                  <a:schemeClr val="tx1"/>
                </a:solidFill>
                <a:effectLst/>
                <a:latin typeface="Abadi" panose="020B0604020104020204" pitchFamily="34" charset="0"/>
              </a:rPr>
              <a:t>total prices</a:t>
            </a:r>
            <a:r>
              <a:rPr kumimoji="0" lang="en-US" altLang="en-US" sz="3200" b="0" i="0" u="none" strike="noStrike" cap="none" normalizeH="0" baseline="0" dirty="0">
                <a:ln>
                  <a:noFill/>
                </a:ln>
                <a:solidFill>
                  <a:schemeClr val="tx1"/>
                </a:solidFill>
                <a:effectLst/>
                <a:latin typeface="Abadi" panose="020B0604020104020204" pitchFamily="34" charset="0"/>
              </a:rPr>
              <a:t>, as well as </a:t>
            </a:r>
            <a:r>
              <a:rPr kumimoji="0" lang="en-US" altLang="en-US" sz="3200" b="1" i="0" u="none" strike="noStrike" cap="none" normalizeH="0" baseline="0" dirty="0">
                <a:ln>
                  <a:noFill/>
                </a:ln>
                <a:solidFill>
                  <a:schemeClr val="tx1"/>
                </a:solidFill>
                <a:effectLst/>
                <a:latin typeface="Abadi" panose="020B0604020104020204" pitchFamily="34" charset="0"/>
              </a:rPr>
              <a:t>cities</a:t>
            </a:r>
            <a:r>
              <a:rPr kumimoji="0" lang="en-US" altLang="en-US" sz="3200" b="0" i="0" u="none" strike="noStrike" cap="none" normalizeH="0" baseline="0" dirty="0">
                <a:ln>
                  <a:noFill/>
                </a:ln>
                <a:solidFill>
                  <a:schemeClr val="tx1"/>
                </a:solidFill>
                <a:effectLst/>
                <a:latin typeface="Abadi" panose="020B0604020104020204" pitchFamily="34" charset="0"/>
              </a:rPr>
              <a:t> with their corresponding </a:t>
            </a:r>
            <a:r>
              <a:rPr kumimoji="0" lang="en-US" altLang="en-US" sz="3200" b="1" i="0" u="none" strike="noStrike" cap="none" normalizeH="0" baseline="0" dirty="0">
                <a:ln>
                  <a:noFill/>
                </a:ln>
                <a:solidFill>
                  <a:schemeClr val="tx1"/>
                </a:solidFill>
                <a:effectLst/>
                <a:latin typeface="Abadi" panose="020B0604020104020204" pitchFamily="34" charset="0"/>
              </a:rPr>
              <a:t>total pricing</a:t>
            </a:r>
            <a:r>
              <a:rPr kumimoji="0" lang="en-US" altLang="en-US" sz="3200" b="0" i="0" u="none" strike="noStrike" cap="none" normalizeH="0" baseline="0" dirty="0">
                <a:ln>
                  <a:noFill/>
                </a:ln>
                <a:solidFill>
                  <a:schemeClr val="tx1"/>
                </a:solidFill>
                <a:effectLst/>
                <a:latin typeface="Abadi" panose="020B0604020104020204" pitchFamily="34" charset="0"/>
              </a:rPr>
              <a:t> details.</a:t>
            </a:r>
          </a:p>
        </p:txBody>
      </p:sp>
    </p:spTree>
    <p:extLst>
      <p:ext uri="{BB962C8B-B14F-4D97-AF65-F5344CB8AC3E}">
        <p14:creationId xmlns:p14="http://schemas.microsoft.com/office/powerpoint/2010/main" val="345248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509766" y="263487"/>
            <a:ext cx="13555009" cy="1535036"/>
          </a:xfrm>
          <a:prstGeom prst="rect">
            <a:avLst/>
          </a:prstGeom>
        </p:spPr>
        <p:txBody>
          <a:bodyPr wrap="square" lIns="0" tIns="0" rIns="0" bIns="0" rtlCol="0" anchor="t">
            <a:spAutoFit/>
          </a:bodyPr>
          <a:lstStyle/>
          <a:p>
            <a:pPr algn="l">
              <a:lnSpc>
                <a:spcPts val="13774"/>
              </a:lnSpc>
            </a:pPr>
            <a:r>
              <a:rPr lang="en-US" sz="5400" b="1" spc="978" dirty="0">
                <a:solidFill>
                  <a:schemeClr val="accent6"/>
                </a:solidFill>
                <a:latin typeface="Monotype Corsiva" panose="03010101010201010101" pitchFamily="66" charset="0"/>
                <a:ea typeface="Oswald Bold"/>
                <a:cs typeface="Oswald Bold"/>
                <a:sym typeface="Oswald Bold"/>
              </a:rPr>
              <a:t>Question 1 to 3 analysis </a:t>
            </a:r>
          </a:p>
        </p:txBody>
      </p:sp>
      <p:sp>
        <p:nvSpPr>
          <p:cNvPr id="20" name="Freeform 20"/>
          <p:cNvSpPr/>
          <p:nvPr/>
        </p:nvSpPr>
        <p:spPr>
          <a:xfrm>
            <a:off x="-2779577" y="7341319"/>
            <a:ext cx="6545556" cy="4812582"/>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5">
            <a:extLst>
              <a:ext uri="{FF2B5EF4-FFF2-40B4-BE49-F238E27FC236}">
                <a16:creationId xmlns:a16="http://schemas.microsoft.com/office/drawing/2014/main" id="{489CE483-CD1F-BA5E-C1B0-55017706E3CD}"/>
              </a:ext>
            </a:extLst>
          </p:cNvPr>
          <p:cNvSpPr txBox="1"/>
          <p:nvPr/>
        </p:nvSpPr>
        <p:spPr>
          <a:xfrm>
            <a:off x="528816" y="2095500"/>
            <a:ext cx="12958584" cy="5078313"/>
          </a:xfrm>
          <a:prstGeom prst="rect">
            <a:avLst/>
          </a:prstGeom>
          <a:noFill/>
        </p:spPr>
        <p:txBody>
          <a:bodyPr wrap="square">
            <a:spAutoFit/>
          </a:bodyPr>
          <a:lstStyle/>
          <a:p>
            <a:pPr marL="571500" indent="-571500" algn="just">
              <a:buFont typeface="Arial" panose="020B0604020202020204" pitchFamily="34" charset="0"/>
              <a:buChar char="•"/>
            </a:pPr>
            <a:r>
              <a:rPr lang="en-US" sz="3600" dirty="0">
                <a:latin typeface="Abadi" panose="020B0604020104020204" pitchFamily="34" charset="0"/>
              </a:rPr>
              <a:t>We need to know whether any ID is </a:t>
            </a:r>
            <a:r>
              <a:rPr lang="en-US" sz="3600" dirty="0" err="1">
                <a:latin typeface="Abadi" panose="020B0604020104020204" pitchFamily="34" charset="0"/>
              </a:rPr>
              <a:t>repeative</a:t>
            </a:r>
            <a:r>
              <a:rPr lang="en-US" sz="3600" dirty="0">
                <a:latin typeface="Abadi" panose="020B0604020104020204" pitchFamily="34" charset="0"/>
              </a:rPr>
              <a:t> for the food type. Please display it in the dashboard . Based on this we have  shown the ID and their food type </a:t>
            </a:r>
          </a:p>
          <a:p>
            <a:pPr marL="571500" indent="-571500" algn="just">
              <a:buFont typeface="Arial" panose="020B0604020202020204" pitchFamily="34" charset="0"/>
              <a:buChar char="•"/>
            </a:pPr>
            <a:r>
              <a:rPr lang="en-US" sz="3600" dirty="0">
                <a:latin typeface="Abadi" panose="020B0604020104020204" pitchFamily="34" charset="0"/>
              </a:rPr>
              <a:t>Can you show the high price range restaurant? This questions helps to solve more than 600 </a:t>
            </a:r>
          </a:p>
          <a:p>
            <a:pPr marL="571500" indent="-571500" algn="just">
              <a:buFont typeface="Arial" panose="020B0604020202020204" pitchFamily="34" charset="0"/>
              <a:buChar char="•"/>
            </a:pPr>
            <a:r>
              <a:rPr lang="en-US" sz="3600" dirty="0">
                <a:latin typeface="Abadi" panose="020B0604020104020204" pitchFamily="34" charset="0"/>
              </a:rPr>
              <a:t>We want to know how is our Bangalore restaurant doing in their market. Can you show the rating? </a:t>
            </a:r>
          </a:p>
          <a:p>
            <a:pPr marL="571500" indent="-571500" algn="just">
              <a:buFont typeface="Arial" panose="020B0604020202020204" pitchFamily="34" charset="0"/>
              <a:buChar char="•"/>
            </a:pPr>
            <a:r>
              <a:rPr lang="en-US" sz="3600" dirty="0">
                <a:latin typeface="Abadi" panose="020B0604020104020204" pitchFamily="34" charset="0"/>
              </a:rPr>
              <a:t>To conduct this question, we have focused on showing the city and total rating. </a:t>
            </a:r>
          </a:p>
        </p:txBody>
      </p:sp>
    </p:spTree>
    <p:extLst>
      <p:ext uri="{BB962C8B-B14F-4D97-AF65-F5344CB8AC3E}">
        <p14:creationId xmlns:p14="http://schemas.microsoft.com/office/powerpoint/2010/main" val="76937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509766" y="263487"/>
            <a:ext cx="13555009" cy="1535036"/>
          </a:xfrm>
          <a:prstGeom prst="rect">
            <a:avLst/>
          </a:prstGeom>
        </p:spPr>
        <p:txBody>
          <a:bodyPr wrap="square" lIns="0" tIns="0" rIns="0" bIns="0" rtlCol="0" anchor="t">
            <a:spAutoFit/>
          </a:bodyPr>
          <a:lstStyle/>
          <a:p>
            <a:pPr algn="l">
              <a:lnSpc>
                <a:spcPts val="13774"/>
              </a:lnSpc>
            </a:pPr>
            <a:r>
              <a:rPr lang="en-US" sz="5400" b="1" spc="978" dirty="0">
                <a:solidFill>
                  <a:schemeClr val="accent6"/>
                </a:solidFill>
                <a:latin typeface="Monotype Corsiva" panose="03010101010201010101" pitchFamily="66" charset="0"/>
                <a:ea typeface="Oswald Bold"/>
                <a:cs typeface="Oswald Bold"/>
                <a:sym typeface="Oswald Bold"/>
              </a:rPr>
              <a:t>Question 4 to 6 analysis</a:t>
            </a:r>
          </a:p>
        </p:txBody>
      </p:sp>
      <p:sp>
        <p:nvSpPr>
          <p:cNvPr id="20" name="Freeform 20"/>
          <p:cNvSpPr/>
          <p:nvPr/>
        </p:nvSpPr>
        <p:spPr>
          <a:xfrm>
            <a:off x="-2779577" y="7341319"/>
            <a:ext cx="6545556" cy="4812582"/>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5">
            <a:extLst>
              <a:ext uri="{FF2B5EF4-FFF2-40B4-BE49-F238E27FC236}">
                <a16:creationId xmlns:a16="http://schemas.microsoft.com/office/drawing/2014/main" id="{ACB177B7-4FD8-3A99-12B0-640C914E792C}"/>
              </a:ext>
            </a:extLst>
          </p:cNvPr>
          <p:cNvSpPr txBox="1"/>
          <p:nvPr/>
        </p:nvSpPr>
        <p:spPr>
          <a:xfrm>
            <a:off x="509766" y="1943100"/>
            <a:ext cx="12977194" cy="4832092"/>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Abadi" panose="020B0604020104020204" pitchFamily="34" charset="0"/>
              </a:rPr>
              <a:t>We are willing to expand our services in other area as well. Can you display the existing area and their price? To form this dashboard, we have used the area and total price to show the visualization </a:t>
            </a:r>
          </a:p>
          <a:p>
            <a:pPr marL="457200" indent="-457200">
              <a:buFont typeface="Arial" panose="020B0604020202020204" pitchFamily="34" charset="0"/>
              <a:buChar char="•"/>
            </a:pPr>
            <a:r>
              <a:rPr lang="en-US" sz="2800" dirty="0">
                <a:latin typeface="Abadi" panose="020B0604020104020204" pitchFamily="34" charset="0"/>
              </a:rPr>
              <a:t>We need to know which restaurant is having the highest delivery time so that we can find the remedy to solve the problem. To show this we have used the restaurant and showed the delivery time. 	</a:t>
            </a:r>
          </a:p>
          <a:p>
            <a:pPr marL="457200" indent="-457200">
              <a:buFont typeface="Arial" panose="020B0604020202020204" pitchFamily="34" charset="0"/>
              <a:buChar char="•"/>
            </a:pPr>
            <a:r>
              <a:rPr lang="en-US" sz="2800" dirty="0">
                <a:latin typeface="Abadi" panose="020B0604020104020204" pitchFamily="34" charset="0"/>
              </a:rPr>
              <a:t>We want to know which food type have rating higher than 4. We have focused on having food type and show the avg ratings for the food in the graph </a:t>
            </a:r>
          </a:p>
          <a:p>
            <a:pPr marL="457200" indent="-457200">
              <a:buFont typeface="Arial" panose="020B0604020202020204" pitchFamily="34" charset="0"/>
              <a:buChar char="•"/>
            </a:pPr>
            <a:r>
              <a:rPr lang="en-US" sz="2800" dirty="0">
                <a:latin typeface="Abadi" panose="020B0604020104020204" pitchFamily="34" charset="0"/>
              </a:rPr>
              <a:t>Now to make sure that the ratings are higher than 4 we have used the slicer for this. 	</a:t>
            </a:r>
          </a:p>
          <a:p>
            <a:pPr marL="457200" indent="-457200">
              <a:buFont typeface="Arial" panose="020B0604020202020204" pitchFamily="34" charset="0"/>
              <a:buChar char="•"/>
            </a:pPr>
            <a:endParaRPr lang="en-US" sz="2800" dirty="0">
              <a:latin typeface="Abadi" panose="020B0604020104020204" pitchFamily="34" charset="0"/>
            </a:endParaRPr>
          </a:p>
        </p:txBody>
      </p:sp>
    </p:spTree>
    <p:extLst>
      <p:ext uri="{BB962C8B-B14F-4D97-AF65-F5344CB8AC3E}">
        <p14:creationId xmlns:p14="http://schemas.microsoft.com/office/powerpoint/2010/main" val="54329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509766" y="263487"/>
            <a:ext cx="13555009" cy="1535036"/>
          </a:xfrm>
          <a:prstGeom prst="rect">
            <a:avLst/>
          </a:prstGeom>
        </p:spPr>
        <p:txBody>
          <a:bodyPr wrap="square" lIns="0" tIns="0" rIns="0" bIns="0" rtlCol="0" anchor="t">
            <a:spAutoFit/>
          </a:bodyPr>
          <a:lstStyle/>
          <a:p>
            <a:pPr algn="l">
              <a:lnSpc>
                <a:spcPts val="13774"/>
              </a:lnSpc>
            </a:pPr>
            <a:r>
              <a:rPr lang="en-US" sz="5400" b="1" spc="978" dirty="0">
                <a:solidFill>
                  <a:schemeClr val="accent6"/>
                </a:solidFill>
                <a:latin typeface="Monotype Corsiva" panose="03010101010201010101" pitchFamily="66" charset="0"/>
                <a:ea typeface="Oswald Bold"/>
                <a:cs typeface="Oswald Bold"/>
                <a:sym typeface="Oswald Bold"/>
              </a:rPr>
              <a:t>Question 7 and 10 analysis</a:t>
            </a:r>
          </a:p>
        </p:txBody>
      </p:sp>
      <p:sp>
        <p:nvSpPr>
          <p:cNvPr id="20" name="Freeform 20"/>
          <p:cNvSpPr/>
          <p:nvPr/>
        </p:nvSpPr>
        <p:spPr>
          <a:xfrm>
            <a:off x="-28575" y="0"/>
            <a:ext cx="3276600" cy="2374182"/>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5">
            <a:extLst>
              <a:ext uri="{FF2B5EF4-FFF2-40B4-BE49-F238E27FC236}">
                <a16:creationId xmlns:a16="http://schemas.microsoft.com/office/drawing/2014/main" id="{0E895B21-D704-E2CD-E1C5-5D10C4B31089}"/>
              </a:ext>
            </a:extLst>
          </p:cNvPr>
          <p:cNvSpPr txBox="1"/>
          <p:nvPr/>
        </p:nvSpPr>
        <p:spPr>
          <a:xfrm>
            <a:off x="762000" y="2095500"/>
            <a:ext cx="10537030" cy="6986528"/>
          </a:xfrm>
          <a:prstGeom prst="rect">
            <a:avLst/>
          </a:prstGeom>
          <a:noFill/>
        </p:spPr>
        <p:txBody>
          <a:bodyPr wrap="square">
            <a:spAutoFit/>
          </a:bodyPr>
          <a:lstStyle/>
          <a:p>
            <a:pPr marL="285750" indent="-285750">
              <a:buFont typeface="Arial" panose="020B0604020202020204" pitchFamily="34" charset="0"/>
              <a:buChar char="•"/>
            </a:pPr>
            <a:r>
              <a:rPr lang="en-US" sz="3200" b="0" i="0" u="none" strike="noStrike" dirty="0">
                <a:solidFill>
                  <a:srgbClr val="000000"/>
                </a:solidFill>
                <a:effectLst/>
                <a:latin typeface="Abadi" panose="020B0604020104020204" pitchFamily="34" charset="0"/>
              </a:rPr>
              <a:t>Show the city and the total rating we have in that city. For this we have displayed the data of the city and their total ratings in the city. </a:t>
            </a:r>
          </a:p>
          <a:p>
            <a:pPr marL="285750" indent="-285750">
              <a:buFont typeface="Arial" panose="020B0604020202020204" pitchFamily="34" charset="0"/>
              <a:buChar char="•"/>
            </a:pPr>
            <a:r>
              <a:rPr lang="en-US" sz="3200" dirty="0">
                <a:latin typeface="Abadi" panose="020B0604020104020204" pitchFamily="34" charset="0"/>
              </a:rPr>
              <a:t>We need to know the most expensive dish that we have delivered from the restaurant and which is above 900. for this  we have used the food type and total price </a:t>
            </a:r>
          </a:p>
          <a:p>
            <a:pPr marL="285750" indent="-285750">
              <a:buFont typeface="Arial" panose="020B0604020202020204" pitchFamily="34" charset="0"/>
              <a:buChar char="•"/>
            </a:pPr>
            <a:r>
              <a:rPr lang="en-US" sz="3200" dirty="0">
                <a:latin typeface="Abadi" panose="020B0604020104020204" pitchFamily="34" charset="0"/>
              </a:rPr>
              <a:t>Also, we have added the slicer that would show the max price products </a:t>
            </a:r>
          </a:p>
          <a:p>
            <a:pPr marL="285750" indent="-285750">
              <a:buFont typeface="Arial" panose="020B0604020202020204" pitchFamily="34" charset="0"/>
              <a:buChar char="•"/>
            </a:pPr>
            <a:r>
              <a:rPr lang="en-US" sz="3200" dirty="0">
                <a:latin typeface="Abadi" panose="020B0604020104020204" pitchFamily="34" charset="0"/>
              </a:rPr>
              <a:t>Show the sum of rating and total price. This question was show to understand the total number of ratings that are available which signifies the customer support along with the total price which would help the company to set their average price for the upcoming years </a:t>
            </a:r>
          </a:p>
          <a:p>
            <a:pPr marL="285750" indent="-285750">
              <a:buFont typeface="Arial" panose="020B0604020202020204" pitchFamily="34" charset="0"/>
              <a:buChar char="•"/>
            </a:pPr>
            <a:endParaRPr lang="en-IN" sz="3200" dirty="0">
              <a:latin typeface="Abadi" panose="020B0604020104020204" pitchFamily="34" charset="0"/>
            </a:endParaRPr>
          </a:p>
        </p:txBody>
      </p:sp>
    </p:spTree>
    <p:extLst>
      <p:ext uri="{BB962C8B-B14F-4D97-AF65-F5344CB8AC3E}">
        <p14:creationId xmlns:p14="http://schemas.microsoft.com/office/powerpoint/2010/main" val="380745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628</Words>
  <Application>Microsoft Office PowerPoint</Application>
  <PresentationFormat>Custom</PresentationFormat>
  <Paragraphs>51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Monotype Corsiva</vt:lpstr>
      <vt:lpstr>Calibri</vt:lpstr>
      <vt:lpstr>DM Sans</vt:lpstr>
      <vt:lpstr>Oswald Bold</vt:lpstr>
      <vt:lpstr>Mistral</vt:lpstr>
      <vt:lpstr>Abadi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HP HP</cp:lastModifiedBy>
  <cp:revision>9</cp:revision>
  <dcterms:created xsi:type="dcterms:W3CDTF">2006-08-16T00:00:00Z</dcterms:created>
  <dcterms:modified xsi:type="dcterms:W3CDTF">2024-10-17T10:50:48Z</dcterms:modified>
  <dc:identifier>DAGS4edYdnQ</dc:identifier>
</cp:coreProperties>
</file>