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5"/>
    <p:sldMasterId id="2147483687" r:id="rId6"/>
    <p:sldMasterId id="214748368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y="5143500" cx="9144000"/>
  <p:notesSz cx="6858000" cy="9144000"/>
  <p:embeddedFontLst>
    <p:embeddedFont>
      <p:font typeface="Century Gothic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1DA7BB-2E95-43B2-AB40-92A7343804D6}">
  <a:tblStyle styleId="{8A1DA7BB-2E95-43B2-AB40-92A7343804D6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5E7"/>
          </a:solidFill>
        </a:fill>
      </a:tcStyle>
    </a:wholeTbl>
    <a:band1H>
      <a:tcTxStyle/>
      <a:tcStyle>
        <a:fill>
          <a:solidFill>
            <a:srgbClr val="DFEBCA"/>
          </a:solidFill>
        </a:fill>
      </a:tcStyle>
    </a:band1H>
    <a:band2H>
      <a:tcTxStyle/>
    </a:band2H>
    <a:band1V>
      <a:tcTxStyle/>
      <a:tcStyle>
        <a:fill>
          <a:solidFill>
            <a:srgbClr val="DFEBCA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88D72EDB-5458-43B2-A38F-A953BAFD660A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8EF"/>
          </a:solidFill>
        </a:fill>
      </a:tcStyle>
    </a:wholeTbl>
    <a:band1H>
      <a:tcTxStyle/>
      <a:tcStyle>
        <a:fill>
          <a:solidFill>
            <a:srgbClr val="CBCDDE"/>
          </a:solidFill>
        </a:fill>
      </a:tcStyle>
    </a:band1H>
    <a:band2H>
      <a:tcTxStyle/>
    </a:band2H>
    <a:band1V>
      <a:tcTxStyle/>
      <a:tcStyle>
        <a:fill>
          <a:solidFill>
            <a:srgbClr val="CBCDDE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CenturyGothic-bold.fntdata"/><Relationship Id="rId30" Type="http://schemas.openxmlformats.org/officeDocument/2006/relationships/font" Target="fonts/CenturyGothic-regular.fntdata"/><Relationship Id="rId11" Type="http://schemas.openxmlformats.org/officeDocument/2006/relationships/slide" Target="slides/slide3.xml"/><Relationship Id="rId33" Type="http://schemas.openxmlformats.org/officeDocument/2006/relationships/font" Target="fonts/CenturyGothic-boldItalic.fntdata"/><Relationship Id="rId10" Type="http://schemas.openxmlformats.org/officeDocument/2006/relationships/slide" Target="slides/slide2.xml"/><Relationship Id="rId32" Type="http://schemas.openxmlformats.org/officeDocument/2006/relationships/font" Target="fonts/CenturyGothic-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106cf612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92106cf612_2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2106cf612_2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92106cf612_2_2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2106cf612_2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92106cf612_2_2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2106cf612_2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92106cf612_2_2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2106cf6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2106cf6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2106cf6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92106cf6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2106cf61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92106cf61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2106cf61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2106cf61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92106cf612_2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92106cf612_2_2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92106cf612_2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92106cf612_2_2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2106cf612_2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92106cf612_2_2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2106cf612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92106cf612_2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92106cf612_2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92106cf612_2_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2106cf612_2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92106cf612_2_3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2106cf612_2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92106cf612_2_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2106cf612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92106cf612_2_2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2106cf612_2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92106cf612_2_2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2106cf612_2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92106cf612_2_2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2106cf612_2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92106cf612_2_2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2106cf612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92106cf612_2_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2106cf612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92106cf612_2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y slide ">
  <p:cSld name="my slide 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312126" y="0"/>
            <a:ext cx="10125821" cy="52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6188528" y="36284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3" y="842892"/>
            <a:ext cx="8913813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1114424" y="1946673"/>
            <a:ext cx="7610476" cy="275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9486"/>
            <a:ext cx="1975104" cy="32021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62" name="Google Shape;62;p16"/>
          <p:cNvSpPr txBox="1"/>
          <p:nvPr/>
        </p:nvSpPr>
        <p:spPr>
          <a:xfrm>
            <a:off x="5262556" y="4943003"/>
            <a:ext cx="4714752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 showMasterSp="0">
  <p:cSld name="Title Slide with Pictur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ctrTitle"/>
          </p:nvPr>
        </p:nvSpPr>
        <p:spPr>
          <a:xfrm>
            <a:off x="0" y="3769075"/>
            <a:ext cx="8915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17"/>
          <p:cNvSpPr txBox="1"/>
          <p:nvPr>
            <p:ph idx="1" type="subTitle"/>
          </p:nvPr>
        </p:nvSpPr>
        <p:spPr>
          <a:xfrm>
            <a:off x="914400" y="4457700"/>
            <a:ext cx="8001000" cy="68580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91425" lIns="292600" spcFirstLastPara="1" rIns="274300" wrap="square" tIns="91425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17"/>
          <p:cNvSpPr/>
          <p:nvPr>
            <p:ph idx="2" type="pic"/>
          </p:nvPr>
        </p:nvSpPr>
        <p:spPr>
          <a:xfrm>
            <a:off x="927100" y="847165"/>
            <a:ext cx="79883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67" name="Google Shape;6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6198"/>
            <a:ext cx="1975104" cy="32021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68" name="Google Shape;68;p17"/>
          <p:cNvSpPr txBox="1"/>
          <p:nvPr/>
        </p:nvSpPr>
        <p:spPr>
          <a:xfrm>
            <a:off x="5244268" y="4943003"/>
            <a:ext cx="4714752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0" y="2400299"/>
            <a:ext cx="8915400" cy="17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45700" lIns="1188700" spcFirstLastPara="1" rIns="2743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914400" y="4113455"/>
            <a:ext cx="8001000" cy="58293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ctr" bIns="91425" lIns="292600" spcFirstLastPara="1" rIns="274300" wrap="square" tIns="91425">
            <a:noAutofit/>
          </a:bodyPr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5000"/>
            <a:ext cx="1975104" cy="32021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73" name="Google Shape;73;p18"/>
          <p:cNvSpPr txBox="1"/>
          <p:nvPr/>
        </p:nvSpPr>
        <p:spPr>
          <a:xfrm>
            <a:off x="5244268" y="4943003"/>
            <a:ext cx="4714752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" y="842892"/>
            <a:ext cx="8913813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1117600" y="1946673"/>
            <a:ext cx="3566160" cy="27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5147534" y="1946673"/>
            <a:ext cx="3566160" cy="27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6344"/>
            <a:ext cx="1975104" cy="32021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79" name="Google Shape;79;p19"/>
          <p:cNvSpPr txBox="1"/>
          <p:nvPr/>
        </p:nvSpPr>
        <p:spPr>
          <a:xfrm>
            <a:off x="5253412" y="4943003"/>
            <a:ext cx="4714752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3" y="842892"/>
            <a:ext cx="8913813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1120588" y="1513286"/>
            <a:ext cx="3566160" cy="6584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2" type="body"/>
          </p:nvPr>
        </p:nvSpPr>
        <p:spPr>
          <a:xfrm>
            <a:off x="1120588" y="2299448"/>
            <a:ext cx="3566160" cy="240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3" type="body"/>
          </p:nvPr>
        </p:nvSpPr>
        <p:spPr>
          <a:xfrm>
            <a:off x="5147534" y="1513286"/>
            <a:ext cx="3566160" cy="6584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4" type="body"/>
          </p:nvPr>
        </p:nvSpPr>
        <p:spPr>
          <a:xfrm>
            <a:off x="5147534" y="2299448"/>
            <a:ext cx="3566160" cy="240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86" name="Google Shape;86;p20"/>
          <p:cNvCxnSpPr/>
          <p:nvPr/>
        </p:nvCxnSpPr>
        <p:spPr>
          <a:xfrm>
            <a:off x="1212028" y="2178425"/>
            <a:ext cx="3383280" cy="1191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20"/>
          <p:cNvCxnSpPr/>
          <p:nvPr/>
        </p:nvCxnSpPr>
        <p:spPr>
          <a:xfrm>
            <a:off x="5238974" y="2178425"/>
            <a:ext cx="3383280" cy="1191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20"/>
          <p:cNvCxnSpPr/>
          <p:nvPr/>
        </p:nvCxnSpPr>
        <p:spPr>
          <a:xfrm>
            <a:off x="1212028" y="2178425"/>
            <a:ext cx="3383280" cy="1191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20"/>
          <p:cNvCxnSpPr/>
          <p:nvPr/>
        </p:nvCxnSpPr>
        <p:spPr>
          <a:xfrm>
            <a:off x="5238974" y="2178425"/>
            <a:ext cx="3383280" cy="1191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20"/>
          <p:cNvCxnSpPr/>
          <p:nvPr/>
        </p:nvCxnSpPr>
        <p:spPr>
          <a:xfrm>
            <a:off x="1212028" y="2178425"/>
            <a:ext cx="3383280" cy="1191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20"/>
          <p:cNvCxnSpPr/>
          <p:nvPr/>
        </p:nvCxnSpPr>
        <p:spPr>
          <a:xfrm>
            <a:off x="5238974" y="2178425"/>
            <a:ext cx="3383280" cy="1191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2" name="Google Shape;9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9486"/>
            <a:ext cx="1975104" cy="32021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93" name="Google Shape;93;p20"/>
          <p:cNvSpPr txBox="1"/>
          <p:nvPr/>
        </p:nvSpPr>
        <p:spPr>
          <a:xfrm>
            <a:off x="5244268" y="4943003"/>
            <a:ext cx="4714752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3" y="842892"/>
            <a:ext cx="8913813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96" name="Google Shape;9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9486"/>
            <a:ext cx="1975104" cy="32021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97" name="Google Shape;97;p21"/>
          <p:cNvSpPr txBox="1"/>
          <p:nvPr/>
        </p:nvSpPr>
        <p:spPr>
          <a:xfrm>
            <a:off x="5244268" y="4943003"/>
            <a:ext cx="4714752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6858"/>
            <a:ext cx="1975104" cy="32021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00" name="Google Shape;100;p22"/>
          <p:cNvSpPr txBox="1"/>
          <p:nvPr/>
        </p:nvSpPr>
        <p:spPr>
          <a:xfrm>
            <a:off x="5253412" y="4943003"/>
            <a:ext cx="4714752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title"/>
          </p:nvPr>
        </p:nvSpPr>
        <p:spPr>
          <a:xfrm>
            <a:off x="0" y="843534"/>
            <a:ext cx="8915400" cy="6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188700" spcFirstLastPara="1" rIns="2743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5147534" y="1943102"/>
            <a:ext cx="3566160" cy="2764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2" type="body"/>
          </p:nvPr>
        </p:nvSpPr>
        <p:spPr>
          <a:xfrm>
            <a:off x="900952" y="1529333"/>
            <a:ext cx="3566160" cy="3168396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274300" lIns="292600" spcFirstLastPara="1" rIns="274300" wrap="square" tIns="274300">
            <a:noAutofit/>
          </a:bodyPr>
          <a:lstStyle>
            <a:lvl1pPr indent="-228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05" name="Google Shape;10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6858"/>
            <a:ext cx="1975104" cy="32021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06" name="Google Shape;106;p23"/>
          <p:cNvSpPr txBox="1"/>
          <p:nvPr/>
        </p:nvSpPr>
        <p:spPr>
          <a:xfrm>
            <a:off x="5253412" y="4943003"/>
            <a:ext cx="4714752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0" y="843534"/>
            <a:ext cx="8915400" cy="6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188700" spcFirstLastPara="1" rIns="2743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24"/>
          <p:cNvSpPr/>
          <p:nvPr>
            <p:ph idx="2" type="pic"/>
          </p:nvPr>
        </p:nvSpPr>
        <p:spPr>
          <a:xfrm>
            <a:off x="5487990" y="1536192"/>
            <a:ext cx="3427413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914400" y="1529334"/>
            <a:ext cx="4572000" cy="3168396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274300" lIns="292600" spcFirstLastPara="1" rIns="274300" wrap="square" tIns="274300">
            <a:noAutofit/>
          </a:bodyPr>
          <a:lstStyle>
            <a:lvl1pPr indent="-228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11" name="Google Shape;11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9486"/>
            <a:ext cx="1975104" cy="32021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12" name="Google Shape;112;p24"/>
          <p:cNvSpPr txBox="1"/>
          <p:nvPr/>
        </p:nvSpPr>
        <p:spPr>
          <a:xfrm>
            <a:off x="5253412" y="4943003"/>
            <a:ext cx="4714752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bove Caption" showMasterSp="0">
  <p:cSld name="Picture above 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ctrTitle"/>
          </p:nvPr>
        </p:nvSpPr>
        <p:spPr>
          <a:xfrm>
            <a:off x="0" y="3086100"/>
            <a:ext cx="8915400" cy="658368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Google Shape;115;p25"/>
          <p:cNvSpPr txBox="1"/>
          <p:nvPr>
            <p:ph idx="1" type="subTitle"/>
          </p:nvPr>
        </p:nvSpPr>
        <p:spPr>
          <a:xfrm>
            <a:off x="914400" y="3751729"/>
            <a:ext cx="8001000" cy="139177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Google Shape;116;p25"/>
          <p:cNvSpPr/>
          <p:nvPr>
            <p:ph idx="2" type="pic"/>
          </p:nvPr>
        </p:nvSpPr>
        <p:spPr>
          <a:xfrm>
            <a:off x="927100" y="847165"/>
            <a:ext cx="7988300" cy="2235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17" name="Google Shape;11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9486"/>
            <a:ext cx="1975104" cy="32021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18" name="Google Shape;118;p25"/>
          <p:cNvSpPr txBox="1"/>
          <p:nvPr/>
        </p:nvSpPr>
        <p:spPr>
          <a:xfrm>
            <a:off x="5235124" y="4943003"/>
            <a:ext cx="4714752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ictures with Caption" showMasterSp="0">
  <p:cSld name="2 Pictures with Ca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ctrTitle"/>
          </p:nvPr>
        </p:nvSpPr>
        <p:spPr>
          <a:xfrm>
            <a:off x="0" y="3086100"/>
            <a:ext cx="8915400" cy="658368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1" name="Google Shape;121;p26"/>
          <p:cNvSpPr txBox="1"/>
          <p:nvPr>
            <p:ph idx="1" type="subTitle"/>
          </p:nvPr>
        </p:nvSpPr>
        <p:spPr>
          <a:xfrm>
            <a:off x="914400" y="3751729"/>
            <a:ext cx="8001000" cy="139177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idx="11" type="ftr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26"/>
          <p:cNvSpPr/>
          <p:nvPr>
            <p:ph idx="2" type="pic"/>
          </p:nvPr>
        </p:nvSpPr>
        <p:spPr>
          <a:xfrm>
            <a:off x="927100" y="847165"/>
            <a:ext cx="3986784" cy="2235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Google Shape;124;p26"/>
          <p:cNvSpPr/>
          <p:nvPr>
            <p:ph idx="3" type="pic"/>
          </p:nvPr>
        </p:nvSpPr>
        <p:spPr>
          <a:xfrm>
            <a:off x="4928616" y="847165"/>
            <a:ext cx="3986784" cy="2235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26"/>
          <p:cNvSpPr txBox="1"/>
          <p:nvPr/>
        </p:nvSpPr>
        <p:spPr>
          <a:xfrm>
            <a:off x="5262556" y="4943003"/>
            <a:ext cx="4714752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6" name="Google Shape;12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0607" y="11858"/>
            <a:ext cx="1975104" cy="32021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" showMasterSp="0">
  <p:cSld name="3 Pictures with Ca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ctrTitle"/>
          </p:nvPr>
        </p:nvSpPr>
        <p:spPr>
          <a:xfrm>
            <a:off x="0" y="3086100"/>
            <a:ext cx="8915400" cy="658368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9" name="Google Shape;129;p27"/>
          <p:cNvSpPr txBox="1"/>
          <p:nvPr>
            <p:ph idx="1" type="subTitle"/>
          </p:nvPr>
        </p:nvSpPr>
        <p:spPr>
          <a:xfrm>
            <a:off x="914400" y="3751729"/>
            <a:ext cx="8001000" cy="139177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Google Shape;130;p27"/>
          <p:cNvSpPr txBox="1"/>
          <p:nvPr>
            <p:ph idx="11" type="ftr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Google Shape;131;p27"/>
          <p:cNvSpPr/>
          <p:nvPr>
            <p:ph idx="2" type="pic"/>
          </p:nvPr>
        </p:nvSpPr>
        <p:spPr>
          <a:xfrm>
            <a:off x="927100" y="847165"/>
            <a:ext cx="6601968" cy="2235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Google Shape;132;p27"/>
          <p:cNvSpPr/>
          <p:nvPr>
            <p:ph idx="3" type="pic"/>
          </p:nvPr>
        </p:nvSpPr>
        <p:spPr>
          <a:xfrm>
            <a:off x="7543800" y="847165"/>
            <a:ext cx="1371600" cy="111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Google Shape;133;p27"/>
          <p:cNvSpPr/>
          <p:nvPr>
            <p:ph idx="4" type="pic"/>
          </p:nvPr>
        </p:nvSpPr>
        <p:spPr>
          <a:xfrm>
            <a:off x="7543800" y="1971877"/>
            <a:ext cx="1371600" cy="111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34" name="Google Shape;13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5000"/>
            <a:ext cx="1975104" cy="32021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35" name="Google Shape;135;p27"/>
          <p:cNvSpPr txBox="1"/>
          <p:nvPr/>
        </p:nvSpPr>
        <p:spPr>
          <a:xfrm>
            <a:off x="5262556" y="4943003"/>
            <a:ext cx="4714752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3" y="842892"/>
            <a:ext cx="8913813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 rot="5400000">
            <a:off x="3543125" y="-482028"/>
            <a:ext cx="2753075" cy="7610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39" name="Google Shape;13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5000"/>
            <a:ext cx="1975104" cy="32021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40" name="Google Shape;140;p28"/>
          <p:cNvSpPr txBox="1"/>
          <p:nvPr/>
        </p:nvSpPr>
        <p:spPr>
          <a:xfrm>
            <a:off x="5262556" y="4943003"/>
            <a:ext cx="4714752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 rot="5400000">
            <a:off x="6369774" y="2464945"/>
            <a:ext cx="414995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800" lIns="274300" spcFirstLastPara="1" rIns="91425" wrap="square" tIns="685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3" name="Google Shape;143;p29"/>
          <p:cNvSpPr txBox="1"/>
          <p:nvPr>
            <p:ph idx="1" type="body"/>
          </p:nvPr>
        </p:nvSpPr>
        <p:spPr>
          <a:xfrm rot="5400000">
            <a:off x="2627336" y="-208733"/>
            <a:ext cx="3406728" cy="6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4" name="Google Shape;144;p29"/>
          <p:cNvSpPr txBox="1"/>
          <p:nvPr>
            <p:ph idx="11" type="ftr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45" name="Google Shape;14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23202"/>
            <a:ext cx="1975104" cy="32021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46" name="Google Shape;146;p29"/>
          <p:cNvSpPr txBox="1"/>
          <p:nvPr/>
        </p:nvSpPr>
        <p:spPr>
          <a:xfrm>
            <a:off x="5262556" y="4943003"/>
            <a:ext cx="4714752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y slide ">
  <p:cSld name="my slide 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312126" y="0"/>
            <a:ext cx="10125821" cy="52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1"/>
          <p:cNvSpPr txBox="1"/>
          <p:nvPr>
            <p:ph idx="11" type="ftr"/>
          </p:nvPr>
        </p:nvSpPr>
        <p:spPr>
          <a:xfrm>
            <a:off x="6188528" y="36284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32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2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2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type="title"/>
          </p:nvPr>
        </p:nvSpPr>
        <p:spPr>
          <a:xfrm>
            <a:off x="623888" y="1282306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5" name="Google Shape;165;p33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3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3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4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34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34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8" name="Google Shape;178;p35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3" type="body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0" name="Google Shape;180;p35"/>
          <p:cNvSpPr txBox="1"/>
          <p:nvPr>
            <p:ph idx="4" type="body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35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5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6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6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6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3887391" y="740571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6" name="Google Shape;196;p38"/>
          <p:cNvSpPr txBox="1"/>
          <p:nvPr>
            <p:ph idx="2" type="body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7" name="Google Shape;197;p38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8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9"/>
          <p:cNvSpPr/>
          <p:nvPr>
            <p:ph idx="2" type="pic"/>
          </p:nvPr>
        </p:nvSpPr>
        <p:spPr>
          <a:xfrm>
            <a:off x="3887391" y="740571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39"/>
          <p:cNvSpPr txBox="1"/>
          <p:nvPr>
            <p:ph idx="1" type="body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04" name="Google Shape;204;p39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9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40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0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40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 rot="5400000">
            <a:off x="5350074" y="1467447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1"/>
          <p:cNvSpPr txBox="1"/>
          <p:nvPr>
            <p:ph idx="1" type="body"/>
          </p:nvPr>
        </p:nvSpPr>
        <p:spPr>
          <a:xfrm rot="5400000">
            <a:off x="1349575" y="-447078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41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1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41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2638730" y="4790803"/>
            <a:ext cx="184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5262556" y="4943003"/>
            <a:ext cx="4714752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59751" y="5000"/>
            <a:ext cx="1975104" cy="32021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08">
          <p15:clr>
            <a:srgbClr val="F26B43"/>
          </p15:clr>
        </p15:guide>
        <p15:guide id="2" pos="56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9" name="Google Shape;149;p3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30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30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/>
          <p:nvPr/>
        </p:nvSpPr>
        <p:spPr>
          <a:xfrm>
            <a:off x="1431432" y="76478"/>
            <a:ext cx="71715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4800"/>
              <a:buFont typeface="Calibri"/>
              <a:buNone/>
            </a:pPr>
            <a:r>
              <a:rPr b="1" i="0" lang="en" sz="4800" u="none" cap="none" strike="noStrike">
                <a:solidFill>
                  <a:srgbClr val="002776"/>
                </a:solidFill>
                <a:latin typeface="Calibri"/>
                <a:ea typeface="Calibri"/>
                <a:cs typeface="Calibri"/>
                <a:sym typeface="Calibri"/>
              </a:rPr>
              <a:t>Prediction Model on a Revolving Credit Line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entury Gothic"/>
              <a:buNone/>
            </a:pPr>
            <a:r>
              <a:t/>
            </a:r>
            <a:endParaRPr b="1" i="0" sz="4800" u="none" cap="none" strike="noStrike">
              <a:solidFill>
                <a:srgbClr val="0027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44827" y="231178"/>
            <a:ext cx="1396708" cy="48401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2"/>
          <p:cNvSpPr txBox="1"/>
          <p:nvPr/>
        </p:nvSpPr>
        <p:spPr>
          <a:xfrm>
            <a:off x="2050175" y="1481850"/>
            <a:ext cx="62049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Name</a:t>
            </a: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GROUP-6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Mentor</a:t>
            </a: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M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iss. </a:t>
            </a:r>
            <a:r>
              <a:rPr b="1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MUNMUN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b="1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16-AUG-2020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42"/>
          <p:cNvSpPr txBox="1"/>
          <p:nvPr/>
        </p:nvSpPr>
        <p:spPr>
          <a:xfrm>
            <a:off x="7171508" y="3095897"/>
            <a:ext cx="3187200" cy="18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Aditya Madyal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Nikanksha Jain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Nitin Shriyans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Saket Nandan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Shilpa Achary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Sweta Padmadalai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/>
        </p:nvSpPr>
        <p:spPr>
          <a:xfrm>
            <a:off x="0" y="0"/>
            <a:ext cx="7766612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 b="1" sz="2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51"/>
          <p:cNvSpPr txBox="1"/>
          <p:nvPr/>
        </p:nvSpPr>
        <p:spPr>
          <a:xfrm>
            <a:off x="3853542" y="1077685"/>
            <a:ext cx="11993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XGBoost </a:t>
            </a:r>
            <a:endParaRPr b="1" sz="1800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01" name="Google Shape;301;p51"/>
          <p:cNvGraphicFramePr/>
          <p:nvPr/>
        </p:nvGraphicFramePr>
        <p:xfrm>
          <a:off x="78374" y="13546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{8A1DA7BB-2E95-43B2-AB40-92A7343804D6}</a:tableStyleId>
              </a:tblPr>
              <a:tblGrid>
                <a:gridCol w="834425"/>
                <a:gridCol w="1020500"/>
                <a:gridCol w="841250"/>
                <a:gridCol w="687100"/>
                <a:gridCol w="914400"/>
                <a:gridCol w="809900"/>
                <a:gridCol w="1097275"/>
                <a:gridCol w="984950"/>
                <a:gridCol w="898725"/>
                <a:gridCol w="898725"/>
              </a:tblGrid>
              <a:tr h="692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Dataset</a:t>
                      </a:r>
                      <a:r>
                        <a:rPr lang="en" sz="900"/>
                        <a:t> Type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Min. Child Weight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Max Depth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Learning Rate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Gamma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R-squared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(Train)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R-squared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(Test)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RMSE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(Train)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RMSE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(Test)</a:t>
                      </a:r>
                      <a:endParaRPr sz="900"/>
                    </a:p>
                  </a:txBody>
                  <a:tcPr marT="34300" marB="34300" marR="91450" marL="91450"/>
                </a:tc>
              </a:tr>
              <a:tr h="74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NOT NULL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Label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Encoding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0.15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0.4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0.55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0.35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15162.58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17242.74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74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NOT NULL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Frequency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Encoding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0.08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0.1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0.43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0.35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17121.70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17260.07</a:t>
                      </a:r>
                      <a:endParaRPr sz="11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2"/>
          <p:cNvSpPr txBox="1"/>
          <p:nvPr>
            <p:ph type="title"/>
          </p:nvPr>
        </p:nvSpPr>
        <p:spPr>
          <a:xfrm>
            <a:off x="3" y="0"/>
            <a:ext cx="8913813" cy="440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Selection</a:t>
            </a:r>
            <a:b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7" name="Google Shape;307;p52"/>
          <p:cNvGraphicFramePr/>
          <p:nvPr/>
        </p:nvGraphicFramePr>
        <p:xfrm>
          <a:off x="65311" y="29224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{88D72EDB-5458-43B2-A38F-A953BAFD660A}</a:tableStyleId>
              </a:tblPr>
              <a:tblGrid>
                <a:gridCol w="834425"/>
                <a:gridCol w="1020500"/>
                <a:gridCol w="841250"/>
                <a:gridCol w="687100"/>
                <a:gridCol w="914400"/>
                <a:gridCol w="809900"/>
                <a:gridCol w="1097275"/>
                <a:gridCol w="984950"/>
                <a:gridCol w="898725"/>
                <a:gridCol w="898725"/>
              </a:tblGrid>
              <a:tr h="692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Dataset</a:t>
                      </a:r>
                      <a:r>
                        <a:rPr lang="en" sz="900"/>
                        <a:t> Type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Min. Child Weight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Max Depth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Learning Rate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Gamma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R-squared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(Train)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R-squared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(Test)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RMSE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(Train)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RMSE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(Test)</a:t>
                      </a:r>
                      <a:endParaRPr sz="900"/>
                    </a:p>
                  </a:txBody>
                  <a:tcPr marT="34300" marB="34300" marR="91450" marL="91450"/>
                </a:tc>
              </a:tr>
              <a:tr h="74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" sz="900"/>
                        <a:t>NOT NULL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" sz="900"/>
                        <a:t>Frequency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" sz="900"/>
                        <a:t>Encoding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" sz="900"/>
                        <a:t>5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" sz="900"/>
                        <a:t>8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" sz="900"/>
                        <a:t>0.05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" sz="900"/>
                        <a:t>0.2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" sz="900"/>
                        <a:t>0.51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" sz="900"/>
                        <a:t>0.44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" sz="900"/>
                        <a:t>15644.92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" sz="900"/>
                        <a:t>17016.71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308" name="Google Shape;308;p52"/>
          <p:cNvSpPr/>
          <p:nvPr/>
        </p:nvSpPr>
        <p:spPr>
          <a:xfrm>
            <a:off x="3358361" y="2606230"/>
            <a:ext cx="19752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XGBoost  Model</a:t>
            </a:r>
            <a:endParaRPr b="1" sz="1800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09" name="Google Shape;309;p52"/>
          <p:cNvGraphicFramePr/>
          <p:nvPr/>
        </p:nvGraphicFramePr>
        <p:xfrm>
          <a:off x="104501" y="470262"/>
          <a:ext cx="3000000" cy="3000000"/>
        </p:xfrm>
        <a:graphic>
          <a:graphicData uri="http://schemas.openxmlformats.org/drawingml/2006/table">
            <a:tbl>
              <a:tblPr firstCol="1">
                <a:noFill/>
                <a:tableStyleId>{88D72EDB-5458-43B2-A38F-A953BAFD660A}</a:tableStyleId>
              </a:tblPr>
              <a:tblGrid>
                <a:gridCol w="1652975"/>
                <a:gridCol w="1230975"/>
                <a:gridCol w="6025450"/>
              </a:tblGrid>
              <a:tr h="636800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VARIABLES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2449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1100"/>
                        <a:buFont typeface="Century Gothic"/>
                        <a:buNone/>
                      </a:pPr>
                      <a:r>
                        <a:rPr b="1" lang="en" sz="1100">
                          <a:solidFill>
                            <a:srgbClr val="00FF00"/>
                          </a:solidFill>
                        </a:rPr>
                        <a:t>TARGET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426025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TRAIN/TEST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Test Size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0.2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453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Random State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</a:t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pic>
        <p:nvPicPr>
          <p:cNvPr id="310" name="Google Shape;31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1442" y="489858"/>
            <a:ext cx="6077774" cy="59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4041" y="1235938"/>
            <a:ext cx="1383456" cy="173354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2"/>
          <p:cNvSpPr txBox="1"/>
          <p:nvPr/>
        </p:nvSpPr>
        <p:spPr>
          <a:xfrm>
            <a:off x="1758070" y="617220"/>
            <a:ext cx="1243372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PREDICTORS</a:t>
            </a:r>
            <a:endParaRPr b="1" sz="14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/>
          <p:nvPr/>
        </p:nvSpPr>
        <p:spPr>
          <a:xfrm>
            <a:off x="1109350" y="2413726"/>
            <a:ext cx="69252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Flask </a:t>
            </a:r>
            <a:endParaRPr/>
          </a:p>
        </p:txBody>
      </p:sp>
      <p:pic>
        <p:nvPicPr>
          <p:cNvPr id="318" name="Google Shape;31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75184"/>
            <a:ext cx="890288" cy="308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/>
          <p:cNvSpPr txBox="1"/>
          <p:nvPr>
            <p:ph type="title"/>
          </p:nvPr>
        </p:nvSpPr>
        <p:spPr>
          <a:xfrm>
            <a:off x="3" y="842892"/>
            <a:ext cx="89139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4"/>
          <p:cNvSpPr txBox="1"/>
          <p:nvPr>
            <p:ph idx="1" type="body"/>
          </p:nvPr>
        </p:nvSpPr>
        <p:spPr>
          <a:xfrm>
            <a:off x="64450" y="0"/>
            <a:ext cx="9079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Folder structure of our deployment folder </a:t>
            </a:r>
            <a:endParaRPr/>
          </a:p>
        </p:txBody>
      </p:sp>
      <p:pic>
        <p:nvPicPr>
          <p:cNvPr id="325" name="Google Shape;32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50" y="1181250"/>
            <a:ext cx="22089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/>
          <p:nvPr>
            <p:ph type="title"/>
          </p:nvPr>
        </p:nvSpPr>
        <p:spPr>
          <a:xfrm>
            <a:off x="3" y="842892"/>
            <a:ext cx="89139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5"/>
          <p:cNvSpPr txBox="1"/>
          <p:nvPr>
            <p:ph idx="1" type="body"/>
          </p:nvPr>
        </p:nvSpPr>
        <p:spPr>
          <a:xfrm>
            <a:off x="0" y="51575"/>
            <a:ext cx="9144000" cy="509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Codes on the pycharm where our app will start from the @app.route(‘/’)</a:t>
            </a:r>
            <a:endParaRPr/>
          </a:p>
        </p:txBody>
      </p:sp>
      <p:pic>
        <p:nvPicPr>
          <p:cNvPr id="332" name="Google Shape;33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2700"/>
            <a:ext cx="9087749" cy="41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/>
          <p:nvPr>
            <p:ph type="title"/>
          </p:nvPr>
        </p:nvSpPr>
        <p:spPr>
          <a:xfrm>
            <a:off x="3" y="842892"/>
            <a:ext cx="89139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6"/>
          <p:cNvSpPr txBox="1"/>
          <p:nvPr>
            <p:ph idx="1" type="body"/>
          </p:nvPr>
        </p:nvSpPr>
        <p:spPr>
          <a:xfrm>
            <a:off x="0" y="66625"/>
            <a:ext cx="9029700" cy="494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Here , whatever input we r taking from the user interface we are storing in varaibles and storing in array and passing for prediction.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0" y="1159275"/>
            <a:ext cx="9047700" cy="398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7"/>
          <p:cNvSpPr txBox="1"/>
          <p:nvPr>
            <p:ph type="title"/>
          </p:nvPr>
        </p:nvSpPr>
        <p:spPr>
          <a:xfrm>
            <a:off x="3" y="842892"/>
            <a:ext cx="89139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7"/>
          <p:cNvSpPr txBox="1"/>
          <p:nvPr>
            <p:ph idx="1" type="body"/>
          </p:nvPr>
        </p:nvSpPr>
        <p:spPr>
          <a:xfrm>
            <a:off x="0" y="93275"/>
            <a:ext cx="9029700" cy="494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Finaly we r calling here model for predicton and passing our data taken from client in array for prediction. After that catching the predicted value and passing it to the result html page </a:t>
            </a:r>
            <a:endParaRPr/>
          </a:p>
        </p:txBody>
      </p:sp>
      <p:pic>
        <p:nvPicPr>
          <p:cNvPr id="346" name="Google Shape;34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5875"/>
            <a:ext cx="9144000" cy="38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8"/>
          <p:cNvSpPr txBox="1"/>
          <p:nvPr>
            <p:ph type="title"/>
          </p:nvPr>
        </p:nvSpPr>
        <p:spPr>
          <a:xfrm>
            <a:off x="0" y="0"/>
            <a:ext cx="8913813" cy="323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</a:t>
            </a:r>
            <a:br>
              <a:rPr b="1" lang="en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descr="HTML_1.jpeg" id="352" name="Google Shape;35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59" y="446484"/>
            <a:ext cx="6317015" cy="4555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/>
          <p:nvPr>
            <p:ph type="title"/>
          </p:nvPr>
        </p:nvSpPr>
        <p:spPr>
          <a:xfrm>
            <a:off x="0" y="0"/>
            <a:ext cx="8913813" cy="372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- Prediction</a:t>
            </a:r>
            <a:b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/>
          </a:p>
        </p:txBody>
      </p:sp>
      <p:pic>
        <p:nvPicPr>
          <p:cNvPr descr="HTML_Predict.jpeg" id="358" name="Google Shape;35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593" y="935831"/>
            <a:ext cx="5979319" cy="1635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0"/>
          <p:cNvSpPr txBox="1"/>
          <p:nvPr>
            <p:ph type="title"/>
          </p:nvPr>
        </p:nvSpPr>
        <p:spPr>
          <a:xfrm>
            <a:off x="0" y="0"/>
            <a:ext cx="8913813" cy="362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sz="2800"/>
          </a:p>
        </p:txBody>
      </p:sp>
      <p:sp>
        <p:nvSpPr>
          <p:cNvPr id="364" name="Google Shape;364;p60"/>
          <p:cNvSpPr txBox="1"/>
          <p:nvPr/>
        </p:nvSpPr>
        <p:spPr>
          <a:xfrm>
            <a:off x="235131" y="705394"/>
            <a:ext cx="8678682" cy="3808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of the 34 columns provided, we deployed a model </a:t>
            </a:r>
            <a:r>
              <a:rPr lang="en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22 columns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the basis of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Feature Importance and RELEVANCE to the prediction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was introduced to improve the functionality between the input variables.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“replace” function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 used to merge similar kind of variables to reduce the dimensionality.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 Encoding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 used to convert categorical values into numeric.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achieve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RMSE and Balanced R-squared values, XGBoost was chosen over Linear Regression, Random Forest and Neural Network models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Flask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 have deployed a web-application which predicts the revolving balance of a user.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Revolving Balance ( here $11646) is the carry-forward balance for the next month, along with the Interest on the remaining balance</a:t>
            </a: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3"/>
          <p:cNvSpPr txBox="1"/>
          <p:nvPr/>
        </p:nvSpPr>
        <p:spPr>
          <a:xfrm>
            <a:off x="1" y="84486"/>
            <a:ext cx="8958804" cy="3808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Problem: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Revolving Credit means you're borrowing against a Line of Credit.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277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Users can borrow the amount of credit allowed to use each month known as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“Credit line or Credit Limit”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 u="sng">
              <a:solidFill>
                <a:srgbClr val="00277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Similar to a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card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only difference being “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Lesser Interest Rates and Secured Business Assets”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 u="sng">
              <a:solidFill>
                <a:srgbClr val="00277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the end of each statement period, a Bill gets generated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not paid fully, the balance is carried over, or revolved over to the next month along with Interest incurred on the remaining balance.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1" sz="2000" u="sng">
              <a:solidFill>
                <a:srgbClr val="00277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you pay down the balance, more of your credit line becomes available.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3"/>
          <p:cNvSpPr txBox="1"/>
          <p:nvPr/>
        </p:nvSpPr>
        <p:spPr>
          <a:xfrm>
            <a:off x="0" y="2177318"/>
            <a:ext cx="8958805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“To predict the revolving balance maintained by each customer to derive market strategies for a bank or investment firm”.</a:t>
            </a:r>
            <a:endParaRPr b="1" i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75184"/>
            <a:ext cx="890288" cy="308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1"/>
          <p:cNvSpPr txBox="1"/>
          <p:nvPr/>
        </p:nvSpPr>
        <p:spPr>
          <a:xfrm>
            <a:off x="90782" y="229443"/>
            <a:ext cx="3462646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Challenges faced?</a:t>
            </a:r>
            <a:endParaRPr/>
          </a:p>
        </p:txBody>
      </p:sp>
      <p:pic>
        <p:nvPicPr>
          <p:cNvPr id="370" name="Google Shape;37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75184"/>
            <a:ext cx="890288" cy="30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61"/>
          <p:cNvSpPr txBox="1"/>
          <p:nvPr/>
        </p:nvSpPr>
        <p:spPr>
          <a:xfrm>
            <a:off x="90782" y="1969225"/>
            <a:ext cx="4365471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How did you overcome?</a:t>
            </a:r>
            <a:endParaRPr/>
          </a:p>
        </p:txBody>
      </p:sp>
      <p:sp>
        <p:nvSpPr>
          <p:cNvPr id="372" name="Google Shape;372;p61"/>
          <p:cNvSpPr txBox="1"/>
          <p:nvPr/>
        </p:nvSpPr>
        <p:spPr>
          <a:xfrm>
            <a:off x="0" y="621858"/>
            <a:ext cx="886802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Complexity on the volume of data?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Relationship between the variables present in the data?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How to cluster and encode, and not invite the curse of dimensionality?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Achieve a reasonable RMSE and R-squared without over- fitting/under-fitting data? 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Deployment of selected model as a web-based application?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61"/>
          <p:cNvSpPr/>
          <p:nvPr/>
        </p:nvSpPr>
        <p:spPr>
          <a:xfrm>
            <a:off x="39189" y="2361640"/>
            <a:ext cx="8777239" cy="2354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Complexity on the volume of data? </a:t>
            </a:r>
            <a:r>
              <a:rPr b="1" i="1" lang="en" sz="1800">
                <a:solidFill>
                  <a:srgbClr val="183374"/>
                </a:solidFill>
                <a:latin typeface="Calibri"/>
                <a:ea typeface="Calibri"/>
                <a:cs typeface="Calibri"/>
                <a:sym typeface="Calibri"/>
              </a:rPr>
              <a:t>– Understand the terms and  exclude variables of less   importance.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Relationship between the variables present in the data? </a:t>
            </a:r>
            <a:r>
              <a:rPr b="1" i="1" lang="en" sz="1800">
                <a:solidFill>
                  <a:srgbClr val="183374"/>
                </a:solidFill>
                <a:latin typeface="Calibri"/>
                <a:ea typeface="Calibri"/>
                <a:cs typeface="Calibri"/>
                <a:sym typeface="Calibri"/>
              </a:rPr>
              <a:t>- Data Analysis and Visualization techniques helped figure out relationship and enhance prediction.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How to cluster and encode, and not invite the curse of dimensionality? </a:t>
            </a:r>
            <a:r>
              <a:rPr b="1" i="1" lang="en" sz="1800">
                <a:solidFill>
                  <a:srgbClr val="183374"/>
                </a:solidFill>
                <a:latin typeface="Calibri"/>
                <a:ea typeface="Calibri"/>
                <a:cs typeface="Calibri"/>
                <a:sym typeface="Calibri"/>
              </a:rPr>
              <a:t>– Used ‘replace’ function to merge variables and then Frequency Encoded to maintain dimensionality.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Achieve a reasonable RMSE and R-squared without over- fitting/under-fitting data?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800">
                <a:solidFill>
                  <a:srgbClr val="183374"/>
                </a:solidFill>
                <a:latin typeface="Calibri"/>
                <a:ea typeface="Calibri"/>
                <a:cs typeface="Calibri"/>
                <a:sym typeface="Calibri"/>
              </a:rPr>
              <a:t>– Employed various models like Linear Regressor, Random Forest Regressor, XGBoost and Neural Networks to optimize the model selection and its deployment.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Deployment of selected model as a web-based application? –  </a:t>
            </a:r>
            <a:r>
              <a:rPr b="1" i="1" lang="en" sz="1800">
                <a:solidFill>
                  <a:srgbClr val="183374"/>
                </a:solidFill>
                <a:latin typeface="Calibri"/>
                <a:ea typeface="Calibri"/>
                <a:cs typeface="Calibri"/>
                <a:sym typeface="Calibri"/>
              </a:rPr>
              <a:t>Peer Learning within the team on the implementation of Flask model acquired through past experiences.</a:t>
            </a:r>
            <a:endParaRPr b="1" i="1" sz="1800">
              <a:solidFill>
                <a:srgbClr val="1833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2"/>
          <p:cNvSpPr txBox="1"/>
          <p:nvPr/>
        </p:nvSpPr>
        <p:spPr>
          <a:xfrm>
            <a:off x="3599331" y="2353235"/>
            <a:ext cx="2025965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pic>
        <p:nvPicPr>
          <p:cNvPr id="379" name="Google Shape;37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75184"/>
            <a:ext cx="890288" cy="308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/>
        </p:nvSpPr>
        <p:spPr>
          <a:xfrm>
            <a:off x="0" y="0"/>
            <a:ext cx="8503149" cy="6439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/>
          </a:p>
        </p:txBody>
      </p:sp>
      <p:pic>
        <p:nvPicPr>
          <p:cNvPr id="239" name="Google Shape;23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75184"/>
            <a:ext cx="890288" cy="308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537" y="643902"/>
            <a:ext cx="2221706" cy="163591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41" name="Google Shape;241;p44"/>
          <p:cNvSpPr txBox="1"/>
          <p:nvPr/>
        </p:nvSpPr>
        <p:spPr>
          <a:xfrm rot="-1573144">
            <a:off x="3373522" y="957397"/>
            <a:ext cx="1704171" cy="538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VALUES???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4"/>
          <p:cNvSpPr txBox="1"/>
          <p:nvPr/>
        </p:nvSpPr>
        <p:spPr>
          <a:xfrm>
            <a:off x="966651" y="398571"/>
            <a:ext cx="197249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Numerical Type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3290" y="675570"/>
            <a:ext cx="2100263" cy="40719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44" name="Google Shape;244;p44"/>
          <p:cNvSpPr/>
          <p:nvPr/>
        </p:nvSpPr>
        <p:spPr>
          <a:xfrm>
            <a:off x="5853196" y="383703"/>
            <a:ext cx="17241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Categorical Type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4"/>
          <p:cNvSpPr txBox="1"/>
          <p:nvPr/>
        </p:nvSpPr>
        <p:spPr>
          <a:xfrm>
            <a:off x="321537" y="2410097"/>
            <a:ext cx="8637268" cy="3023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 months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i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‘terms’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has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70%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compared to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 months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33%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customers have over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years of Experience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50%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i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‘home_ownership’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MORTGAGED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while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them are on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RENT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Almost 60%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loans taken cater the </a:t>
            </a:r>
            <a:r>
              <a:rPr i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i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‘debt_consolidation’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15% (MAX)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customers are based out of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California State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while only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users(MIN)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from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Idaho state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80%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customers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HAVE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delinquent accounts for a span of 2 years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while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56%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HAVE</a:t>
            </a:r>
            <a:r>
              <a:rPr i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delinquent accounts since 6 months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Almost 80%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i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‘tot_colle_amt ‘(total collection amount ever owed)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dollars.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'mths_since_last_record‘ ,'mths_since_last_major_derog‘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‘verification_status_joint’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LARGEST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amount of </a:t>
            </a:r>
            <a:r>
              <a:rPr i="1" lang="en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values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84%, 75% and 99.9%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respectively.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‘annual_inc’, ‘debt_income_ratio’, ‘collection_recovery_fee’, ‘acc_now_delinq’ and ‘tot_colle_amt’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SKEWED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i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‘State’ and ‘last_week_pay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have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CARDINALITY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/>
        </p:nvSpPr>
        <p:spPr>
          <a:xfrm>
            <a:off x="0" y="9797"/>
            <a:ext cx="7145383" cy="3924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24D"/>
              </a:buClr>
              <a:buSzPts val="2800"/>
              <a:buFont typeface="Arial"/>
              <a:buNone/>
            </a:pPr>
            <a:r>
              <a:rPr b="1" lang="en" sz="2800" cap="none">
                <a:solidFill>
                  <a:srgbClr val="10224D"/>
                </a:solidFill>
                <a:latin typeface="Arial"/>
                <a:ea typeface="Arial"/>
                <a:cs typeface="Arial"/>
                <a:sym typeface="Arial"/>
              </a:rPr>
              <a:t>EDA( VISUALIZATION)</a:t>
            </a:r>
            <a:endParaRPr b="1" sz="2800" cap="none">
              <a:solidFill>
                <a:srgbClr val="1022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75184"/>
            <a:ext cx="890288" cy="308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83704"/>
            <a:ext cx="5486400" cy="243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6400" y="383703"/>
            <a:ext cx="3474721" cy="243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0080" y="2931182"/>
            <a:ext cx="8020594" cy="2153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>
            <p:ph type="title"/>
          </p:nvPr>
        </p:nvSpPr>
        <p:spPr>
          <a:xfrm>
            <a:off x="3" y="0"/>
            <a:ext cx="8913813" cy="38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0224D"/>
              </a:buClr>
              <a:buSzPts val="3600"/>
              <a:buFont typeface="Arial"/>
              <a:buNone/>
            </a:pPr>
            <a:r>
              <a:rPr b="1" lang="en" cap="none">
                <a:solidFill>
                  <a:srgbClr val="10224D"/>
                </a:solidFill>
                <a:latin typeface="Arial"/>
                <a:ea typeface="Arial"/>
                <a:cs typeface="Arial"/>
                <a:sym typeface="Arial"/>
              </a:rPr>
              <a:t>EDA( VISUALIZATION) C</a:t>
            </a:r>
            <a:r>
              <a:rPr b="1" lang="en">
                <a:solidFill>
                  <a:srgbClr val="10224D"/>
                </a:solidFill>
                <a:latin typeface="Arial"/>
                <a:ea typeface="Arial"/>
                <a:cs typeface="Arial"/>
                <a:sym typeface="Arial"/>
              </a:rPr>
              <a:t>ontd..</a:t>
            </a:r>
            <a:br>
              <a:rPr b="1" lang="en">
                <a:solidFill>
                  <a:srgbClr val="10224D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260" name="Google Shape;26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" y="663529"/>
            <a:ext cx="3905250" cy="2047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819" y="2694214"/>
            <a:ext cx="3905250" cy="2449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2899954"/>
            <a:ext cx="4029075" cy="22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6"/>
          <p:cNvSpPr txBox="1"/>
          <p:nvPr/>
        </p:nvSpPr>
        <p:spPr>
          <a:xfrm>
            <a:off x="796836" y="436854"/>
            <a:ext cx="20639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VALUES</a:t>
            </a:r>
            <a:endParaRPr/>
          </a:p>
        </p:txBody>
      </p:sp>
      <p:sp>
        <p:nvSpPr>
          <p:cNvPr id="264" name="Google Shape;264;p46"/>
          <p:cNvSpPr/>
          <p:nvPr/>
        </p:nvSpPr>
        <p:spPr>
          <a:xfrm>
            <a:off x="5893172" y="436854"/>
            <a:ext cx="182197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NULL VALUES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6"/>
          <p:cNvSpPr/>
          <p:nvPr/>
        </p:nvSpPr>
        <p:spPr>
          <a:xfrm>
            <a:off x="2940967" y="3286941"/>
            <a:ext cx="1754589" cy="519249"/>
          </a:xfrm>
          <a:prstGeom prst="homePlate">
            <a:avLst>
              <a:gd fmla="val 50000" name="adj"/>
            </a:avLst>
          </a:prstGeom>
          <a:solidFill>
            <a:srgbClr val="10224D"/>
          </a:solidFill>
          <a:ln cap="flat" cmpd="sng" w="12700">
            <a:solidFill>
              <a:srgbClr val="A4CC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IMPUTATION</a:t>
            </a:r>
            <a:endParaRPr sz="18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6" name="Google Shape;266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09468" y="663529"/>
            <a:ext cx="4492328" cy="1820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3" y="0"/>
            <a:ext cx="8913813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0224D"/>
              </a:buClr>
              <a:buSzPts val="3600"/>
              <a:buFont typeface="Arial"/>
              <a:buNone/>
            </a:pPr>
            <a:r>
              <a:rPr b="1" lang="en" cap="none">
                <a:solidFill>
                  <a:srgbClr val="10224D"/>
                </a:solidFill>
                <a:latin typeface="Arial"/>
                <a:ea typeface="Arial"/>
                <a:cs typeface="Arial"/>
                <a:sym typeface="Arial"/>
              </a:rPr>
              <a:t>EDA( VISUALIZATION) C</a:t>
            </a:r>
            <a:r>
              <a:rPr b="1" lang="en">
                <a:solidFill>
                  <a:srgbClr val="10224D"/>
                </a:solidFill>
                <a:latin typeface="Arial"/>
                <a:ea typeface="Arial"/>
                <a:cs typeface="Arial"/>
                <a:sym typeface="Arial"/>
              </a:rPr>
              <a:t>ontd..</a:t>
            </a:r>
            <a:br>
              <a:rPr b="1" lang="en">
                <a:solidFill>
                  <a:srgbClr val="10224D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272" name="Google Shape;27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3" y="985882"/>
            <a:ext cx="7572375" cy="38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7"/>
          <p:cNvSpPr txBox="1"/>
          <p:nvPr/>
        </p:nvSpPr>
        <p:spPr>
          <a:xfrm>
            <a:off x="796834" y="685800"/>
            <a:ext cx="6609806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</a:t>
            </a:r>
            <a:endParaRPr b="1"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/>
          <p:nvPr/>
        </p:nvSpPr>
        <p:spPr>
          <a:xfrm>
            <a:off x="3171008" y="2207549"/>
            <a:ext cx="3276089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/>
          </a:p>
        </p:txBody>
      </p:sp>
      <p:pic>
        <p:nvPicPr>
          <p:cNvPr id="279" name="Google Shape;27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75184"/>
            <a:ext cx="890288" cy="308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/>
        </p:nvSpPr>
        <p:spPr>
          <a:xfrm>
            <a:off x="0" y="0"/>
            <a:ext cx="7766612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 b="1" sz="2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75184"/>
            <a:ext cx="890288" cy="30851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9"/>
          <p:cNvSpPr txBox="1"/>
          <p:nvPr/>
        </p:nvSpPr>
        <p:spPr>
          <a:xfrm>
            <a:off x="2978672" y="1077685"/>
            <a:ext cx="210346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Linear Regression</a:t>
            </a:r>
            <a:endParaRPr b="1" sz="1800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87" name="Google Shape;287;p49"/>
          <p:cNvGraphicFramePr/>
          <p:nvPr/>
        </p:nvGraphicFramePr>
        <p:xfrm>
          <a:off x="1004408" y="14891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{8A1DA7BB-2E95-43B2-AB40-92A7343804D6}</a:tableStyleId>
              </a:tblPr>
              <a:tblGrid>
                <a:gridCol w="1394250"/>
                <a:gridCol w="1394250"/>
                <a:gridCol w="1394250"/>
                <a:gridCol w="1394250"/>
                <a:gridCol w="1394250"/>
              </a:tblGrid>
              <a:tr h="739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Dataset Type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Test Size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Random State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R-squared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RMSE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428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/>
                        <a:t>NULL</a:t>
                      </a:r>
                      <a:endParaRPr b="1"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/>
                        <a:t>0.3</a:t>
                      </a:r>
                      <a:endParaRPr b="1"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/>
                        <a:t>0</a:t>
                      </a:r>
                      <a:endParaRPr b="1"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/>
                        <a:t>0.261</a:t>
                      </a:r>
                      <a:endParaRPr b="1"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18947.63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739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/>
                        <a:t>NOT NULL</a:t>
                      </a:r>
                      <a:endParaRPr b="1"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/>
                        <a:t>0.3</a:t>
                      </a:r>
                      <a:endParaRPr b="1"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/>
                        <a:t>0</a:t>
                      </a:r>
                      <a:endParaRPr b="1"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/>
                        <a:t>0.261</a:t>
                      </a:r>
                      <a:endParaRPr b="1"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18851.73</a:t>
                      </a:r>
                      <a:endParaRPr b="1"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0"/>
          <p:cNvSpPr/>
          <p:nvPr/>
        </p:nvSpPr>
        <p:spPr>
          <a:xfrm>
            <a:off x="0" y="-1"/>
            <a:ext cx="6766560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 b="1" sz="2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3" name="Google Shape;293;p50"/>
          <p:cNvGraphicFramePr/>
          <p:nvPr/>
        </p:nvGraphicFramePr>
        <p:xfrm>
          <a:off x="182880" y="8327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{8A1DA7BB-2E95-43B2-AB40-92A7343804D6}</a:tableStyleId>
              </a:tblPr>
              <a:tblGrid>
                <a:gridCol w="914400"/>
                <a:gridCol w="1606725"/>
                <a:gridCol w="692325"/>
                <a:gridCol w="836025"/>
                <a:gridCol w="1358525"/>
                <a:gridCol w="1358525"/>
                <a:gridCol w="979725"/>
                <a:gridCol w="992775"/>
              </a:tblGrid>
              <a:tr h="94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Data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Type</a:t>
                      </a:r>
                      <a:endParaRPr b="1" sz="9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Model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Type</a:t>
                      </a:r>
                      <a:endParaRPr b="1" sz="9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Test Size</a:t>
                      </a:r>
                      <a:endParaRPr b="1" sz="9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Random State</a:t>
                      </a:r>
                      <a:endParaRPr b="1" sz="9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R-squared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(Train)</a:t>
                      </a:r>
                      <a:endParaRPr b="1" sz="9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R-squared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(Test)</a:t>
                      </a:r>
                      <a:endParaRPr b="1" sz="9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RMSE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(Train)</a:t>
                      </a:r>
                      <a:endParaRPr b="1" sz="9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RMSE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(Test)</a:t>
                      </a:r>
                      <a:endParaRPr b="1" sz="9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</a:tr>
              <a:tr h="66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NOT NULL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Only Numerical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0.3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0.66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0.33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13296.07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17496.04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66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NOT NULL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Only Numerical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( Feature Importance)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0.3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0.804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0.33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10092.98 </a:t>
                      </a:r>
                      <a:endParaRPr sz="11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17565.39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66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NOT NULL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Both Numerical&amp; Categorical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0.3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0.805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0.33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10061.32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17574.13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</a:tr>
              <a:tr h="66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NOT NULL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Both Numerical&amp; Categorical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(Feature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Importance)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0.3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0.814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0.326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9842.85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17629.99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</a:tr>
              <a:tr h="38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294" name="Google Shape;294;p50"/>
          <p:cNvSpPr txBox="1"/>
          <p:nvPr/>
        </p:nvSpPr>
        <p:spPr>
          <a:xfrm>
            <a:off x="3378302" y="555758"/>
            <a:ext cx="186301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 Forest</a:t>
            </a:r>
            <a:endParaRPr b="1" sz="1800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