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7290c467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7290c467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37290c4673_0_1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37290c4673_0_1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7290c4673_0_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37290c4673_0_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2e3e229bf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2e3e229b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7290c467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7290c467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01820"/>
                </a:solidFill>
              </a:rPr>
              <a:t>Date received- The date the CFPB received the complaint. For example, “05/25/2013.”</a:t>
            </a:r>
            <a:endParaRPr sz="1200">
              <a:solidFill>
                <a:srgbClr val="1018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01820"/>
                </a:solidFill>
              </a:rPr>
              <a:t>Product - The type of product the consumer identified in the complaint. For example, “Checking or savings account” or “Student loan.”</a:t>
            </a:r>
            <a:endParaRPr sz="1200">
              <a:solidFill>
                <a:srgbClr val="1018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01820"/>
                </a:solidFill>
              </a:rPr>
              <a:t>Company - The complaint is about this company. For example, “ABC Bank.”</a:t>
            </a:r>
            <a:endParaRPr sz="1200">
              <a:solidFill>
                <a:srgbClr val="1018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01820"/>
                </a:solidFill>
              </a:rPr>
              <a:t>Date sent to company - The date the CFPB sent the complaint to the company.</a:t>
            </a:r>
            <a:endParaRPr sz="1200">
              <a:solidFill>
                <a:srgbClr val="1018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01820"/>
                </a:solidFill>
              </a:rPr>
              <a:t>Company response to consumer - This is how the company responded. For example, “Closed with explanation.”</a:t>
            </a:r>
            <a:endParaRPr sz="1200">
              <a:solidFill>
                <a:srgbClr val="1018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01820"/>
                </a:solidFill>
              </a:rPr>
              <a:t>Complaint ID - The unique identification number for a complaint.</a:t>
            </a:r>
            <a:endParaRPr sz="1200">
              <a:solidFill>
                <a:srgbClr val="1018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01820"/>
                </a:solidFill>
              </a:rPr>
              <a:t>  </a:t>
            </a:r>
            <a:endParaRPr sz="1200">
              <a:solidFill>
                <a:srgbClr val="1018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018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018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018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018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018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0182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0182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7290c467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7290c467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2e3e229bf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2e3e229bf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7290c4673_0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7290c4673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2e3e229bf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32e3e229bf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7290c467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37290c467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2e3e229bf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32e3e229bf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0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9" Type="http://schemas.openxmlformats.org/officeDocument/2006/relationships/image" Target="../media/image18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Relationship Id="rId7" Type="http://schemas.openxmlformats.org/officeDocument/2006/relationships/image" Target="../media/image13.png"/><Relationship Id="rId8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87775" y="1965050"/>
            <a:ext cx="4818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Industry: Financial Services</a:t>
            </a:r>
            <a:endParaRPr sz="35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584900" y="415778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Victor Abril-Sanchez, Sweta Virani, Sydney Penny, Chris Cruz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050" y="1313025"/>
            <a:ext cx="4475400" cy="2517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288900" y="330500"/>
            <a:ext cx="3879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214" name="Google Shape;214;p22"/>
          <p:cNvSpPr txBox="1"/>
          <p:nvPr>
            <p:ph idx="1" type="body"/>
          </p:nvPr>
        </p:nvSpPr>
        <p:spPr>
          <a:xfrm>
            <a:off x="523725" y="1202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Pandas was </a:t>
            </a:r>
            <a:r>
              <a:rPr lang="en"/>
              <a:t>effective</a:t>
            </a:r>
            <a:r>
              <a:rPr lang="en"/>
              <a:t> in cleaning the raw data in the CSV file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SQLite effectively housed the table that had the data needed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 Flask was used to query and fetch the data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/>
              <a:t>Javascript was used to create interactive charts that display and filter the data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673900" y="1172475"/>
            <a:ext cx="5768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700"/>
              <a:t>The End…</a:t>
            </a:r>
            <a:endParaRPr b="1" sz="5700"/>
          </a:p>
        </p:txBody>
      </p:sp>
      <p:sp>
        <p:nvSpPr>
          <p:cNvPr id="220" name="Google Shape;220;p23"/>
          <p:cNvSpPr txBox="1"/>
          <p:nvPr>
            <p:ph type="title"/>
          </p:nvPr>
        </p:nvSpPr>
        <p:spPr>
          <a:xfrm>
            <a:off x="4712125" y="3018425"/>
            <a:ext cx="3611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00"/>
              <a:t>Questions?</a:t>
            </a:r>
            <a:endParaRPr sz="4300"/>
          </a:p>
        </p:txBody>
      </p:sp>
      <p:pic>
        <p:nvPicPr>
          <p:cNvPr id="221" name="Google Shape;2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00" y="2385100"/>
            <a:ext cx="3173150" cy="23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483175" y="391575"/>
            <a:ext cx="5258700" cy="8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483175" y="1277175"/>
            <a:ext cx="3969300" cy="28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Download a c</a:t>
            </a:r>
            <a:r>
              <a:rPr lang="en" sz="1900"/>
              <a:t>onsumer complaint dataset about multiple financial products and services from financial companies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1000"/>
              </a:spcAft>
              <a:buSzPts val="1900"/>
              <a:buChar char="●"/>
            </a:pPr>
            <a:r>
              <a:rPr lang="en" sz="1900"/>
              <a:t>Develop an interactive dashboard with the obtained data</a:t>
            </a:r>
            <a:endParaRPr sz="1900"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600" y="715250"/>
            <a:ext cx="3347400" cy="171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1875" y="2628675"/>
            <a:ext cx="2210025" cy="22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337875" y="346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337875" y="1087275"/>
            <a:ext cx="4357200" cy="33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</a:t>
            </a:r>
            <a:r>
              <a:rPr lang="en" sz="1500"/>
              <a:t>dataset was downloaded as a CSV file from the Consumer Complaint Database of the Consumer Financial Protection Bureau webpage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dataset  was cleaned and processed to only include the following columns: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Date received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Product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Company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Date sent to company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Company response to consumer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○"/>
            </a:pPr>
            <a:r>
              <a:rPr lang="en" sz="1500"/>
              <a:t>Complaint ID</a:t>
            </a:r>
            <a:endParaRPr sz="1500"/>
          </a:p>
        </p:txBody>
      </p:sp>
      <p:pic>
        <p:nvPicPr>
          <p:cNvPr id="145" name="Google Shape;145;p15"/>
          <p:cNvPicPr preferRelativeResize="0"/>
          <p:nvPr/>
        </p:nvPicPr>
        <p:blipFill rotWithShape="1">
          <a:blip r:embed="rId3">
            <a:alphaModFix/>
          </a:blip>
          <a:srcRect b="30395" l="7501" r="7159" t="28672"/>
          <a:stretch/>
        </p:blipFill>
        <p:spPr>
          <a:xfrm>
            <a:off x="5044250" y="1087275"/>
            <a:ext cx="3790923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3400" y="197867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410100" y="974675"/>
            <a:ext cx="3683100" cy="3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Dataset is from April 1, 2022 to March 31, 2023 consisting of 925,182 records of such complaints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Dataset in .csv file format was parsed through pandas in Python: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 Filtered for required columns 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 Renaming columns 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 Checking for missing data  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 Updating datatypes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 Sorting by dates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/>
              <a:t>Cleaned dataset file is stored in Resources folder</a:t>
            </a:r>
            <a:endParaRPr sz="1500"/>
          </a:p>
        </p:txBody>
      </p:sp>
      <p:sp>
        <p:nvSpPr>
          <p:cNvPr id="152" name="Google Shape;152;p16"/>
          <p:cNvSpPr txBox="1"/>
          <p:nvPr>
            <p:ph type="title"/>
          </p:nvPr>
        </p:nvSpPr>
        <p:spPr>
          <a:xfrm>
            <a:off x="335225" y="331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4746" y="1012370"/>
            <a:ext cx="4602182" cy="2450362"/>
          </a:xfrm>
          <a:prstGeom prst="rect">
            <a:avLst/>
          </a:prstGeom>
          <a:noFill/>
          <a:ln cap="flat" cmpd="sng" w="9525">
            <a:solidFill>
              <a:srgbClr val="F0E0B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4" name="Google Shape;15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7352" y="3767996"/>
            <a:ext cx="4602183" cy="230832"/>
          </a:xfrm>
          <a:prstGeom prst="rect">
            <a:avLst/>
          </a:prstGeom>
          <a:noFill/>
          <a:ln cap="flat" cmpd="sng" w="9525">
            <a:solidFill>
              <a:srgbClr val="F0E0B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296450" y="269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Creation 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387375" y="1127175"/>
            <a:ext cx="4311600" cy="26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3335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-"/>
            </a:pPr>
            <a:r>
              <a:rPr lang="en" sz="1100"/>
              <a:t>Python library SQLAlchmey and pandas were used 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6350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133350" lvl="1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✔"/>
            </a:pPr>
            <a:r>
              <a:rPr lang="en"/>
              <a:t> </a:t>
            </a:r>
            <a:r>
              <a:rPr lang="en" sz="1000"/>
              <a:t>To create SQLite Database - complaints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127000" lvl="1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oto Sans Symbols"/>
              <a:buChar char="✔"/>
            </a:pPr>
            <a:r>
              <a:rPr lang="en" sz="1000"/>
              <a:t>Read from the cleaned datafile csv and update the database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63500" lvl="1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127000" lvl="1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oto Sans Symbols"/>
              <a:buChar char="✔"/>
            </a:pPr>
            <a:r>
              <a:rPr lang="en" sz="1000"/>
              <a:t>Create SQLite database file to store Resources folder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127000" lvl="1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oto Sans Symbols"/>
              <a:buChar char="✔"/>
            </a:pPr>
            <a:r>
              <a:rPr lang="en" sz="1000"/>
              <a:t>Complaints Class was created to model the SQLite Complaints database table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9955" y="594710"/>
            <a:ext cx="3973214" cy="1500397"/>
          </a:xfrm>
          <a:prstGeom prst="rect">
            <a:avLst/>
          </a:prstGeom>
          <a:noFill/>
          <a:ln cap="flat" cmpd="sng" w="9525">
            <a:solidFill>
              <a:srgbClr val="F0E0B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2" name="Google Shape;16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9955" y="2150380"/>
            <a:ext cx="3973213" cy="590240"/>
          </a:xfrm>
          <a:prstGeom prst="rect">
            <a:avLst/>
          </a:prstGeom>
          <a:noFill/>
          <a:ln cap="flat" cmpd="sng" w="9525">
            <a:solidFill>
              <a:srgbClr val="F0E0B4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63" name="Google Shape;163;p17"/>
          <p:cNvGrpSpPr/>
          <p:nvPr/>
        </p:nvGrpSpPr>
        <p:grpSpPr>
          <a:xfrm>
            <a:off x="4661018" y="2776825"/>
            <a:ext cx="4145482" cy="1771954"/>
            <a:chOff x="568691" y="3827883"/>
            <a:chExt cx="5527310" cy="2362605"/>
          </a:xfrm>
        </p:grpSpPr>
        <p:pic>
          <p:nvPicPr>
            <p:cNvPr id="164" name="Google Shape;164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68691" y="3827883"/>
              <a:ext cx="5527310" cy="1676990"/>
            </a:xfrm>
            <a:prstGeom prst="rect">
              <a:avLst/>
            </a:prstGeom>
            <a:noFill/>
            <a:ln cap="flat" cmpd="sng" w="9525">
              <a:solidFill>
                <a:srgbClr val="F0E0B4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65" name="Google Shape;165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57149" y="5563005"/>
              <a:ext cx="5087060" cy="627483"/>
            </a:xfrm>
            <a:prstGeom prst="rect">
              <a:avLst/>
            </a:prstGeom>
            <a:noFill/>
            <a:ln cap="flat" cmpd="sng" w="9525">
              <a:solidFill>
                <a:srgbClr val="F0E0B4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379775" y="307775"/>
            <a:ext cx="3774000" cy="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Script Creation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599475" y="1369575"/>
            <a:ext cx="3084600" cy="23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/>
              <a:t>Used Python Flask web framework to develop different app instances were built to query and fetch the data using 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100"/>
          </a:p>
          <a:p>
            <a:pPr indent="-12700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libri"/>
              <a:buChar char="-"/>
            </a:pPr>
            <a:r>
              <a:rPr lang="en" sz="1000"/>
              <a:t> SQL Alchemy class Complaints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2700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libri"/>
              <a:buChar char="-"/>
            </a:pPr>
            <a:r>
              <a:rPr lang="en" sz="1000"/>
              <a:t> Using SELECT statement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/>
              <a:t>Sorting and filtering was done through FLASK object to render huge dataset seamlessly on HTML</a:t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2258" y="481598"/>
            <a:ext cx="3838315" cy="2050995"/>
          </a:xfrm>
          <a:prstGeom prst="rect">
            <a:avLst/>
          </a:prstGeom>
          <a:noFill/>
          <a:ln cap="flat" cmpd="sng" w="9525">
            <a:solidFill>
              <a:srgbClr val="F0E0B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3" name="Google Shape;17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2258" y="2532593"/>
            <a:ext cx="3838317" cy="1939746"/>
          </a:xfrm>
          <a:prstGeom prst="rect">
            <a:avLst/>
          </a:prstGeom>
          <a:noFill/>
          <a:ln cap="flat" cmpd="sng" w="9525">
            <a:solidFill>
              <a:srgbClr val="F0E0B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319200" y="345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Creation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419850" y="1061575"/>
            <a:ext cx="344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100"/>
          </a:p>
          <a:p>
            <a:pPr indent="-22225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-"/>
            </a:pPr>
            <a:r>
              <a:rPr lang="en" sz="1100"/>
              <a:t>JavaScript D3 Json library was used to render the data via api_url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100"/>
          </a:p>
          <a:p>
            <a:pPr indent="-22225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-"/>
            </a:pPr>
            <a:r>
              <a:rPr lang="en" sz="1100"/>
              <a:t>Charts were prepared using 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5240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aramond"/>
              <a:buNone/>
            </a:pPr>
            <a:r>
              <a:t/>
            </a:r>
            <a:endParaRPr sz="1100"/>
          </a:p>
          <a:p>
            <a:pPr indent="-127000" lvl="1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oto Sans Symbols"/>
              <a:buChar char="✔"/>
            </a:pPr>
            <a:r>
              <a:rPr lang="en" sz="1000"/>
              <a:t>Chart.js library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  <a:p>
            <a:pPr indent="-127000" lvl="1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oto Sans Symbols"/>
              <a:buChar char="✔"/>
            </a:pPr>
            <a:r>
              <a:rPr lang="en" sz="1000"/>
              <a:t>Plotly library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2225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-"/>
            </a:pPr>
            <a:r>
              <a:rPr lang="en" sz="1100"/>
              <a:t>Rendered in HTML by div id’s utilizing plotly js</a:t>
            </a:r>
            <a:endParaRPr sz="1000"/>
          </a:p>
        </p:txBody>
      </p:sp>
      <p:pic>
        <p:nvPicPr>
          <p:cNvPr id="180" name="Google Shape;18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0525" y="1941175"/>
            <a:ext cx="3200375" cy="1299651"/>
          </a:xfrm>
          <a:prstGeom prst="rect">
            <a:avLst/>
          </a:prstGeom>
          <a:noFill/>
          <a:ln cap="flat" cmpd="sng" w="9525">
            <a:solidFill>
              <a:srgbClr val="F0E0B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1" name="Google Shape;18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0525" y="445975"/>
            <a:ext cx="3200375" cy="1404425"/>
          </a:xfrm>
          <a:prstGeom prst="rect">
            <a:avLst/>
          </a:prstGeom>
          <a:noFill/>
          <a:ln cap="flat" cmpd="sng" w="9525">
            <a:solidFill>
              <a:srgbClr val="F0E0B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0525" y="3331600"/>
            <a:ext cx="3200375" cy="155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357150" y="363075"/>
            <a:ext cx="55188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Dashboard Pipeline </a:t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100" y="3117397"/>
            <a:ext cx="1504500" cy="71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038" y="1684775"/>
            <a:ext cx="1432625" cy="1432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20"/>
          <p:cNvCxnSpPr/>
          <p:nvPr/>
        </p:nvCxnSpPr>
        <p:spPr>
          <a:xfrm flipH="1" rot="10800000">
            <a:off x="2165963" y="2092288"/>
            <a:ext cx="1371600" cy="9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91" name="Google Shape;191;p20"/>
          <p:cNvPicPr preferRelativeResize="0"/>
          <p:nvPr/>
        </p:nvPicPr>
        <p:blipFill rotWithShape="1">
          <a:blip r:embed="rId5">
            <a:alphaModFix/>
          </a:blip>
          <a:srcRect b="12054" l="19554" r="17528" t="16572"/>
          <a:stretch/>
        </p:blipFill>
        <p:spPr>
          <a:xfrm>
            <a:off x="3667383" y="1559350"/>
            <a:ext cx="1273026" cy="15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93254" y="1857863"/>
            <a:ext cx="621279" cy="687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30636" y="3156404"/>
            <a:ext cx="1346525" cy="7531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0"/>
          <p:cNvCxnSpPr/>
          <p:nvPr/>
        </p:nvCxnSpPr>
        <p:spPr>
          <a:xfrm flipH="1" rot="10800000">
            <a:off x="5155750" y="2096338"/>
            <a:ext cx="1371600" cy="9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95" name="Google Shape;195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62188" y="1503737"/>
            <a:ext cx="1794700" cy="17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90698" y="3110526"/>
            <a:ext cx="737675" cy="84494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0"/>
          <p:cNvSpPr txBox="1"/>
          <p:nvPr>
            <p:ph type="title"/>
          </p:nvPr>
        </p:nvSpPr>
        <p:spPr>
          <a:xfrm>
            <a:off x="357150" y="1046650"/>
            <a:ext cx="17946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 txBox="1"/>
          <p:nvPr>
            <p:ph type="title"/>
          </p:nvPr>
        </p:nvSpPr>
        <p:spPr>
          <a:xfrm>
            <a:off x="3387900" y="1046650"/>
            <a:ext cx="17946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  <p:sp>
        <p:nvSpPr>
          <p:cNvPr id="199" name="Google Shape;199;p20"/>
          <p:cNvSpPr txBox="1"/>
          <p:nvPr>
            <p:ph type="title"/>
          </p:nvPr>
        </p:nvSpPr>
        <p:spPr>
          <a:xfrm>
            <a:off x="6590490" y="1046650"/>
            <a:ext cx="21381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cxnSp>
        <p:nvCxnSpPr>
          <p:cNvPr id="200" name="Google Shape;200;p20"/>
          <p:cNvCxnSpPr/>
          <p:nvPr/>
        </p:nvCxnSpPr>
        <p:spPr>
          <a:xfrm flipH="1" rot="10800000">
            <a:off x="2239513" y="2661338"/>
            <a:ext cx="1371600" cy="9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01" name="Google Shape;201;p20"/>
          <p:cNvCxnSpPr/>
          <p:nvPr/>
        </p:nvCxnSpPr>
        <p:spPr>
          <a:xfrm flipH="1" rot="10800000">
            <a:off x="5182500" y="2661338"/>
            <a:ext cx="1371600" cy="9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type="title"/>
          </p:nvPr>
        </p:nvSpPr>
        <p:spPr>
          <a:xfrm>
            <a:off x="699900" y="822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Dashboard Demo</a:t>
            </a:r>
            <a:endParaRPr sz="5500"/>
          </a:p>
        </p:txBody>
      </p:sp>
      <p:pic>
        <p:nvPicPr>
          <p:cNvPr id="207" name="Google Shape;2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7224" y="2034449"/>
            <a:ext cx="5522552" cy="259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1"/>
          <p:cNvSpPr txBox="1"/>
          <p:nvPr/>
        </p:nvSpPr>
        <p:spPr>
          <a:xfrm>
            <a:off x="3047725" y="1634250"/>
            <a:ext cx="26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Go to dashboard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