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72" r:id="rId12"/>
    <p:sldId id="268" r:id="rId13"/>
    <p:sldId id="273" r:id="rId14"/>
    <p:sldId id="27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24"/>
  </p:normalViewPr>
  <p:slideViewPr>
    <p:cSldViewPr snapToGrid="0">
      <p:cViewPr varScale="1">
        <p:scale>
          <a:sx n="106" d="100"/>
          <a:sy n="106" d="100"/>
        </p:scale>
        <p:origin x="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a Virani" userId="06e3792e9a70d39d" providerId="LiveId" clId="{4246B6F0-D92C-4C6E-AD56-B7559F0A4F23}"/>
    <pc:docChg chg="modSld">
      <pc:chgData name="Sweta Virani" userId="06e3792e9a70d39d" providerId="LiveId" clId="{4246B6F0-D92C-4C6E-AD56-B7559F0A4F23}" dt="2023-02-16T00:07:19.861" v="4" actId="20577"/>
      <pc:docMkLst>
        <pc:docMk/>
      </pc:docMkLst>
      <pc:sldChg chg="modSp mod">
        <pc:chgData name="Sweta Virani" userId="06e3792e9a70d39d" providerId="LiveId" clId="{4246B6F0-D92C-4C6E-AD56-B7559F0A4F23}" dt="2023-02-16T00:07:19.861" v="4" actId="20577"/>
        <pc:sldMkLst>
          <pc:docMk/>
          <pc:sldMk cId="3165924428" sldId="273"/>
        </pc:sldMkLst>
        <pc:spChg chg="mod">
          <ac:chgData name="Sweta Virani" userId="06e3792e9a70d39d" providerId="LiveId" clId="{4246B6F0-D92C-4C6E-AD56-B7559F0A4F23}" dt="2023-02-16T00:07:19.861" v="4" actId="20577"/>
          <ac:spMkLst>
            <pc:docMk/>
            <pc:sldMk cId="3165924428" sldId="273"/>
            <ac:spMk id="4" creationId="{5D0DF4AE-AA83-9672-1898-EB089E68EC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DB999-7DE3-704F-BB12-50F33BF5750E}" type="datetimeFigureOut">
              <a:rPr lang="en-US" smtClean="0"/>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77D3D-991B-394A-A367-2E7926A195FD}" type="slidenum">
              <a:rPr lang="en-US" smtClean="0"/>
              <a:t>‹#›</a:t>
            </a:fld>
            <a:endParaRPr lang="en-US"/>
          </a:p>
        </p:txBody>
      </p:sp>
    </p:spTree>
    <p:extLst>
      <p:ext uri="{BB962C8B-B14F-4D97-AF65-F5344CB8AC3E}">
        <p14:creationId xmlns:p14="http://schemas.microsoft.com/office/powerpoint/2010/main" val="162743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C9D1D9"/>
                </a:solidFill>
                <a:effectLst/>
                <a:latin typeface="-apple-system"/>
              </a:rPr>
              <a:t>We can observe from the data that the young adults and adults suffer greater levels of anxiety and depression compared to teenagers. This analysis makes sense in the context that adults may have more stressors such as work, school, billings, healthcare, etc. It makes sense for teenagers to also suffer from high levels of anxiety, but having fewer </a:t>
            </a:r>
            <a:r>
              <a:rPr lang="en-US" b="0" i="0" dirty="0" err="1">
                <a:solidFill>
                  <a:srgbClr val="C9D1D9"/>
                </a:solidFill>
                <a:effectLst/>
                <a:latin typeface="-apple-system"/>
              </a:rPr>
              <a:t>responsiblities</a:t>
            </a:r>
            <a:r>
              <a:rPr lang="en-US" b="0" i="0" dirty="0">
                <a:solidFill>
                  <a:srgbClr val="C9D1D9"/>
                </a:solidFill>
                <a:effectLst/>
                <a:latin typeface="-apple-system"/>
              </a:rPr>
              <a:t> while at school-age. For further analysis, I'd want to look at how music impacts the level of anxiety and depression while performing specific tasks. If someone listens to music while doing school work, what's their self-reported severity of mental illness during those times. Doing this could provide more insight on how music impacts these mental illnesses.</a:t>
            </a:r>
          </a:p>
          <a:p>
            <a:endParaRPr lang="en-US" dirty="0"/>
          </a:p>
        </p:txBody>
      </p:sp>
      <p:sp>
        <p:nvSpPr>
          <p:cNvPr id="4" name="Slide Number Placeholder 3"/>
          <p:cNvSpPr>
            <a:spLocks noGrp="1"/>
          </p:cNvSpPr>
          <p:nvPr>
            <p:ph type="sldNum" sz="quarter" idx="5"/>
          </p:nvPr>
        </p:nvSpPr>
        <p:spPr/>
        <p:txBody>
          <a:bodyPr/>
          <a:lstStyle/>
          <a:p>
            <a:fld id="{B5877D3D-991B-394A-A367-2E7926A195FD}" type="slidenum">
              <a:rPr lang="en-US" smtClean="0"/>
              <a:t>9</a:t>
            </a:fld>
            <a:endParaRPr lang="en-US"/>
          </a:p>
        </p:txBody>
      </p:sp>
    </p:spTree>
    <p:extLst>
      <p:ext uri="{BB962C8B-B14F-4D97-AF65-F5344CB8AC3E}">
        <p14:creationId xmlns:p14="http://schemas.microsoft.com/office/powerpoint/2010/main" val="79306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We can see higher levels of anxiety and depression all at tempos, but that also reflects our analysis in the previous question. We see high levels of anxiety and depression compared to insomnia and OCD. There could be little information to be </a:t>
            </a:r>
            <a:r>
              <a:rPr lang="en-US" b="0" i="0" dirty="0" err="1">
                <a:solidFill>
                  <a:srgbClr val="C9D1D9"/>
                </a:solidFill>
                <a:effectLst/>
                <a:latin typeface="-apple-system"/>
              </a:rPr>
              <a:t>gatheedr</a:t>
            </a:r>
            <a:r>
              <a:rPr lang="en-US" b="0" i="0" dirty="0">
                <a:solidFill>
                  <a:srgbClr val="C9D1D9"/>
                </a:solidFill>
                <a:effectLst/>
                <a:latin typeface="-apple-system"/>
              </a:rPr>
              <a:t> from future analysis. However, if we want to evaluate tempo, we could look at specific favorite songs or if people have </a:t>
            </a:r>
            <a:r>
              <a:rPr lang="en-US" b="0" i="0" dirty="0" err="1">
                <a:solidFill>
                  <a:srgbClr val="C9D1D9"/>
                </a:solidFill>
                <a:effectLst/>
                <a:latin typeface="-apple-system"/>
              </a:rPr>
              <a:t>prefered</a:t>
            </a:r>
            <a:r>
              <a:rPr lang="en-US" b="0" i="0" dirty="0">
                <a:solidFill>
                  <a:srgbClr val="C9D1D9"/>
                </a:solidFill>
                <a:effectLst/>
                <a:latin typeface="-apple-system"/>
              </a:rPr>
              <a:t> songs while </a:t>
            </a:r>
            <a:r>
              <a:rPr lang="en-US" b="0" i="0" dirty="0" err="1">
                <a:solidFill>
                  <a:srgbClr val="C9D1D9"/>
                </a:solidFill>
                <a:effectLst/>
                <a:latin typeface="-apple-system"/>
              </a:rPr>
              <a:t>expereince</a:t>
            </a:r>
            <a:r>
              <a:rPr lang="en-US" b="0" i="0" dirty="0">
                <a:solidFill>
                  <a:srgbClr val="C9D1D9"/>
                </a:solidFill>
                <a:effectLst/>
                <a:latin typeface="-apple-system"/>
              </a:rPr>
              <a:t> higher levels of mental illness. From this, we could potentially see if there is a relationship between specific instances of high mental illness and music.</a:t>
            </a:r>
            <a:endParaRPr lang="en-US" dirty="0"/>
          </a:p>
        </p:txBody>
      </p:sp>
      <p:sp>
        <p:nvSpPr>
          <p:cNvPr id="4" name="Slide Number Placeholder 3"/>
          <p:cNvSpPr>
            <a:spLocks noGrp="1"/>
          </p:cNvSpPr>
          <p:nvPr>
            <p:ph type="sldNum" sz="quarter" idx="5"/>
          </p:nvPr>
        </p:nvSpPr>
        <p:spPr/>
        <p:txBody>
          <a:bodyPr/>
          <a:lstStyle/>
          <a:p>
            <a:fld id="{B5877D3D-991B-394A-A367-2E7926A195FD}" type="slidenum">
              <a:rPr lang="en-US" smtClean="0"/>
              <a:t>10</a:t>
            </a:fld>
            <a:endParaRPr lang="en-US"/>
          </a:p>
        </p:txBody>
      </p:sp>
    </p:spTree>
    <p:extLst>
      <p:ext uri="{BB962C8B-B14F-4D97-AF65-F5344CB8AC3E}">
        <p14:creationId xmlns:p14="http://schemas.microsoft.com/office/powerpoint/2010/main" val="3865292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999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4942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48396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1592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526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33505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92014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651470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55338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21552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08241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4B661-2FCF-4C7C-A5BD-36F0E944ECAA}"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6672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4B661-2FCF-4C7C-A5BD-36F0E944ECAA}" type="datetimeFigureOut">
              <a:rPr lang="en-US" smtClean="0"/>
              <a:t>2/15/23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42500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4B661-2FCF-4C7C-A5BD-36F0E944ECAA}" type="datetimeFigureOut">
              <a:rPr lang="en-US" smtClean="0"/>
              <a:t>2/15/23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1024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4B661-2FCF-4C7C-A5BD-36F0E944ECAA}" type="datetimeFigureOut">
              <a:rPr lang="en-US" smtClean="0"/>
              <a:t>2/15/23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755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06998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73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94B661-2FCF-4C7C-A5BD-36F0E944ECAA}" type="datetimeFigureOut">
              <a:rPr lang="en-US" smtClean="0"/>
              <a:t>2/15/23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290657-94BB-4E28-9591-BF7E129998C1}" type="slidenum">
              <a:rPr lang="en-US" smtClean="0"/>
              <a:t>‹#›</a:t>
            </a:fld>
            <a:endParaRPr lang="en-US"/>
          </a:p>
        </p:txBody>
      </p:sp>
    </p:spTree>
    <p:extLst>
      <p:ext uri="{BB962C8B-B14F-4D97-AF65-F5344CB8AC3E}">
        <p14:creationId xmlns:p14="http://schemas.microsoft.com/office/powerpoint/2010/main" val="2500270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1799-0468-6970-0A37-F83E3F47E16E}"/>
              </a:ext>
            </a:extLst>
          </p:cNvPr>
          <p:cNvSpPr>
            <a:spLocks noGrp="1"/>
          </p:cNvSpPr>
          <p:nvPr>
            <p:ph type="ctrTitle"/>
          </p:nvPr>
        </p:nvSpPr>
        <p:spPr>
          <a:xfrm>
            <a:off x="930667" y="1509622"/>
            <a:ext cx="10197407" cy="1656271"/>
          </a:xfrm>
        </p:spPr>
        <p:txBody>
          <a:bodyPr/>
          <a:lstStyle/>
          <a:p>
            <a:r>
              <a:rPr lang="en-US" sz="4400" dirty="0"/>
              <a:t>MUSIC AND MENTAL HEALTH</a:t>
            </a:r>
          </a:p>
        </p:txBody>
      </p:sp>
      <p:sp>
        <p:nvSpPr>
          <p:cNvPr id="3" name="Subtitle 2">
            <a:extLst>
              <a:ext uri="{FF2B5EF4-FFF2-40B4-BE49-F238E27FC236}">
                <a16:creationId xmlns:a16="http://schemas.microsoft.com/office/drawing/2014/main" id="{23EC31E1-60F9-5911-B7CE-40A6460BB037}"/>
              </a:ext>
            </a:extLst>
          </p:cNvPr>
          <p:cNvSpPr>
            <a:spLocks noGrp="1"/>
          </p:cNvSpPr>
          <p:nvPr>
            <p:ph type="subTitle" idx="1"/>
          </p:nvPr>
        </p:nvSpPr>
        <p:spPr>
          <a:xfrm>
            <a:off x="930667" y="3429000"/>
            <a:ext cx="8825658" cy="861420"/>
          </a:xfrm>
        </p:spPr>
        <p:txBody>
          <a:bodyPr/>
          <a:lstStyle/>
          <a:p>
            <a:r>
              <a:rPr lang="en-US" dirty="0"/>
              <a:t>Anthony, sweta &amp; virmar</a:t>
            </a:r>
          </a:p>
        </p:txBody>
      </p:sp>
    </p:spTree>
    <p:extLst>
      <p:ext uri="{BB962C8B-B14F-4D97-AF65-F5344CB8AC3E}">
        <p14:creationId xmlns:p14="http://schemas.microsoft.com/office/powerpoint/2010/main" val="62449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6F8EE72-2CC8-4EEE-817C-FE5700908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2EC016-3001-CDD8-2180-276AA8ADE406}"/>
              </a:ext>
            </a:extLst>
          </p:cNvPr>
          <p:cNvPicPr>
            <a:picLocks noChangeAspect="1"/>
          </p:cNvPicPr>
          <p:nvPr/>
        </p:nvPicPr>
        <p:blipFill>
          <a:blip r:embed="rId3"/>
          <a:stretch>
            <a:fillRect/>
          </a:stretch>
        </p:blipFill>
        <p:spPr>
          <a:xfrm>
            <a:off x="595824" y="643466"/>
            <a:ext cx="3853646" cy="4085251"/>
          </a:xfrm>
          <a:prstGeom prst="rect">
            <a:avLst/>
          </a:prstGeom>
        </p:spPr>
      </p:pic>
      <p:pic>
        <p:nvPicPr>
          <p:cNvPr id="2" name="Picture 1">
            <a:extLst>
              <a:ext uri="{FF2B5EF4-FFF2-40B4-BE49-F238E27FC236}">
                <a16:creationId xmlns:a16="http://schemas.microsoft.com/office/drawing/2014/main" id="{78D5E588-3AC7-BC50-DBEB-8D9F645FCA5F}"/>
              </a:ext>
            </a:extLst>
          </p:cNvPr>
          <p:cNvPicPr>
            <a:picLocks noChangeAspect="1"/>
          </p:cNvPicPr>
          <p:nvPr/>
        </p:nvPicPr>
        <p:blipFill>
          <a:blip r:embed="rId4"/>
          <a:stretch>
            <a:fillRect/>
          </a:stretch>
        </p:blipFill>
        <p:spPr>
          <a:xfrm>
            <a:off x="7398437" y="643465"/>
            <a:ext cx="4150096" cy="4085251"/>
          </a:xfrm>
          <a:prstGeom prst="rect">
            <a:avLst/>
          </a:prstGeom>
        </p:spPr>
      </p:pic>
      <p:sp>
        <p:nvSpPr>
          <p:cNvPr id="23" name="Freeform: Shape 22">
            <a:extLst>
              <a:ext uri="{FF2B5EF4-FFF2-40B4-BE49-F238E27FC236}">
                <a16:creationId xmlns:a16="http://schemas.microsoft.com/office/drawing/2014/main" id="{78154B1C-9452-4959-A313-5D592A346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5" name="Freeform: Shape 24">
            <a:extLst>
              <a:ext uri="{FF2B5EF4-FFF2-40B4-BE49-F238E27FC236}">
                <a16:creationId xmlns:a16="http://schemas.microsoft.com/office/drawing/2014/main" id="{ED87115C-523F-444B-AF3E-D7FCDF2FB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609206" y="4900663"/>
            <a:ext cx="2691397" cy="383230"/>
          </a:xfrm>
          <a:custGeom>
            <a:avLst/>
            <a:gdLst>
              <a:gd name="connsiteX0" fmla="*/ 0 w 2691397"/>
              <a:gd name="connsiteY0" fmla="*/ 104335 h 383230"/>
              <a:gd name="connsiteX1" fmla="*/ 6524 w 2691397"/>
              <a:gd name="connsiteY1" fmla="*/ 104577 h 383230"/>
              <a:gd name="connsiteX2" fmla="*/ 98577 w 2691397"/>
              <a:gd name="connsiteY2" fmla="*/ 108077 h 383230"/>
              <a:gd name="connsiteX3" fmla="*/ 191951 w 2691397"/>
              <a:gd name="connsiteY3" fmla="*/ 111410 h 383230"/>
              <a:gd name="connsiteX4" fmla="*/ 285984 w 2691397"/>
              <a:gd name="connsiteY4" fmla="*/ 113494 h 383230"/>
              <a:gd name="connsiteX5" fmla="*/ 381667 w 2691397"/>
              <a:gd name="connsiteY5" fmla="*/ 115494 h 383230"/>
              <a:gd name="connsiteX6" fmla="*/ 478999 w 2691397"/>
              <a:gd name="connsiteY6" fmla="*/ 117577 h 383230"/>
              <a:gd name="connsiteX7" fmla="*/ 577652 w 2691397"/>
              <a:gd name="connsiteY7" fmla="*/ 118994 h 383230"/>
              <a:gd name="connsiteX8" fmla="*/ 677293 w 2691397"/>
              <a:gd name="connsiteY8" fmla="*/ 118994 h 383230"/>
              <a:gd name="connsiteX9" fmla="*/ 778255 w 2691397"/>
              <a:gd name="connsiteY9" fmla="*/ 119577 h 383230"/>
              <a:gd name="connsiteX10" fmla="*/ 880207 w 2691397"/>
              <a:gd name="connsiteY10" fmla="*/ 118994 h 383230"/>
              <a:gd name="connsiteX11" fmla="*/ 983149 w 2691397"/>
              <a:gd name="connsiteY11" fmla="*/ 117577 h 383230"/>
              <a:gd name="connsiteX12" fmla="*/ 1086420 w 2691397"/>
              <a:gd name="connsiteY12" fmla="*/ 116244 h 383230"/>
              <a:gd name="connsiteX13" fmla="*/ 1191011 w 2691397"/>
              <a:gd name="connsiteY13" fmla="*/ 113494 h 383230"/>
              <a:gd name="connsiteX14" fmla="*/ 1296922 w 2691397"/>
              <a:gd name="connsiteY14" fmla="*/ 110827 h 383230"/>
              <a:gd name="connsiteX15" fmla="*/ 1402173 w 2691397"/>
              <a:gd name="connsiteY15" fmla="*/ 107327 h 383230"/>
              <a:gd name="connsiteX16" fmla="*/ 1508744 w 2691397"/>
              <a:gd name="connsiteY16" fmla="*/ 102660 h 383230"/>
              <a:gd name="connsiteX17" fmla="*/ 1616635 w 2691397"/>
              <a:gd name="connsiteY17" fmla="*/ 97160 h 383230"/>
              <a:gd name="connsiteX18" fmla="*/ 1724525 w 2691397"/>
              <a:gd name="connsiteY18" fmla="*/ 91743 h 383230"/>
              <a:gd name="connsiteX19" fmla="*/ 1832416 w 2691397"/>
              <a:gd name="connsiteY19" fmla="*/ 84826 h 383230"/>
              <a:gd name="connsiteX20" fmla="*/ 1942286 w 2691397"/>
              <a:gd name="connsiteY20" fmla="*/ 76660 h 383230"/>
              <a:gd name="connsiteX21" fmla="*/ 2050177 w 2691397"/>
              <a:gd name="connsiteY21" fmla="*/ 68493 h 383230"/>
              <a:gd name="connsiteX22" fmla="*/ 2160047 w 2691397"/>
              <a:gd name="connsiteY22" fmla="*/ 58910 h 383230"/>
              <a:gd name="connsiteX23" fmla="*/ 2270907 w 2691397"/>
              <a:gd name="connsiteY23" fmla="*/ 48659 h 383230"/>
              <a:gd name="connsiteX24" fmla="*/ 2379788 w 2691397"/>
              <a:gd name="connsiteY24" fmla="*/ 37742 h 383230"/>
              <a:gd name="connsiteX25" fmla="*/ 2489988 w 2691397"/>
              <a:gd name="connsiteY25" fmla="*/ 24909 h 383230"/>
              <a:gd name="connsiteX26" fmla="*/ 2600188 w 2691397"/>
              <a:gd name="connsiteY26" fmla="*/ 11242 h 383230"/>
              <a:gd name="connsiteX27" fmla="*/ 2691397 w 2691397"/>
              <a:gd name="connsiteY27" fmla="*/ 0 h 383230"/>
              <a:gd name="connsiteX28" fmla="*/ 2643382 w 2691397"/>
              <a:gd name="connsiteY28" fmla="*/ 383230 h 383230"/>
              <a:gd name="connsiteX29" fmla="*/ 2643381 w 2691397"/>
              <a:gd name="connsiteY29" fmla="*/ 383230 h 383230"/>
              <a:gd name="connsiteX30" fmla="*/ 2673098 w 2691397"/>
              <a:gd name="connsiteY30" fmla="*/ 146043 h 383230"/>
              <a:gd name="connsiteX31" fmla="*/ 2600644 w 2691397"/>
              <a:gd name="connsiteY31" fmla="*/ 148175 h 383230"/>
              <a:gd name="connsiteX32" fmla="*/ 2342303 w 2691397"/>
              <a:gd name="connsiteY32" fmla="*/ 154206 h 383230"/>
              <a:gd name="connsiteX33" fmla="*/ 2084160 w 2691397"/>
              <a:gd name="connsiteY33" fmla="*/ 158662 h 383230"/>
              <a:gd name="connsiteX34" fmla="*/ 1825032 w 2691397"/>
              <a:gd name="connsiteY34" fmla="*/ 158194 h 383230"/>
              <a:gd name="connsiteX35" fmla="*/ 1567480 w 2691397"/>
              <a:gd name="connsiteY35" fmla="*/ 157924 h 383230"/>
              <a:gd name="connsiteX36" fmla="*/ 1308551 w 2691397"/>
              <a:gd name="connsiteY36" fmla="*/ 155882 h 383230"/>
              <a:gd name="connsiteX37" fmla="*/ 1053363 w 2691397"/>
              <a:gd name="connsiteY37" fmla="*/ 149509 h 383230"/>
              <a:gd name="connsiteX38" fmla="*/ 795223 w 2691397"/>
              <a:gd name="connsiteY38" fmla="*/ 141165 h 383230"/>
              <a:gd name="connsiteX39" fmla="*/ 538856 w 2691397"/>
              <a:gd name="connsiteY39" fmla="*/ 131445 h 383230"/>
              <a:gd name="connsiteX40" fmla="*/ 286033 w 2691397"/>
              <a:gd name="connsiteY40" fmla="*/ 118968 h 383230"/>
              <a:gd name="connsiteX41" fmla="*/ 31635 w 2691397"/>
              <a:gd name="connsiteY41" fmla="*/ 106294 h 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91397" h="383230">
                <a:moveTo>
                  <a:pt x="0" y="104335"/>
                </a:moveTo>
                <a:lnTo>
                  <a:pt x="6524" y="104577"/>
                </a:lnTo>
                <a:lnTo>
                  <a:pt x="98577" y="108077"/>
                </a:lnTo>
                <a:lnTo>
                  <a:pt x="191951" y="111410"/>
                </a:lnTo>
                <a:lnTo>
                  <a:pt x="285984" y="113494"/>
                </a:lnTo>
                <a:lnTo>
                  <a:pt x="381667" y="115494"/>
                </a:lnTo>
                <a:lnTo>
                  <a:pt x="478999" y="117577"/>
                </a:lnTo>
                <a:lnTo>
                  <a:pt x="577652" y="118994"/>
                </a:lnTo>
                <a:lnTo>
                  <a:pt x="677293" y="118994"/>
                </a:lnTo>
                <a:lnTo>
                  <a:pt x="778255" y="119577"/>
                </a:lnTo>
                <a:lnTo>
                  <a:pt x="880207" y="118994"/>
                </a:lnTo>
                <a:lnTo>
                  <a:pt x="983149" y="117577"/>
                </a:lnTo>
                <a:lnTo>
                  <a:pt x="1086420" y="116244"/>
                </a:lnTo>
                <a:lnTo>
                  <a:pt x="1191011" y="113494"/>
                </a:lnTo>
                <a:lnTo>
                  <a:pt x="1296922" y="110827"/>
                </a:lnTo>
                <a:lnTo>
                  <a:pt x="1402173" y="107327"/>
                </a:lnTo>
                <a:lnTo>
                  <a:pt x="1508744" y="102660"/>
                </a:lnTo>
                <a:lnTo>
                  <a:pt x="1616635" y="97160"/>
                </a:lnTo>
                <a:lnTo>
                  <a:pt x="1724525" y="91743"/>
                </a:lnTo>
                <a:lnTo>
                  <a:pt x="1832416" y="84826"/>
                </a:lnTo>
                <a:lnTo>
                  <a:pt x="1942286" y="76660"/>
                </a:lnTo>
                <a:lnTo>
                  <a:pt x="2050177" y="68493"/>
                </a:lnTo>
                <a:lnTo>
                  <a:pt x="2160047" y="58910"/>
                </a:lnTo>
                <a:lnTo>
                  <a:pt x="2270907" y="48659"/>
                </a:lnTo>
                <a:lnTo>
                  <a:pt x="2379788" y="37742"/>
                </a:lnTo>
                <a:lnTo>
                  <a:pt x="2489988" y="24909"/>
                </a:lnTo>
                <a:lnTo>
                  <a:pt x="2600188" y="11242"/>
                </a:lnTo>
                <a:lnTo>
                  <a:pt x="2691397" y="0"/>
                </a:lnTo>
                <a:lnTo>
                  <a:pt x="2643382" y="383230"/>
                </a:lnTo>
                <a:lnTo>
                  <a:pt x="2643381" y="383230"/>
                </a:lnTo>
                <a:lnTo>
                  <a:pt x="2673098" y="146043"/>
                </a:lnTo>
                <a:lnTo>
                  <a:pt x="2600644" y="148175"/>
                </a:lnTo>
                <a:lnTo>
                  <a:pt x="2342303" y="154206"/>
                </a:lnTo>
                <a:lnTo>
                  <a:pt x="2084160" y="158662"/>
                </a:lnTo>
                <a:lnTo>
                  <a:pt x="1825032" y="158194"/>
                </a:lnTo>
                <a:lnTo>
                  <a:pt x="1567480" y="157924"/>
                </a:lnTo>
                <a:lnTo>
                  <a:pt x="1308551" y="155882"/>
                </a:lnTo>
                <a:lnTo>
                  <a:pt x="1053363" y="149509"/>
                </a:lnTo>
                <a:lnTo>
                  <a:pt x="795223" y="141165"/>
                </a:lnTo>
                <a:lnTo>
                  <a:pt x="538856" y="131445"/>
                </a:lnTo>
                <a:lnTo>
                  <a:pt x="286033" y="118968"/>
                </a:lnTo>
                <a:lnTo>
                  <a:pt x="31635" y="106294"/>
                </a:lnTo>
                <a:close/>
              </a:path>
            </a:pathLst>
          </a:custGeom>
          <a:solidFill>
            <a:srgbClr val="FFFFFF">
              <a:alpha val="20000"/>
            </a:srgbClr>
          </a:solidFill>
          <a:ln>
            <a:noFill/>
          </a:ln>
        </p:spPr>
        <p:txBody>
          <a:bodyPr wrap="square">
            <a:noAutofit/>
          </a:bodyPr>
          <a:lstStyle/>
          <a:p>
            <a:endParaRPr lang="en-US" dirty="0"/>
          </a:p>
        </p:txBody>
      </p:sp>
      <p:sp>
        <p:nvSpPr>
          <p:cNvPr id="4" name="TextBox 3">
            <a:extLst>
              <a:ext uri="{FF2B5EF4-FFF2-40B4-BE49-F238E27FC236}">
                <a16:creationId xmlns:a16="http://schemas.microsoft.com/office/drawing/2014/main" id="{B5FC625E-1E16-536F-47EF-5644B9DF6AA6}"/>
              </a:ext>
            </a:extLst>
          </p:cNvPr>
          <p:cNvSpPr txBox="1"/>
          <p:nvPr/>
        </p:nvSpPr>
        <p:spPr>
          <a:xfrm>
            <a:off x="4687820" y="666065"/>
            <a:ext cx="2472267" cy="406265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There seems to be no statistical relationship between the data.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We can infer the people in our population who reported prefer slow music have higher levels of anxiety and depression. Be weary of drawing conclusions.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Follow Up: Looking at the preferred tempo may not yield relevant information. </a:t>
            </a:r>
          </a:p>
          <a:p>
            <a:endParaRPr lang="en-US" sz="1600" dirty="0"/>
          </a:p>
        </p:txBody>
      </p:sp>
    </p:spTree>
    <p:extLst>
      <p:ext uri="{BB962C8B-B14F-4D97-AF65-F5344CB8AC3E}">
        <p14:creationId xmlns:p14="http://schemas.microsoft.com/office/powerpoint/2010/main" val="4647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285D8-DB4C-F97B-C2D6-B855D0C94957}"/>
              </a:ext>
            </a:extLst>
          </p:cNvPr>
          <p:cNvPicPr>
            <a:picLocks noChangeAspect="1"/>
          </p:cNvPicPr>
          <p:nvPr/>
        </p:nvPicPr>
        <p:blipFill>
          <a:blip r:embed="rId2"/>
          <a:stretch>
            <a:fillRect/>
          </a:stretch>
        </p:blipFill>
        <p:spPr>
          <a:xfrm>
            <a:off x="569344" y="1224951"/>
            <a:ext cx="6599208" cy="3088257"/>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786A5C4A-2CF9-8212-14A8-E4671C13D874}"/>
              </a:ext>
            </a:extLst>
          </p:cNvPr>
          <p:cNvSpPr/>
          <p:nvPr/>
        </p:nvSpPr>
        <p:spPr>
          <a:xfrm>
            <a:off x="905774" y="198408"/>
            <a:ext cx="8013939" cy="1026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7EDCF4-3C5F-07AF-C685-35B8CE4ED148}"/>
              </a:ext>
            </a:extLst>
          </p:cNvPr>
          <p:cNvSpPr/>
          <p:nvPr/>
        </p:nvSpPr>
        <p:spPr>
          <a:xfrm>
            <a:off x="-215662" y="198408"/>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Primary streaming services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5" name="Rectangle 4">
            <a:extLst>
              <a:ext uri="{FF2B5EF4-FFF2-40B4-BE49-F238E27FC236}">
                <a16:creationId xmlns:a16="http://schemas.microsoft.com/office/drawing/2014/main" id="{3D907606-9F4D-5643-3D30-FB2BE1940CA7}"/>
              </a:ext>
            </a:extLst>
          </p:cNvPr>
          <p:cNvSpPr/>
          <p:nvPr/>
        </p:nvSpPr>
        <p:spPr>
          <a:xfrm>
            <a:off x="7919048" y="1863307"/>
            <a:ext cx="3142529" cy="156569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Spotify is the most preferred choice across the age groups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next best choice is YouTube</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Free music is most preferred</a:t>
            </a:r>
          </a:p>
        </p:txBody>
      </p:sp>
    </p:spTree>
    <p:extLst>
      <p:ext uri="{BB962C8B-B14F-4D97-AF65-F5344CB8AC3E}">
        <p14:creationId xmlns:p14="http://schemas.microsoft.com/office/powerpoint/2010/main" val="63096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2694BA-0EB5-1D28-440A-D78C66F09B4A}"/>
              </a:ext>
            </a:extLst>
          </p:cNvPr>
          <p:cNvPicPr>
            <a:picLocks noChangeAspect="1"/>
          </p:cNvPicPr>
          <p:nvPr/>
        </p:nvPicPr>
        <p:blipFill>
          <a:blip r:embed="rId2"/>
          <a:stretch>
            <a:fillRect/>
          </a:stretch>
        </p:blipFill>
        <p:spPr>
          <a:xfrm>
            <a:off x="580125" y="1039977"/>
            <a:ext cx="7261285" cy="3247352"/>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BEC77F01-E36C-E229-BCF3-4F1D6D2436E0}"/>
              </a:ext>
            </a:extLst>
          </p:cNvPr>
          <p:cNvSpPr/>
          <p:nvPr/>
        </p:nvSpPr>
        <p:spPr>
          <a:xfrm>
            <a:off x="-699785" y="13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4" name="Rectangle 3">
            <a:extLst>
              <a:ext uri="{FF2B5EF4-FFF2-40B4-BE49-F238E27FC236}">
                <a16:creationId xmlns:a16="http://schemas.microsoft.com/office/drawing/2014/main" id="{3DDDC49D-DEE5-4AD7-C0E0-72D89855F274}"/>
              </a:ext>
            </a:extLst>
          </p:cNvPr>
          <p:cNvSpPr/>
          <p:nvPr/>
        </p:nvSpPr>
        <p:spPr>
          <a:xfrm>
            <a:off x="8106198" y="2663653"/>
            <a:ext cx="3815507" cy="81855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Rock is ranked as top fav genre across the age groups</a:t>
            </a:r>
          </a:p>
          <a:p>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Pop is ranked as second favorite for teenage and young adults but adults prefer metal music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Amongst teenagers K-pop is quickly catching up along with Metal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Apart from Rock and Metal, adults have a diverse preference of music  </a:t>
            </a: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82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4EF5C-9298-C9F5-1A52-16174A5465C0}"/>
              </a:ext>
            </a:extLst>
          </p:cNvPr>
          <p:cNvPicPr>
            <a:picLocks noChangeAspect="1"/>
          </p:cNvPicPr>
          <p:nvPr/>
        </p:nvPicPr>
        <p:blipFill>
          <a:blip r:embed="rId2"/>
          <a:stretch>
            <a:fillRect/>
          </a:stretch>
        </p:blipFill>
        <p:spPr>
          <a:xfrm>
            <a:off x="4432022" y="2386728"/>
            <a:ext cx="6083578" cy="3311791"/>
          </a:xfrm>
          <a:prstGeom prst="rect">
            <a:avLst/>
          </a:prstGeom>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5D0DF4AE-AA83-9672-1898-EB089E68ECD1}"/>
              </a:ext>
            </a:extLst>
          </p:cNvPr>
          <p:cNvSpPr/>
          <p:nvPr/>
        </p:nvSpPr>
        <p:spPr>
          <a:xfrm>
            <a:off x="-77639" y="409902"/>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Combined Mental health scale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9A9462E2-AB0E-BC20-9615-BEB4DA3F0D71}"/>
              </a:ext>
            </a:extLst>
          </p:cNvPr>
          <p:cNvSpPr/>
          <p:nvPr/>
        </p:nvSpPr>
        <p:spPr>
          <a:xfrm>
            <a:off x="0" y="1228454"/>
            <a:ext cx="10325819" cy="660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Four different mental health ranking were Self reported - Depression, Anxiety, OCD and Insomnia on a scale of 0-10 </a:t>
            </a:r>
          </a:p>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We combined all four mental health ranking were Self reported - Depression, Anxiety, OCD and Insomnia on a scale of 0-10 </a:t>
            </a:r>
          </a:p>
        </p:txBody>
      </p:sp>
      <p:sp>
        <p:nvSpPr>
          <p:cNvPr id="6" name="TextBox 5">
            <a:extLst>
              <a:ext uri="{FF2B5EF4-FFF2-40B4-BE49-F238E27FC236}">
                <a16:creationId xmlns:a16="http://schemas.microsoft.com/office/drawing/2014/main" id="{103C7886-1BE6-6135-6091-B4024EF4A9B0}"/>
              </a:ext>
            </a:extLst>
          </p:cNvPr>
          <p:cNvSpPr txBox="1"/>
          <p:nvPr/>
        </p:nvSpPr>
        <p:spPr>
          <a:xfrm>
            <a:off x="327808" y="2386728"/>
            <a:ext cx="3709353" cy="1815882"/>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Further the combined score were classified as: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Combined scale &gt;25 = High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between 15-24 = Moderate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&lt;15 = Low Mental Health scale</a:t>
            </a:r>
          </a:p>
        </p:txBody>
      </p:sp>
    </p:spTree>
    <p:extLst>
      <p:ext uri="{BB962C8B-B14F-4D97-AF65-F5344CB8AC3E}">
        <p14:creationId xmlns:p14="http://schemas.microsoft.com/office/powerpoint/2010/main" val="316592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0DF4AE-AA83-9672-1898-EB089E68ECD1}"/>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Combined Mental Health Score and genre correlation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B156B76-8F1D-CFFD-725C-7C98BEE214DA}"/>
              </a:ext>
            </a:extLst>
          </p:cNvPr>
          <p:cNvSpPr txBox="1"/>
          <p:nvPr/>
        </p:nvSpPr>
        <p:spPr>
          <a:xfrm>
            <a:off x="604808" y="5429572"/>
            <a:ext cx="7055449"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Rock, Pop and Metal again is the top choice by this micro segments.</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People who have Low mental health scale are listening to diversified range of music</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DD4E2E1-7FB9-F3BF-1BDA-62D28ECFF825}"/>
              </a:ext>
            </a:extLst>
          </p:cNvPr>
          <p:cNvPicPr>
            <a:picLocks noChangeAspect="1"/>
          </p:cNvPicPr>
          <p:nvPr/>
        </p:nvPicPr>
        <p:blipFill>
          <a:blip r:embed="rId2"/>
          <a:stretch>
            <a:fillRect/>
          </a:stretch>
        </p:blipFill>
        <p:spPr>
          <a:xfrm>
            <a:off x="290542" y="1285875"/>
            <a:ext cx="11296650" cy="38123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013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FAD9A-33B0-E9A1-DA69-029D51F8AD6C}"/>
              </a:ext>
            </a:extLst>
          </p:cNvPr>
          <p:cNvSpPr txBox="1"/>
          <p:nvPr/>
        </p:nvSpPr>
        <p:spPr>
          <a:xfrm>
            <a:off x="1136770" y="5573345"/>
            <a:ext cx="9120037"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Music definitely helps across all segments to improve their mental health</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Further more recurring data with respect to these respondents music listening behaviors and their mental health scale at that point will help us to understand which mix of genres are helpful to improve their mental health condition </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C34A241-EAB2-89F0-203C-B792A51B4009}"/>
              </a:ext>
            </a:extLst>
          </p:cNvPr>
          <p:cNvPicPr>
            <a:picLocks noChangeAspect="1"/>
          </p:cNvPicPr>
          <p:nvPr/>
        </p:nvPicPr>
        <p:blipFill>
          <a:blip r:embed="rId2"/>
          <a:stretch>
            <a:fillRect/>
          </a:stretch>
        </p:blipFill>
        <p:spPr>
          <a:xfrm>
            <a:off x="448482" y="1061139"/>
            <a:ext cx="9725025" cy="2009775"/>
          </a:xfrm>
          <a:prstGeom prst="rect">
            <a:avLst/>
          </a:prstGeom>
          <a:ln w="3175">
            <a:solidFill>
              <a:schemeClr val="accent1">
                <a:shade val="50000"/>
              </a:schemeClr>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607C3F62-E0DD-DEFC-7C0B-79E682ABAB45}"/>
              </a:ext>
            </a:extLst>
          </p:cNvPr>
          <p:cNvPicPr>
            <a:picLocks noChangeAspect="1"/>
          </p:cNvPicPr>
          <p:nvPr/>
        </p:nvPicPr>
        <p:blipFill>
          <a:blip r:embed="rId3"/>
          <a:stretch>
            <a:fillRect/>
          </a:stretch>
        </p:blipFill>
        <p:spPr>
          <a:xfrm>
            <a:off x="448482" y="3191863"/>
            <a:ext cx="9725025" cy="2009775"/>
          </a:xfrm>
          <a:prstGeom prst="rect">
            <a:avLst/>
          </a:prstGeom>
          <a:ln w="3175">
            <a:solidFill>
              <a:schemeClr val="tx1"/>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BF088443-6A44-27D1-180F-B4B83E851835}"/>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Does music improve/worsen mental health conditions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705F20E-149E-11FC-670A-B52206EE49E1}"/>
              </a:ext>
            </a:extLst>
          </p:cNvPr>
          <p:cNvSpPr txBox="1"/>
          <p:nvPr/>
        </p:nvSpPr>
        <p:spPr>
          <a:xfrm>
            <a:off x="10198036" y="1919245"/>
            <a:ext cx="1699403" cy="246221"/>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Age group segment</a:t>
            </a:r>
          </a:p>
        </p:txBody>
      </p:sp>
      <p:sp>
        <p:nvSpPr>
          <p:cNvPr id="9" name="TextBox 8">
            <a:extLst>
              <a:ext uri="{FF2B5EF4-FFF2-40B4-BE49-F238E27FC236}">
                <a16:creationId xmlns:a16="http://schemas.microsoft.com/office/drawing/2014/main" id="{8FA754E7-A43F-7844-0C7C-DCA46F2F9E5F}"/>
              </a:ext>
            </a:extLst>
          </p:cNvPr>
          <p:cNvSpPr txBox="1"/>
          <p:nvPr/>
        </p:nvSpPr>
        <p:spPr>
          <a:xfrm>
            <a:off x="10173507" y="3746295"/>
            <a:ext cx="1699403" cy="400110"/>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Combined mental health score</a:t>
            </a:r>
          </a:p>
        </p:txBody>
      </p:sp>
    </p:spTree>
    <p:extLst>
      <p:ext uri="{BB962C8B-B14F-4D97-AF65-F5344CB8AC3E}">
        <p14:creationId xmlns:p14="http://schemas.microsoft.com/office/powerpoint/2010/main" val="20656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E4EDC-2D4A-51AA-6143-5C046F47DF48}"/>
              </a:ext>
            </a:extLst>
          </p:cNvPr>
          <p:cNvSpPr/>
          <p:nvPr/>
        </p:nvSpPr>
        <p:spPr>
          <a:xfrm>
            <a:off x="1017917" y="5607170"/>
            <a:ext cx="9920377" cy="1026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D6676E8-3C06-1E16-A272-E6B8E77721C7}"/>
              </a:ext>
            </a:extLst>
          </p:cNvPr>
          <p:cNvPicPr>
            <a:picLocks noChangeAspect="1"/>
          </p:cNvPicPr>
          <p:nvPr/>
        </p:nvPicPr>
        <p:blipFill>
          <a:blip r:embed="rId2"/>
          <a:stretch>
            <a:fillRect/>
          </a:stretch>
        </p:blipFill>
        <p:spPr>
          <a:xfrm>
            <a:off x="909782" y="1280394"/>
            <a:ext cx="6189758" cy="4490400"/>
          </a:xfrm>
          <a:prstGeom prst="rect">
            <a:avLst/>
          </a:prstGeom>
        </p:spPr>
      </p:pic>
      <p:sp>
        <p:nvSpPr>
          <p:cNvPr id="2" name="TextBox 1">
            <a:extLst>
              <a:ext uri="{FF2B5EF4-FFF2-40B4-BE49-F238E27FC236}">
                <a16:creationId xmlns:a16="http://schemas.microsoft.com/office/drawing/2014/main" id="{C5CCE50F-D073-C3CB-5DFC-C314E5B1A512}"/>
              </a:ext>
            </a:extLst>
          </p:cNvPr>
          <p:cNvSpPr txBox="1"/>
          <p:nvPr/>
        </p:nvSpPr>
        <p:spPr>
          <a:xfrm>
            <a:off x="7835880" y="2248482"/>
            <a:ext cx="2981644" cy="258532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Most of the participants listen to music 1-4 hours per day.</a:t>
            </a:r>
          </a:p>
          <a:p>
            <a:pPr rtl="0" fontAlgn="base">
              <a:spcBef>
                <a:spcPts val="0"/>
              </a:spcBef>
              <a:spcAft>
                <a:spcPts val="0"/>
              </a:spcAft>
              <a:buFont typeface="Arial" panose="020B0604020202020204" pitchFamily="34" charset="0"/>
              <a:buChar char="•"/>
            </a:pPr>
            <a:endParaRPr lang="en-US"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rPr>
              <a:t>People spend 14 hours per week listening to music on average. </a:t>
            </a:r>
            <a:br>
              <a:rPr lang="en-US" dirty="0">
                <a:solidFill>
                  <a:srgbClr val="000000"/>
                </a:solidFill>
                <a:latin typeface="Calibri" panose="020F0502020204030204" pitchFamily="34" charset="0"/>
              </a:rPr>
            </a:br>
            <a:br>
              <a:rPr lang="en-US" b="0" dirty="0">
                <a:effectLst/>
              </a:rPr>
            </a:br>
            <a:endParaRPr lang="en-US" dirty="0"/>
          </a:p>
        </p:txBody>
      </p:sp>
    </p:spTree>
    <p:extLst>
      <p:ext uri="{BB962C8B-B14F-4D97-AF65-F5344CB8AC3E}">
        <p14:creationId xmlns:p14="http://schemas.microsoft.com/office/powerpoint/2010/main" val="57765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C5630-4D92-7E2B-57FC-9A4B1E955B36}"/>
              </a:ext>
            </a:extLst>
          </p:cNvPr>
          <p:cNvPicPr>
            <a:picLocks noChangeAspect="1"/>
          </p:cNvPicPr>
          <p:nvPr/>
        </p:nvPicPr>
        <p:blipFill>
          <a:blip r:embed="rId2"/>
          <a:stretch>
            <a:fillRect/>
          </a:stretch>
        </p:blipFill>
        <p:spPr>
          <a:xfrm>
            <a:off x="997788" y="1682914"/>
            <a:ext cx="6162137" cy="3612941"/>
          </a:xfrm>
          <a:prstGeom prst="rect">
            <a:avLst/>
          </a:prstGeom>
        </p:spPr>
      </p:pic>
      <p:sp>
        <p:nvSpPr>
          <p:cNvPr id="5" name="TextBox 4">
            <a:extLst>
              <a:ext uri="{FF2B5EF4-FFF2-40B4-BE49-F238E27FC236}">
                <a16:creationId xmlns:a16="http://schemas.microsoft.com/office/drawing/2014/main" id="{CDE673F5-AAFF-8026-C14F-B1E802716A48}"/>
              </a:ext>
            </a:extLst>
          </p:cNvPr>
          <p:cNvSpPr txBox="1"/>
          <p:nvPr/>
        </p:nvSpPr>
        <p:spPr>
          <a:xfrm>
            <a:off x="7835880" y="2248482"/>
            <a:ext cx="2981644"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 population who do not listen to music at all are over 40 years old.</a:t>
            </a:r>
          </a:p>
          <a:p>
            <a:pPr rtl="0" fontAlgn="base">
              <a:spcBef>
                <a:spcPts val="0"/>
              </a:spcBef>
              <a:spcAft>
                <a:spcPts val="0"/>
              </a:spcAft>
              <a:buFont typeface="Arial" panose="020B0604020202020204" pitchFamily="34" charset="0"/>
              <a:buChar char="•"/>
            </a:pPr>
            <a:r>
              <a:rPr lang="en-US" b="0" i="0" dirty="0">
                <a:effectLst/>
                <a:latin typeface="Inter"/>
              </a:rPr>
              <a:t> Rock music seems to be the genre that covers most ages.</a:t>
            </a:r>
          </a:p>
          <a:p>
            <a:pPr rtl="0" fontAlgn="base">
              <a:spcBef>
                <a:spcPts val="0"/>
              </a:spcBef>
              <a:spcAft>
                <a:spcPts val="0"/>
              </a:spcAft>
              <a:buFont typeface="Arial" panose="020B0604020202020204" pitchFamily="34" charset="0"/>
              <a:buChar char="•"/>
            </a:pPr>
            <a:r>
              <a:rPr lang="en-US" b="0" i="0" dirty="0">
                <a:effectLst/>
                <a:latin typeface="Inter"/>
              </a:rPr>
              <a:t> Gospel is the genre with the least amount of age concentration under 55 years old.</a:t>
            </a:r>
            <a:r>
              <a:rPr lang="en-US" b="0" dirty="0">
                <a:effectLst/>
              </a:rPr>
              <a:t> </a:t>
            </a:r>
            <a:br>
              <a:rPr lang="en-US" b="0" dirty="0">
                <a:effectLst/>
              </a:rPr>
            </a:br>
            <a:endParaRPr lang="en-US" dirty="0"/>
          </a:p>
        </p:txBody>
      </p:sp>
    </p:spTree>
    <p:extLst>
      <p:ext uri="{BB962C8B-B14F-4D97-AF65-F5344CB8AC3E}">
        <p14:creationId xmlns:p14="http://schemas.microsoft.com/office/powerpoint/2010/main" val="298241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598F8-510F-16FD-C030-93ADD98B80B9}"/>
              </a:ext>
            </a:extLst>
          </p:cNvPr>
          <p:cNvPicPr>
            <a:picLocks noChangeAspect="1"/>
          </p:cNvPicPr>
          <p:nvPr/>
        </p:nvPicPr>
        <p:blipFill>
          <a:blip r:embed="rId2"/>
          <a:stretch>
            <a:fillRect/>
          </a:stretch>
        </p:blipFill>
        <p:spPr>
          <a:xfrm>
            <a:off x="751936" y="1238071"/>
            <a:ext cx="6858000" cy="4933950"/>
          </a:xfrm>
          <a:prstGeom prst="rect">
            <a:avLst/>
          </a:prstGeom>
        </p:spPr>
      </p:pic>
      <p:sp>
        <p:nvSpPr>
          <p:cNvPr id="3" name="TextBox 2">
            <a:extLst>
              <a:ext uri="{FF2B5EF4-FFF2-40B4-BE49-F238E27FC236}">
                <a16:creationId xmlns:a16="http://schemas.microsoft.com/office/drawing/2014/main" id="{790A7BC8-E4D2-7B37-AFD0-487ABB2DB231}"/>
              </a:ext>
            </a:extLst>
          </p:cNvPr>
          <p:cNvSpPr txBox="1"/>
          <p:nvPr/>
        </p:nvSpPr>
        <p:spPr>
          <a:xfrm>
            <a:off x="7609936" y="3243381"/>
            <a:ext cx="2981644" cy="92333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Rock is </a:t>
            </a:r>
            <a:r>
              <a:rPr lang="en-US" dirty="0">
                <a:latin typeface="Inter"/>
              </a:rPr>
              <a:t>the preferred genre.</a:t>
            </a:r>
          </a:p>
          <a:p>
            <a:pPr rtl="0" fontAlgn="base">
              <a:spcBef>
                <a:spcPts val="0"/>
              </a:spcBef>
              <a:spcAft>
                <a:spcPts val="0"/>
              </a:spcAft>
              <a:buFont typeface="Arial" panose="020B0604020202020204" pitchFamily="34" charset="0"/>
              <a:buChar char="•"/>
            </a:pPr>
            <a:r>
              <a:rPr lang="en-US" dirty="0">
                <a:latin typeface="Inter"/>
              </a:rPr>
              <a:t> Gospel and </a:t>
            </a:r>
            <a:r>
              <a:rPr lang="en-US" dirty="0" err="1">
                <a:latin typeface="Inter"/>
              </a:rPr>
              <a:t>Lofi</a:t>
            </a:r>
            <a:r>
              <a:rPr lang="en-US" dirty="0">
                <a:latin typeface="Inter"/>
              </a:rPr>
              <a:t> are the least preferred genre.</a:t>
            </a:r>
          </a:p>
        </p:txBody>
      </p:sp>
    </p:spTree>
    <p:extLst>
      <p:ext uri="{BB962C8B-B14F-4D97-AF65-F5344CB8AC3E}">
        <p14:creationId xmlns:p14="http://schemas.microsoft.com/office/powerpoint/2010/main" val="135649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0B7F95-5B2A-0F74-60AF-F3581E59234E}"/>
              </a:ext>
            </a:extLst>
          </p:cNvPr>
          <p:cNvPicPr>
            <a:picLocks noChangeAspect="1"/>
          </p:cNvPicPr>
          <p:nvPr/>
        </p:nvPicPr>
        <p:blipFill>
          <a:blip r:embed="rId2"/>
          <a:stretch>
            <a:fillRect/>
          </a:stretch>
        </p:blipFill>
        <p:spPr>
          <a:xfrm>
            <a:off x="1830237" y="1030586"/>
            <a:ext cx="8116019" cy="3368885"/>
          </a:xfrm>
          <a:prstGeom prst="rect">
            <a:avLst/>
          </a:prstGeom>
        </p:spPr>
      </p:pic>
      <p:sp>
        <p:nvSpPr>
          <p:cNvPr id="3" name="TextBox 2">
            <a:extLst>
              <a:ext uri="{FF2B5EF4-FFF2-40B4-BE49-F238E27FC236}">
                <a16:creationId xmlns:a16="http://schemas.microsoft.com/office/drawing/2014/main" id="{CB84AE1F-5DF8-968A-FA3E-7B4DA5143FC8}"/>
              </a:ext>
            </a:extLst>
          </p:cNvPr>
          <p:cNvSpPr txBox="1"/>
          <p:nvPr/>
        </p:nvSpPr>
        <p:spPr>
          <a:xfrm>
            <a:off x="1830237" y="4797437"/>
            <a:ext cx="9503214" cy="64633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sampled population listens to music for an average of 2 to 3 hours on a daily basis.</a:t>
            </a:r>
          </a:p>
          <a:p>
            <a:pPr rtl="0" fontAlgn="base">
              <a:spcBef>
                <a:spcPts val="0"/>
              </a:spcBef>
              <a:spcAft>
                <a:spcPts val="0"/>
              </a:spcAft>
              <a:buFont typeface="Arial" panose="020B0604020202020204" pitchFamily="34" charset="0"/>
              <a:buChar char="•"/>
            </a:pPr>
            <a:r>
              <a:rPr lang="en-US" b="0" i="0" dirty="0">
                <a:effectLst/>
                <a:latin typeface="Inter"/>
              </a:rPr>
              <a:t> The majority of the </a:t>
            </a:r>
            <a:r>
              <a:rPr lang="en-US" dirty="0">
                <a:latin typeface="Inter"/>
              </a:rPr>
              <a:t>population do actively listen to music while working / studying.</a:t>
            </a:r>
          </a:p>
        </p:txBody>
      </p:sp>
    </p:spTree>
    <p:extLst>
      <p:ext uri="{BB962C8B-B14F-4D97-AF65-F5344CB8AC3E}">
        <p14:creationId xmlns:p14="http://schemas.microsoft.com/office/powerpoint/2010/main" val="124645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3C0344-DC32-B893-D953-2CCF4CC1781C}"/>
              </a:ext>
            </a:extLst>
          </p:cNvPr>
          <p:cNvPicPr>
            <a:picLocks noChangeAspect="1"/>
          </p:cNvPicPr>
          <p:nvPr/>
        </p:nvPicPr>
        <p:blipFill>
          <a:blip r:embed="rId2"/>
          <a:stretch>
            <a:fillRect/>
          </a:stretch>
        </p:blipFill>
        <p:spPr>
          <a:xfrm>
            <a:off x="510396" y="1929888"/>
            <a:ext cx="4699959" cy="3099309"/>
          </a:xfrm>
          <a:prstGeom prst="rect">
            <a:avLst/>
          </a:prstGeom>
        </p:spPr>
      </p:pic>
      <p:pic>
        <p:nvPicPr>
          <p:cNvPr id="3" name="Picture 2">
            <a:extLst>
              <a:ext uri="{FF2B5EF4-FFF2-40B4-BE49-F238E27FC236}">
                <a16:creationId xmlns:a16="http://schemas.microsoft.com/office/drawing/2014/main" id="{3E3DFB22-8AEF-8740-338D-8E73474185A5}"/>
              </a:ext>
            </a:extLst>
          </p:cNvPr>
          <p:cNvPicPr>
            <a:picLocks noChangeAspect="1"/>
          </p:cNvPicPr>
          <p:nvPr/>
        </p:nvPicPr>
        <p:blipFill>
          <a:blip r:embed="rId3"/>
          <a:stretch>
            <a:fillRect/>
          </a:stretch>
        </p:blipFill>
        <p:spPr>
          <a:xfrm>
            <a:off x="5348378" y="1879345"/>
            <a:ext cx="5684807" cy="3099310"/>
          </a:xfrm>
          <a:prstGeom prst="rect">
            <a:avLst/>
          </a:prstGeom>
        </p:spPr>
      </p:pic>
      <p:sp>
        <p:nvSpPr>
          <p:cNvPr id="4" name="TextBox 3">
            <a:extLst>
              <a:ext uri="{FF2B5EF4-FFF2-40B4-BE49-F238E27FC236}">
                <a16:creationId xmlns:a16="http://schemas.microsoft.com/office/drawing/2014/main" id="{BD13A7AA-3862-2456-3F5E-CEDF6A8D8AF9}"/>
              </a:ext>
            </a:extLst>
          </p:cNvPr>
          <p:cNvSpPr txBox="1"/>
          <p:nvPr/>
        </p:nvSpPr>
        <p:spPr>
          <a:xfrm>
            <a:off x="1892280" y="5116614"/>
            <a:ext cx="7579524" cy="147732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Both samples have a similar proportiona</a:t>
            </a:r>
            <a:r>
              <a:rPr lang="en-US" dirty="0">
                <a:latin typeface="Inter"/>
              </a:rPr>
              <a:t>l levels of Anxiety, Depression, Insomnia and OCD.</a:t>
            </a:r>
          </a:p>
          <a:p>
            <a:pPr rtl="0" fontAlgn="base">
              <a:spcBef>
                <a:spcPts val="0"/>
              </a:spcBef>
              <a:spcAft>
                <a:spcPts val="0"/>
              </a:spcAft>
              <a:buFont typeface="Arial" panose="020B0604020202020204" pitchFamily="34" charset="0"/>
              <a:buChar char="•"/>
            </a:pPr>
            <a:r>
              <a:rPr lang="en-US" b="0" dirty="0">
                <a:effectLst/>
                <a:latin typeface="Inter"/>
              </a:rPr>
              <a:t> However, people who do not li</a:t>
            </a:r>
            <a:r>
              <a:rPr lang="en-US" dirty="0">
                <a:latin typeface="Inter"/>
              </a:rPr>
              <a:t>sten to music while working have lower levels than those who do.</a:t>
            </a:r>
            <a:br>
              <a:rPr lang="en-US" b="0" dirty="0">
                <a:effectLst/>
              </a:rPr>
            </a:br>
            <a:endParaRPr lang="en-US" dirty="0"/>
          </a:p>
        </p:txBody>
      </p:sp>
    </p:spTree>
    <p:extLst>
      <p:ext uri="{BB962C8B-B14F-4D97-AF65-F5344CB8AC3E}">
        <p14:creationId xmlns:p14="http://schemas.microsoft.com/office/powerpoint/2010/main" val="11199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59D5F-F9B6-0539-E391-03CD2933B21F}"/>
              </a:ext>
            </a:extLst>
          </p:cNvPr>
          <p:cNvPicPr>
            <a:picLocks noChangeAspect="1"/>
          </p:cNvPicPr>
          <p:nvPr/>
        </p:nvPicPr>
        <p:blipFill>
          <a:blip r:embed="rId2"/>
          <a:stretch>
            <a:fillRect/>
          </a:stretch>
        </p:blipFill>
        <p:spPr>
          <a:xfrm>
            <a:off x="864080" y="1446811"/>
            <a:ext cx="6858000" cy="4257675"/>
          </a:xfrm>
          <a:prstGeom prst="rect">
            <a:avLst/>
          </a:prstGeom>
        </p:spPr>
      </p:pic>
      <p:sp>
        <p:nvSpPr>
          <p:cNvPr id="4" name="TextBox 3">
            <a:extLst>
              <a:ext uri="{FF2B5EF4-FFF2-40B4-BE49-F238E27FC236}">
                <a16:creationId xmlns:a16="http://schemas.microsoft.com/office/drawing/2014/main" id="{68E90544-04D6-A159-CAB4-0AB2C93B586A}"/>
              </a:ext>
            </a:extLst>
          </p:cNvPr>
          <p:cNvSpPr txBox="1"/>
          <p:nvPr/>
        </p:nvSpPr>
        <p:spPr>
          <a:xfrm>
            <a:off x="8179281" y="1988085"/>
            <a:ext cx="2981644" cy="341632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People who listen to rock and Metal music have higher anxiety, depression and insomnia levels than those wh</a:t>
            </a:r>
            <a:r>
              <a:rPr lang="en-US" dirty="0">
                <a:latin typeface="Inter"/>
              </a:rPr>
              <a:t>o listen to classical music.</a:t>
            </a:r>
          </a:p>
          <a:p>
            <a:pPr rtl="0" fontAlgn="base">
              <a:spcBef>
                <a:spcPts val="0"/>
              </a:spcBef>
              <a:spcAft>
                <a:spcPts val="0"/>
              </a:spcAft>
              <a:buFont typeface="Arial" panose="020B0604020202020204" pitchFamily="34" charset="0"/>
              <a:buChar char="•"/>
            </a:pPr>
            <a:endParaRPr lang="en-US" dirty="0">
              <a:latin typeface="Inter"/>
            </a:endParaRPr>
          </a:p>
          <a:p>
            <a:pPr rtl="0" fontAlgn="base">
              <a:spcBef>
                <a:spcPts val="0"/>
              </a:spcBef>
              <a:spcAft>
                <a:spcPts val="0"/>
              </a:spcAft>
              <a:buFont typeface="Arial" panose="020B0604020202020204" pitchFamily="34" charset="0"/>
              <a:buChar char="•"/>
            </a:pPr>
            <a:r>
              <a:rPr lang="en-US" dirty="0">
                <a:latin typeface="Inter"/>
              </a:rPr>
              <a:t> There does not seem to be a direct relation between listening to either type of music rock/metal and classical, and people who suffer from OCD.</a:t>
            </a:r>
          </a:p>
        </p:txBody>
      </p:sp>
    </p:spTree>
    <p:extLst>
      <p:ext uri="{BB962C8B-B14F-4D97-AF65-F5344CB8AC3E}">
        <p14:creationId xmlns:p14="http://schemas.microsoft.com/office/powerpoint/2010/main" val="398219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5"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2" name="Picture 1">
            <a:extLst>
              <a:ext uri="{FF2B5EF4-FFF2-40B4-BE49-F238E27FC236}">
                <a16:creationId xmlns:a16="http://schemas.microsoft.com/office/drawing/2014/main" id="{65B0F7F2-6697-4FE6-B88A-C05E36FA16BD}"/>
              </a:ext>
            </a:extLst>
          </p:cNvPr>
          <p:cNvPicPr>
            <a:picLocks noChangeAspect="1"/>
          </p:cNvPicPr>
          <p:nvPr/>
        </p:nvPicPr>
        <p:blipFill>
          <a:blip r:embed="rId2"/>
          <a:stretch>
            <a:fillRect/>
          </a:stretch>
        </p:blipFill>
        <p:spPr>
          <a:xfrm>
            <a:off x="3008758" y="1105678"/>
            <a:ext cx="8539776" cy="4646642"/>
          </a:xfrm>
          <a:prstGeom prst="rect">
            <a:avLst/>
          </a:prstGeom>
        </p:spPr>
      </p:pic>
    </p:spTree>
    <p:extLst>
      <p:ext uri="{BB962C8B-B14F-4D97-AF65-F5344CB8AC3E}">
        <p14:creationId xmlns:p14="http://schemas.microsoft.com/office/powerpoint/2010/main" val="275259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784119F9-84D6-40E9-FB66-FD01A042CD5E}"/>
              </a:ext>
            </a:extLst>
          </p:cNvPr>
          <p:cNvPicPr>
            <a:picLocks noChangeAspect="1"/>
          </p:cNvPicPr>
          <p:nvPr/>
        </p:nvPicPr>
        <p:blipFill>
          <a:blip r:embed="rId3"/>
          <a:stretch>
            <a:fillRect/>
          </a:stretch>
        </p:blipFill>
        <p:spPr>
          <a:xfrm>
            <a:off x="643466" y="1143000"/>
            <a:ext cx="6321871" cy="4283066"/>
          </a:xfrm>
          <a:prstGeom prst="rect">
            <a:avLst/>
          </a:prstGeom>
        </p:spPr>
      </p:pic>
      <p:sp>
        <p:nvSpPr>
          <p:cNvPr id="3" name="TextBox 2">
            <a:extLst>
              <a:ext uri="{FF2B5EF4-FFF2-40B4-BE49-F238E27FC236}">
                <a16:creationId xmlns:a16="http://schemas.microsoft.com/office/drawing/2014/main" id="{F25BF93D-4C5A-A571-2028-B6A4B6E56B3B}"/>
              </a:ext>
            </a:extLst>
          </p:cNvPr>
          <p:cNvSpPr txBox="1"/>
          <p:nvPr/>
        </p:nvSpPr>
        <p:spPr>
          <a:xfrm>
            <a:off x="7709802" y="1143000"/>
            <a:ext cx="2981644"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can see high levels of anxiety and depression in older portion. Could this be related to the work and school related stress? </a:t>
            </a:r>
          </a:p>
          <a:p>
            <a:pPr marL="457200"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Follow Up: Identify how different factors are impact an individual’s self-reported level of mental health. </a:t>
            </a:r>
          </a:p>
          <a:p>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297707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81</TotalTime>
  <Words>840</Words>
  <Application>Microsoft Macintosh PowerPoint</Application>
  <PresentationFormat>Widescreen</PresentationFormat>
  <Paragraphs>62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Century Gothic</vt:lpstr>
      <vt:lpstr>Inter</vt:lpstr>
      <vt:lpstr>Tahoma</vt:lpstr>
      <vt:lpstr>Wingdings</vt:lpstr>
      <vt:lpstr>Wingdings 3</vt:lpstr>
      <vt:lpstr>Ion Boardroom</vt:lpstr>
      <vt:lpstr>MUSIC AND MENTAL 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MENTAL HEALTH</dc:title>
  <dc:creator>Sweta Virani</dc:creator>
  <cp:lastModifiedBy>Anthony Costa</cp:lastModifiedBy>
  <cp:revision>6</cp:revision>
  <dcterms:created xsi:type="dcterms:W3CDTF">2023-02-15T16:27:00Z</dcterms:created>
  <dcterms:modified xsi:type="dcterms:W3CDTF">2023-02-16T00:37:13Z</dcterms:modified>
</cp:coreProperties>
</file>