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9" r:id="rId4"/>
    <p:sldId id="263" r:id="rId5"/>
    <p:sldId id="264" r:id="rId6"/>
    <p:sldId id="260" r:id="rId7"/>
    <p:sldId id="261" r:id="rId8"/>
    <p:sldId id="266" r:id="rId9"/>
    <p:sldId id="262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20-Dec-17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AUTOMATION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3600" dirty="0" smtClean="0"/>
              <a:t>NOT JUST FOR TEST EXECUTION)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33600"/>
            <a:ext cx="7543800" cy="3962400"/>
          </a:xfrm>
        </p:spPr>
        <p:txBody>
          <a:bodyPr>
            <a:normAutofit/>
          </a:bodyPr>
          <a:lstStyle/>
          <a:p>
            <a:pPr algn="l"/>
            <a:endParaRPr lang="en-US" sz="2400" dirty="0" smtClean="0"/>
          </a:p>
          <a:p>
            <a:pPr algn="l"/>
            <a:r>
              <a:rPr lang="en-US" sz="2400" dirty="0" smtClean="0">
                <a:solidFill>
                  <a:srgbClr val="7030A0"/>
                </a:solidFill>
              </a:rPr>
              <a:t>CRITIQUE TEAM</a:t>
            </a:r>
          </a:p>
          <a:p>
            <a:pPr algn="l"/>
            <a:r>
              <a:rPr lang="en-US" sz="2400" dirty="0" smtClean="0">
                <a:solidFill>
                  <a:srgbClr val="7030A0"/>
                </a:solidFill>
              </a:rPr>
              <a:t>TEAM NUMBER-12</a:t>
            </a:r>
          </a:p>
          <a:p>
            <a:pPr algn="l"/>
            <a:endParaRPr lang="en-US" sz="2400" dirty="0" smtClean="0"/>
          </a:p>
          <a:p>
            <a:pPr algn="r"/>
            <a:r>
              <a:rPr lang="en-US" sz="2400" dirty="0" smtClean="0">
                <a:solidFill>
                  <a:srgbClr val="FFC000"/>
                </a:solidFill>
              </a:rPr>
              <a:t>AVINASH BANALA-5</a:t>
            </a:r>
          </a:p>
          <a:p>
            <a:pPr algn="r"/>
            <a:r>
              <a:rPr lang="en-US" sz="2400" dirty="0" smtClean="0">
                <a:solidFill>
                  <a:srgbClr val="FFC000"/>
                </a:solidFill>
              </a:rPr>
              <a:t>SAI </a:t>
            </a:r>
            <a:r>
              <a:rPr lang="en-US" sz="2400" dirty="0" smtClean="0">
                <a:solidFill>
                  <a:srgbClr val="FFC000"/>
                </a:solidFill>
              </a:rPr>
              <a:t>SMARAN CHINTHALA-11  </a:t>
            </a:r>
          </a:p>
          <a:p>
            <a:pPr algn="r"/>
            <a:r>
              <a:rPr lang="en-US" sz="2400" dirty="0" smtClean="0">
                <a:solidFill>
                  <a:srgbClr val="FFC000"/>
                </a:solidFill>
              </a:rPr>
              <a:t>RAHUL </a:t>
            </a:r>
            <a:r>
              <a:rPr lang="en-US" sz="2400" dirty="0" smtClean="0">
                <a:solidFill>
                  <a:srgbClr val="FFC000"/>
                </a:solidFill>
              </a:rPr>
              <a:t>NAGAVALLI-28</a:t>
            </a:r>
          </a:p>
          <a:p>
            <a:pPr algn="r"/>
            <a:r>
              <a:rPr lang="en-US" sz="2400" dirty="0" smtClean="0">
                <a:solidFill>
                  <a:srgbClr val="FFC000"/>
                </a:solidFill>
              </a:rPr>
              <a:t>SWETCHA REDDY VANGALA-41</a:t>
            </a:r>
          </a:p>
          <a:p>
            <a:pPr algn="r"/>
            <a:endParaRPr lang="en-US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sndAc>
      <p:stSnd>
        <p:snd r:embed="rId2" name="laser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838200"/>
            <a:ext cx="8367016" cy="52626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TEST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IN" dirty="0" smtClean="0">
                <a:latin typeface="+mj-lt"/>
                <a:cs typeface="Times New Roman" panose="02020603050405020304" pitchFamily="18" charset="0"/>
              </a:rPr>
              <a:t>To work more efficiently and effectively, one must be aware of various automated test tools and strategies.</a:t>
            </a:r>
          </a:p>
          <a:p>
            <a:pPr marL="342900" lvl="0" indent="-342900">
              <a:buFont typeface="Wingdings 3" charset="2"/>
              <a:buAutoNum type="arabicPeriod"/>
            </a:pPr>
            <a:endParaRPr lang="en-IN" dirty="0" smtClean="0">
              <a:latin typeface="+mj-lt"/>
              <a:cs typeface="Times New Roman" panose="02020603050405020304" pitchFamily="18" charset="0"/>
            </a:endParaRPr>
          </a:p>
          <a:p>
            <a:pPr marL="342900" lvl="0" indent="-342900">
              <a:buFont typeface="Wingdings 3" charset="2"/>
              <a:buAutoNum type="arabicPeriod"/>
            </a:pPr>
            <a:r>
              <a:rPr lang="en-IN" dirty="0" smtClean="0">
                <a:latin typeface="+mj-lt"/>
                <a:cs typeface="Times New Roman" panose="02020603050405020304" pitchFamily="18" charset="0"/>
              </a:rPr>
              <a:t>It is used to control the execution of tasks and the differences between the expected output and the obtained output.</a:t>
            </a:r>
          </a:p>
          <a:p>
            <a:pPr marL="342900" lvl="0" indent="-342900">
              <a:buFont typeface="Wingdings 3" charset="2"/>
              <a:buAutoNum type="arabicPeriod"/>
            </a:pPr>
            <a:endParaRPr lang="en-IN" dirty="0" smtClean="0">
              <a:latin typeface="+mj-lt"/>
              <a:cs typeface="Times New Roman" panose="02020603050405020304" pitchFamily="18" charset="0"/>
            </a:endParaRPr>
          </a:p>
          <a:p>
            <a:pPr marL="342900" lvl="0" indent="-342900">
              <a:buFont typeface="Wingdings 3" charset="2"/>
              <a:buAutoNum type="arabicPeriod"/>
            </a:pPr>
            <a:r>
              <a:rPr lang="en-IN" dirty="0" smtClean="0">
                <a:latin typeface="+mj-lt"/>
                <a:cs typeface="Times New Roman" panose="02020603050405020304" pitchFamily="18" charset="0"/>
              </a:rPr>
              <a:t>It aims to create the awareness among the software engineers towards test automation benefits</a:t>
            </a: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600" dirty="0" smtClean="0"/>
              <a:t>TESTING ACTIVITIES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60589"/>
            <a:ext cx="7950199" cy="3859211"/>
          </a:xfrm>
        </p:spPr>
        <p:txBody>
          <a:bodyPr/>
          <a:lstStyle/>
          <a:p>
            <a:pPr lvl="0"/>
            <a:r>
              <a:rPr lang="en-IN" sz="2400" dirty="0">
                <a:latin typeface="+mj-lt"/>
                <a:cs typeface="Times New Roman" panose="02020603050405020304" pitchFamily="18" charset="0"/>
              </a:rPr>
              <a:t>TEST CASE DESIGN</a:t>
            </a:r>
          </a:p>
          <a:p>
            <a:pPr lvl="0"/>
            <a:r>
              <a:rPr lang="en-IN" sz="2400" dirty="0">
                <a:latin typeface="+mj-lt"/>
                <a:cs typeface="Times New Roman" panose="02020603050405020304" pitchFamily="18" charset="0"/>
              </a:rPr>
              <a:t>TEST SCRIPTING</a:t>
            </a:r>
          </a:p>
          <a:p>
            <a:pPr lvl="0"/>
            <a:r>
              <a:rPr lang="en-IN" sz="2400" dirty="0">
                <a:latin typeface="+mj-lt"/>
                <a:cs typeface="Times New Roman" panose="02020603050405020304" pitchFamily="18" charset="0"/>
              </a:rPr>
              <a:t>TEST EXECUTION</a:t>
            </a:r>
          </a:p>
          <a:p>
            <a:pPr lvl="0"/>
            <a:r>
              <a:rPr lang="en-IN" sz="2400" dirty="0">
                <a:latin typeface="+mj-lt"/>
                <a:cs typeface="Times New Roman" panose="02020603050405020304" pitchFamily="18" charset="0"/>
              </a:rPr>
              <a:t>TEST EVALUATION</a:t>
            </a:r>
          </a:p>
          <a:p>
            <a:pPr lvl="0"/>
            <a:r>
              <a:rPr lang="en-IN" sz="2400" dirty="0">
                <a:latin typeface="+mj-lt"/>
                <a:cs typeface="Times New Roman" panose="02020603050405020304" pitchFamily="18" charset="0"/>
              </a:rPr>
              <a:t>TEST RESULTS REPORTING</a:t>
            </a:r>
          </a:p>
          <a:p>
            <a:pPr lvl="0"/>
            <a:r>
              <a:rPr lang="en-IN" sz="2400" dirty="0">
                <a:latin typeface="+mj-lt"/>
                <a:cs typeface="Times New Roman" panose="02020603050405020304" pitchFamily="18" charset="0"/>
              </a:rPr>
              <a:t>TEST MANAGEMENT AND OTHER TEST ENGINEERING ACTIVITIES</a:t>
            </a:r>
          </a:p>
          <a:p>
            <a:pPr marL="0" indent="0">
              <a:buNone/>
            </a:pPr>
            <a:endParaRPr lang="en-IN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388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pPr marL="342900" indent="-342900" algn="l"/>
            <a:r>
              <a:rPr lang="en-US" sz="3600" dirty="0" smtClean="0"/>
              <a:t>SIX TESTING ACTIVITIES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57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dirty="0" smtClean="0">
                <a:latin typeface="+mj-lt"/>
              </a:rPr>
              <a:t>1)TEST-CASE DESIGN</a:t>
            </a:r>
          </a:p>
          <a:p>
            <a:pPr>
              <a:buNone/>
            </a:pPr>
            <a:r>
              <a:rPr lang="en-US" sz="2400" dirty="0" smtClean="0">
                <a:latin typeface="+mj-lt"/>
              </a:rPr>
              <a:t>Test cases are designed with output and expected output.    </a:t>
            </a:r>
          </a:p>
          <a:p>
            <a:pPr>
              <a:buNone/>
            </a:pPr>
            <a:r>
              <a:rPr lang="en-US" sz="2400" dirty="0" smtClean="0">
                <a:latin typeface="+mj-lt"/>
              </a:rPr>
              <a:t>Next phases use these.</a:t>
            </a:r>
          </a:p>
          <a:p>
            <a:pPr marL="457200" indent="-457200">
              <a:buNone/>
            </a:pPr>
            <a:endParaRPr lang="en-US" sz="2400" dirty="0" smtClean="0">
              <a:latin typeface="+mj-lt"/>
            </a:endParaRPr>
          </a:p>
          <a:p>
            <a:pPr marL="457200" indent="-457200">
              <a:buNone/>
            </a:pPr>
            <a:r>
              <a:rPr lang="en-US" sz="2400" dirty="0" smtClean="0">
                <a:latin typeface="+mj-lt"/>
              </a:rPr>
              <a:t>2) TEST SCRIPTING</a:t>
            </a:r>
          </a:p>
          <a:p>
            <a:pPr marL="457200" indent="-457200">
              <a:buNone/>
            </a:pPr>
            <a:r>
              <a:rPr lang="en-US" sz="2400" dirty="0" smtClean="0">
                <a:latin typeface="+mj-lt"/>
              </a:rPr>
              <a:t>Manual since years. </a:t>
            </a:r>
          </a:p>
          <a:p>
            <a:pPr marL="457200" indent="-457200">
              <a:buNone/>
            </a:pPr>
            <a:r>
              <a:rPr lang="en-US" sz="2400" dirty="0" smtClean="0">
                <a:latin typeface="+mj-lt"/>
              </a:rPr>
              <a:t>TACT(Tools for Automated and Cost effective Testing) to overcome time consumption.</a:t>
            </a:r>
          </a:p>
          <a:p>
            <a:pPr marL="457200" indent="-457200">
              <a:buNone/>
            </a:pPr>
            <a:endParaRPr lang="en-US" sz="2400" dirty="0" smtClean="0">
              <a:latin typeface="+mj-lt"/>
            </a:endParaRPr>
          </a:p>
          <a:p>
            <a:pPr marL="457200" indent="-457200">
              <a:buNone/>
            </a:pPr>
            <a:r>
              <a:rPr lang="en-US" sz="2400" dirty="0" smtClean="0">
                <a:latin typeface="+mj-lt"/>
              </a:rPr>
              <a:t>3) TEST EXECUTION</a:t>
            </a:r>
          </a:p>
          <a:p>
            <a:pPr marL="457200" indent="-457200">
              <a:buNone/>
            </a:pPr>
            <a:r>
              <a:rPr lang="en-US" sz="2400" dirty="0" smtClean="0">
                <a:latin typeface="+mj-lt"/>
              </a:rPr>
              <a:t>Runs test cases on SUT.</a:t>
            </a:r>
          </a:p>
          <a:p>
            <a:pPr marL="457200" indent="-457200">
              <a:buNone/>
            </a:pPr>
            <a:r>
              <a:rPr lang="en-US" sz="2400" dirty="0" smtClean="0">
                <a:latin typeface="+mj-lt"/>
              </a:rPr>
              <a:t>Records and observes output.</a:t>
            </a:r>
          </a:p>
          <a:p>
            <a:pPr marL="457200" indent="-457200">
              <a:buNone/>
            </a:pPr>
            <a:r>
              <a:rPr lang="en-US" sz="2400" dirty="0" smtClean="0">
                <a:latin typeface="+mj-lt"/>
              </a:rPr>
              <a:t>Decision is based on test execution is automated or manual.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8683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SIX TESTING ACTIVITIES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+mj-lt"/>
              </a:rPr>
              <a:t>4) TEST EVALUATION</a:t>
            </a:r>
          </a:p>
          <a:p>
            <a:pPr>
              <a:buNone/>
            </a:pPr>
            <a:r>
              <a:rPr lang="en-US" sz="2400" dirty="0" smtClean="0">
                <a:latin typeface="+mj-lt"/>
              </a:rPr>
              <a:t>3 methods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sz="2000" dirty="0" smtClean="0">
                <a:latin typeface="+mj-lt"/>
              </a:rPr>
              <a:t>Human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sz="2000" dirty="0" smtClean="0">
                <a:latin typeface="+mj-lt"/>
              </a:rPr>
              <a:t>Hard code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sz="2000" dirty="0" smtClean="0">
                <a:latin typeface="+mj-lt"/>
              </a:rPr>
              <a:t>Artificial Intelligence or Machine Learning</a:t>
            </a:r>
          </a:p>
          <a:p>
            <a:pPr marL="514350" indent="-514350">
              <a:buNone/>
            </a:pPr>
            <a:r>
              <a:rPr lang="en-US" sz="2400" dirty="0" smtClean="0">
                <a:latin typeface="+mj-lt"/>
              </a:rPr>
              <a:t>5) TEST RESULTS REPORTING</a:t>
            </a:r>
          </a:p>
          <a:p>
            <a:pPr marL="914400" lvl="1" indent="-514350">
              <a:buFont typeface="Wingdings" pitchFamily="2" charset="2"/>
              <a:buChar char="q"/>
            </a:pPr>
            <a:r>
              <a:rPr lang="en-US" sz="2000" dirty="0" smtClean="0">
                <a:latin typeface="+mj-lt"/>
              </a:rPr>
              <a:t>Defect tracking systems used.</a:t>
            </a:r>
          </a:p>
          <a:p>
            <a:pPr marL="914400" lvl="1" indent="-514350">
              <a:buFont typeface="Wingdings" pitchFamily="2" charset="2"/>
              <a:buChar char="q"/>
            </a:pPr>
            <a:r>
              <a:rPr lang="en-US" sz="2000" dirty="0" smtClean="0">
                <a:latin typeface="+mj-lt"/>
              </a:rPr>
              <a:t>Techniques and frameworks exist.</a:t>
            </a:r>
          </a:p>
          <a:p>
            <a:pPr marL="514350" indent="-514350">
              <a:buNone/>
            </a:pPr>
            <a:r>
              <a:rPr lang="en-US" sz="2400" dirty="0" smtClean="0">
                <a:latin typeface="+mj-lt"/>
              </a:rPr>
              <a:t> 6) TEST MANAGEMENT AND OTHER TEST-ENGINEERING ACTIVITIES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2000" dirty="0" smtClean="0">
                <a:latin typeface="+mj-lt"/>
              </a:rPr>
              <a:t>Test redundancy detection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2000" dirty="0" smtClean="0">
                <a:latin typeface="+mj-lt"/>
              </a:rPr>
              <a:t>Regression test selection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2000" dirty="0" smtClean="0">
                <a:latin typeface="+mj-lt"/>
              </a:rPr>
              <a:t>Test repair.</a:t>
            </a:r>
          </a:p>
          <a:p>
            <a:pPr marL="514350" indent="-514350">
              <a:buFont typeface="Wingdings" pitchFamily="2" charset="2"/>
              <a:buChar char="q"/>
            </a:pPr>
            <a:endParaRPr lang="en-US" sz="2400" dirty="0" smtClean="0">
              <a:latin typeface="+mj-lt"/>
            </a:endParaRPr>
          </a:p>
          <a:p>
            <a:pPr marL="914400" lvl="1" indent="-514350"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2DE5DD-9F52-4612-8BE5-8D4B43FDF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159" y="685800"/>
            <a:ext cx="8147717" cy="102987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Pros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AD717A1-B8C6-48D4-A1C0-6FD314388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59" y="1960776"/>
            <a:ext cx="8084087" cy="383042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Reduced Test Costs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Reliable</a:t>
            </a:r>
            <a:endParaRPr lang="en-US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Reusability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Fast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Better Quality Software</a:t>
            </a:r>
          </a:p>
        </p:txBody>
      </p:sp>
    </p:spTree>
    <p:extLst>
      <p:ext uri="{BB962C8B-B14F-4D97-AF65-F5344CB8AC3E}">
        <p14:creationId xmlns="" xmlns:p14="http://schemas.microsoft.com/office/powerpoint/2010/main" val="398436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8C482E-738F-434E-AF40-EC4C1520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55" y="320686"/>
            <a:ext cx="8628485" cy="1507067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CONS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D863E5-BBF3-4CB0-8885-E31B290C8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55" y="2121033"/>
            <a:ext cx="8529503" cy="212102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</a:rPr>
              <a:t>Proficiency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 Debugging the test script is major issue.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Test maintenance is </a:t>
            </a:r>
            <a:r>
              <a:rPr lang="en-US" dirty="0" smtClean="0">
                <a:latin typeface="+mj-lt"/>
              </a:rPr>
              <a:t>costly.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67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s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762000"/>
            <a:ext cx="8292999" cy="55026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961383-7959-4498-92D7-2F5E8028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75" y="330113"/>
            <a:ext cx="8133578" cy="15070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2B8CF1-FE28-4759-B117-7F5F9F55E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13" y="1668544"/>
            <a:ext cx="8260840" cy="4317476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What are the areas where test automation can be automated first ?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What is Junit ?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How Evosuite is applied to Junit test case ?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Which test phases should you automate, and which should be manual ?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How can you identify whether the testing is white box or black </a:t>
            </a:r>
            <a:r>
              <a:rPr lang="en-US" dirty="0" smtClean="0">
                <a:latin typeface="+mj-lt"/>
              </a:rPr>
              <a:t>box?</a:t>
            </a:r>
            <a:endParaRPr lang="en-US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7757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75</TotalTime>
  <Words>274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TEST AUTOMATION (NOT JUST FOR TEST EXECUTION)</vt:lpstr>
      <vt:lpstr>TEST AUTOMATION</vt:lpstr>
      <vt:lpstr>TESTING ACTIVITIES</vt:lpstr>
      <vt:lpstr>SIX TESTING ACTIVITIES</vt:lpstr>
      <vt:lpstr>SIX TESTING ACTIVITIES</vt:lpstr>
      <vt:lpstr>Pros</vt:lpstr>
      <vt:lpstr>CONS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SWETCHA</dc:creator>
  <cp:lastModifiedBy>SWETCHA</cp:lastModifiedBy>
  <cp:revision>9</cp:revision>
  <dcterms:created xsi:type="dcterms:W3CDTF">2006-08-16T00:00:00Z</dcterms:created>
  <dcterms:modified xsi:type="dcterms:W3CDTF">2017-12-20T23:30:57Z</dcterms:modified>
</cp:coreProperties>
</file>