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56" r:id="rId18"/>
    <p:sldId id="257" r:id="rId19"/>
    <p:sldId id="259" r:id="rId20"/>
    <p:sldId id="258"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AD2A5-289C-42B5-AF00-1FC0290AB764}" type="doc">
      <dgm:prSet loTypeId="urn:microsoft.com/office/officeart/2005/8/layout/hierarchy1" loCatId="hierarchy" qsTypeId="urn:microsoft.com/office/officeart/2005/8/quickstyle/simple4" qsCatId="simple" csTypeId="urn:microsoft.com/office/officeart/2005/8/colors/accent5_4" csCatId="accent5"/>
      <dgm:spPr/>
      <dgm:t>
        <a:bodyPr/>
        <a:lstStyle/>
        <a:p>
          <a:endParaRPr lang="en-US"/>
        </a:p>
      </dgm:t>
    </dgm:pt>
    <dgm:pt modelId="{136EC7C1-2E58-40FE-A92B-FEF9DD69DB9C}">
      <dgm:prSet/>
      <dgm:spPr/>
      <dgm:t>
        <a:bodyPr/>
        <a:lstStyle/>
        <a:p>
          <a:r>
            <a:rPr lang="en-US" b="0" i="0" dirty="0"/>
            <a:t>Saving: The act of intentionally downloading content from a social media site or service and storing it to a place under the user’s control</a:t>
          </a:r>
          <a:endParaRPr lang="en-US" dirty="0"/>
        </a:p>
      </dgm:t>
    </dgm:pt>
    <dgm:pt modelId="{4A3A68A4-D699-45BD-A1E9-440B9E4C7793}" type="parTrans" cxnId="{93BC2A05-E489-4160-989E-01C8F5F05749}">
      <dgm:prSet/>
      <dgm:spPr/>
      <dgm:t>
        <a:bodyPr/>
        <a:lstStyle/>
        <a:p>
          <a:endParaRPr lang="en-US"/>
        </a:p>
      </dgm:t>
    </dgm:pt>
    <dgm:pt modelId="{70ED6BCE-809F-40AA-AD06-0D1C823E161C}" type="sibTrans" cxnId="{93BC2A05-E489-4160-989E-01C8F5F05749}">
      <dgm:prSet/>
      <dgm:spPr/>
      <dgm:t>
        <a:bodyPr/>
        <a:lstStyle/>
        <a:p>
          <a:endParaRPr lang="en-US"/>
        </a:p>
      </dgm:t>
    </dgm:pt>
    <dgm:pt modelId="{A463C590-10D1-4D77-9754-AF09F211ACA3}">
      <dgm:prSet/>
      <dgm:spPr/>
      <dgm:t>
        <a:bodyPr/>
        <a:lstStyle/>
        <a:p>
          <a:r>
            <a:rPr lang="en-US" b="0" i="0" dirty="0"/>
            <a:t>Sharing: Sharing reposting existing user-contributed media on another site or service, possibly without attribution, along with varying degrees of content transformation and varying user intent</a:t>
          </a:r>
          <a:endParaRPr lang="en-US" dirty="0"/>
        </a:p>
      </dgm:t>
    </dgm:pt>
    <dgm:pt modelId="{6B4405B2-A352-4BA7-B1EF-E1A58391E39D}" type="parTrans" cxnId="{EDE7BBC1-6F68-4239-AFC4-F2AC949E2507}">
      <dgm:prSet/>
      <dgm:spPr/>
      <dgm:t>
        <a:bodyPr/>
        <a:lstStyle/>
        <a:p>
          <a:endParaRPr lang="en-US"/>
        </a:p>
      </dgm:t>
    </dgm:pt>
    <dgm:pt modelId="{F4530CE1-E46D-46A0-A77F-6BBC534163A8}" type="sibTrans" cxnId="{EDE7BBC1-6F68-4239-AFC4-F2AC949E2507}">
      <dgm:prSet/>
      <dgm:spPr/>
      <dgm:t>
        <a:bodyPr/>
        <a:lstStyle/>
        <a:p>
          <a:endParaRPr lang="en-US"/>
        </a:p>
      </dgm:t>
    </dgm:pt>
    <dgm:pt modelId="{61838ACE-F618-41D8-B136-6E73419B2FF6}">
      <dgm:prSet/>
      <dgm:spPr/>
      <dgm:t>
        <a:bodyPr/>
        <a:lstStyle/>
        <a:p>
          <a:r>
            <a:rPr lang="en-US" b="0" i="0" dirty="0"/>
            <a:t>Removing: It is deleting or limiting access to user-contributed content. Removal is an action that tests the limits of media ownership and control, since it is not usually supported if the remover is not the explicit content owner</a:t>
          </a:r>
          <a:endParaRPr lang="en-US" dirty="0"/>
        </a:p>
      </dgm:t>
    </dgm:pt>
    <dgm:pt modelId="{8027E93E-CD45-4118-BC8F-394B6B5C5865}" type="parTrans" cxnId="{A418EA96-89AA-41F0-A8C8-83875AD08986}">
      <dgm:prSet/>
      <dgm:spPr/>
      <dgm:t>
        <a:bodyPr/>
        <a:lstStyle/>
        <a:p>
          <a:endParaRPr lang="en-US"/>
        </a:p>
      </dgm:t>
    </dgm:pt>
    <dgm:pt modelId="{4AE7695B-18AA-4755-85FA-CCFF091F1196}" type="sibTrans" cxnId="{A418EA96-89AA-41F0-A8C8-83875AD08986}">
      <dgm:prSet/>
      <dgm:spPr/>
      <dgm:t>
        <a:bodyPr/>
        <a:lstStyle/>
        <a:p>
          <a:endParaRPr lang="en-US"/>
        </a:p>
      </dgm:t>
    </dgm:pt>
    <dgm:pt modelId="{F1470D91-B946-4E5F-A9DC-7DAED6BFE767}" type="pres">
      <dgm:prSet presAssocID="{393AD2A5-289C-42B5-AF00-1FC0290AB764}" presName="hierChild1" presStyleCnt="0">
        <dgm:presLayoutVars>
          <dgm:chPref val="1"/>
          <dgm:dir/>
          <dgm:animOne val="branch"/>
          <dgm:animLvl val="lvl"/>
          <dgm:resizeHandles/>
        </dgm:presLayoutVars>
      </dgm:prSet>
      <dgm:spPr/>
      <dgm:t>
        <a:bodyPr/>
        <a:lstStyle/>
        <a:p>
          <a:endParaRPr lang="en-US"/>
        </a:p>
      </dgm:t>
    </dgm:pt>
    <dgm:pt modelId="{CA27AEAF-27AC-4A58-9919-FDDA86C69738}" type="pres">
      <dgm:prSet presAssocID="{136EC7C1-2E58-40FE-A92B-FEF9DD69DB9C}" presName="hierRoot1" presStyleCnt="0"/>
      <dgm:spPr/>
    </dgm:pt>
    <dgm:pt modelId="{240733A5-2B82-492F-8E56-A6DCA979C613}" type="pres">
      <dgm:prSet presAssocID="{136EC7C1-2E58-40FE-A92B-FEF9DD69DB9C}" presName="composite" presStyleCnt="0"/>
      <dgm:spPr/>
    </dgm:pt>
    <dgm:pt modelId="{F0CB825B-ED6E-43C6-AFD3-82A3FBDFDB75}" type="pres">
      <dgm:prSet presAssocID="{136EC7C1-2E58-40FE-A92B-FEF9DD69DB9C}" presName="background" presStyleLbl="node0" presStyleIdx="0" presStyleCnt="3"/>
      <dgm:spPr/>
    </dgm:pt>
    <dgm:pt modelId="{7E064D34-B794-4F16-899E-BBEDC7EF8455}" type="pres">
      <dgm:prSet presAssocID="{136EC7C1-2E58-40FE-A92B-FEF9DD69DB9C}" presName="text" presStyleLbl="fgAcc0" presStyleIdx="0" presStyleCnt="3">
        <dgm:presLayoutVars>
          <dgm:chPref val="3"/>
        </dgm:presLayoutVars>
      </dgm:prSet>
      <dgm:spPr/>
      <dgm:t>
        <a:bodyPr/>
        <a:lstStyle/>
        <a:p>
          <a:endParaRPr lang="en-US"/>
        </a:p>
      </dgm:t>
    </dgm:pt>
    <dgm:pt modelId="{6E70DE9B-0397-412D-B523-94F25D3C5B72}" type="pres">
      <dgm:prSet presAssocID="{136EC7C1-2E58-40FE-A92B-FEF9DD69DB9C}" presName="hierChild2" presStyleCnt="0"/>
      <dgm:spPr/>
    </dgm:pt>
    <dgm:pt modelId="{558D799A-53F6-4024-85AB-244C2E1EDAE0}" type="pres">
      <dgm:prSet presAssocID="{A463C590-10D1-4D77-9754-AF09F211ACA3}" presName="hierRoot1" presStyleCnt="0"/>
      <dgm:spPr/>
    </dgm:pt>
    <dgm:pt modelId="{D0C22CAD-6236-4E5B-BB76-51DE098A2610}" type="pres">
      <dgm:prSet presAssocID="{A463C590-10D1-4D77-9754-AF09F211ACA3}" presName="composite" presStyleCnt="0"/>
      <dgm:spPr/>
    </dgm:pt>
    <dgm:pt modelId="{5AC77435-0923-4B9C-A6EE-276DB2872CCE}" type="pres">
      <dgm:prSet presAssocID="{A463C590-10D1-4D77-9754-AF09F211ACA3}" presName="background" presStyleLbl="node0" presStyleIdx="1" presStyleCnt="3"/>
      <dgm:spPr/>
    </dgm:pt>
    <dgm:pt modelId="{4CDCA2AF-FC8F-4B6C-96EE-7AB813443233}" type="pres">
      <dgm:prSet presAssocID="{A463C590-10D1-4D77-9754-AF09F211ACA3}" presName="text" presStyleLbl="fgAcc0" presStyleIdx="1" presStyleCnt="3">
        <dgm:presLayoutVars>
          <dgm:chPref val="3"/>
        </dgm:presLayoutVars>
      </dgm:prSet>
      <dgm:spPr/>
      <dgm:t>
        <a:bodyPr/>
        <a:lstStyle/>
        <a:p>
          <a:endParaRPr lang="en-US"/>
        </a:p>
      </dgm:t>
    </dgm:pt>
    <dgm:pt modelId="{3614F575-58A1-4FBA-A358-30521C47D651}" type="pres">
      <dgm:prSet presAssocID="{A463C590-10D1-4D77-9754-AF09F211ACA3}" presName="hierChild2" presStyleCnt="0"/>
      <dgm:spPr/>
    </dgm:pt>
    <dgm:pt modelId="{EDE90AC9-892F-4366-B64C-996D34C5AB60}" type="pres">
      <dgm:prSet presAssocID="{61838ACE-F618-41D8-B136-6E73419B2FF6}" presName="hierRoot1" presStyleCnt="0"/>
      <dgm:spPr/>
    </dgm:pt>
    <dgm:pt modelId="{BB265664-3319-45B0-927F-7F2F392E089B}" type="pres">
      <dgm:prSet presAssocID="{61838ACE-F618-41D8-B136-6E73419B2FF6}" presName="composite" presStyleCnt="0"/>
      <dgm:spPr/>
    </dgm:pt>
    <dgm:pt modelId="{47B9AB4A-9D8F-4AED-9580-965522DC2087}" type="pres">
      <dgm:prSet presAssocID="{61838ACE-F618-41D8-B136-6E73419B2FF6}" presName="background" presStyleLbl="node0" presStyleIdx="2" presStyleCnt="3"/>
      <dgm:spPr/>
    </dgm:pt>
    <dgm:pt modelId="{0B5A9E3C-A6BC-42DC-B472-5BC93D4DD0BD}" type="pres">
      <dgm:prSet presAssocID="{61838ACE-F618-41D8-B136-6E73419B2FF6}" presName="text" presStyleLbl="fgAcc0" presStyleIdx="2" presStyleCnt="3">
        <dgm:presLayoutVars>
          <dgm:chPref val="3"/>
        </dgm:presLayoutVars>
      </dgm:prSet>
      <dgm:spPr/>
      <dgm:t>
        <a:bodyPr/>
        <a:lstStyle/>
        <a:p>
          <a:endParaRPr lang="en-US"/>
        </a:p>
      </dgm:t>
    </dgm:pt>
    <dgm:pt modelId="{B7C90F14-D13E-456F-998C-0A2524568FDE}" type="pres">
      <dgm:prSet presAssocID="{61838ACE-F618-41D8-B136-6E73419B2FF6}" presName="hierChild2" presStyleCnt="0"/>
      <dgm:spPr/>
    </dgm:pt>
  </dgm:ptLst>
  <dgm:cxnLst>
    <dgm:cxn modelId="{1D3F8D05-68F2-403B-9688-1BA53358F210}" type="presOf" srcId="{A463C590-10D1-4D77-9754-AF09F211ACA3}" destId="{4CDCA2AF-FC8F-4B6C-96EE-7AB813443233}" srcOrd="0" destOrd="0" presId="urn:microsoft.com/office/officeart/2005/8/layout/hierarchy1"/>
    <dgm:cxn modelId="{EDE7BBC1-6F68-4239-AFC4-F2AC949E2507}" srcId="{393AD2A5-289C-42B5-AF00-1FC0290AB764}" destId="{A463C590-10D1-4D77-9754-AF09F211ACA3}" srcOrd="1" destOrd="0" parTransId="{6B4405B2-A352-4BA7-B1EF-E1A58391E39D}" sibTransId="{F4530CE1-E46D-46A0-A77F-6BBC534163A8}"/>
    <dgm:cxn modelId="{CA131B7B-8E20-4677-9061-405D217F5B25}" type="presOf" srcId="{136EC7C1-2E58-40FE-A92B-FEF9DD69DB9C}" destId="{7E064D34-B794-4F16-899E-BBEDC7EF8455}" srcOrd="0" destOrd="0" presId="urn:microsoft.com/office/officeart/2005/8/layout/hierarchy1"/>
    <dgm:cxn modelId="{8684DE42-37E7-498D-A1C3-5CD0A7FE3704}" type="presOf" srcId="{61838ACE-F618-41D8-B136-6E73419B2FF6}" destId="{0B5A9E3C-A6BC-42DC-B472-5BC93D4DD0BD}" srcOrd="0" destOrd="0" presId="urn:microsoft.com/office/officeart/2005/8/layout/hierarchy1"/>
    <dgm:cxn modelId="{93BC2A05-E489-4160-989E-01C8F5F05749}" srcId="{393AD2A5-289C-42B5-AF00-1FC0290AB764}" destId="{136EC7C1-2E58-40FE-A92B-FEF9DD69DB9C}" srcOrd="0" destOrd="0" parTransId="{4A3A68A4-D699-45BD-A1E9-440B9E4C7793}" sibTransId="{70ED6BCE-809F-40AA-AD06-0D1C823E161C}"/>
    <dgm:cxn modelId="{25DB6596-A3BB-48EE-BA8D-164F77B96BA7}" type="presOf" srcId="{393AD2A5-289C-42B5-AF00-1FC0290AB764}" destId="{F1470D91-B946-4E5F-A9DC-7DAED6BFE767}" srcOrd="0" destOrd="0" presId="urn:microsoft.com/office/officeart/2005/8/layout/hierarchy1"/>
    <dgm:cxn modelId="{A418EA96-89AA-41F0-A8C8-83875AD08986}" srcId="{393AD2A5-289C-42B5-AF00-1FC0290AB764}" destId="{61838ACE-F618-41D8-B136-6E73419B2FF6}" srcOrd="2" destOrd="0" parTransId="{8027E93E-CD45-4118-BC8F-394B6B5C5865}" sibTransId="{4AE7695B-18AA-4755-85FA-CCFF091F1196}"/>
    <dgm:cxn modelId="{4536229A-FE83-4D80-9719-4C6D2EE53CE8}" type="presParOf" srcId="{F1470D91-B946-4E5F-A9DC-7DAED6BFE767}" destId="{CA27AEAF-27AC-4A58-9919-FDDA86C69738}" srcOrd="0" destOrd="0" presId="urn:microsoft.com/office/officeart/2005/8/layout/hierarchy1"/>
    <dgm:cxn modelId="{7A505F7C-FDD5-4EC5-9D73-CF4851A1CBE9}" type="presParOf" srcId="{CA27AEAF-27AC-4A58-9919-FDDA86C69738}" destId="{240733A5-2B82-492F-8E56-A6DCA979C613}" srcOrd="0" destOrd="0" presId="urn:microsoft.com/office/officeart/2005/8/layout/hierarchy1"/>
    <dgm:cxn modelId="{393F7AA6-B33D-4251-90D2-BD0E34B8A8FE}" type="presParOf" srcId="{240733A5-2B82-492F-8E56-A6DCA979C613}" destId="{F0CB825B-ED6E-43C6-AFD3-82A3FBDFDB75}" srcOrd="0" destOrd="0" presId="urn:microsoft.com/office/officeart/2005/8/layout/hierarchy1"/>
    <dgm:cxn modelId="{7ECF25BF-CF71-4801-B16D-E0D7F65C8D84}" type="presParOf" srcId="{240733A5-2B82-492F-8E56-A6DCA979C613}" destId="{7E064D34-B794-4F16-899E-BBEDC7EF8455}" srcOrd="1" destOrd="0" presId="urn:microsoft.com/office/officeart/2005/8/layout/hierarchy1"/>
    <dgm:cxn modelId="{7C92ABA5-7E70-41F6-B4C5-6C1715243CEB}" type="presParOf" srcId="{CA27AEAF-27AC-4A58-9919-FDDA86C69738}" destId="{6E70DE9B-0397-412D-B523-94F25D3C5B72}" srcOrd="1" destOrd="0" presId="urn:microsoft.com/office/officeart/2005/8/layout/hierarchy1"/>
    <dgm:cxn modelId="{18DA831E-9407-4308-87B9-4ECEF0ABEC2C}" type="presParOf" srcId="{F1470D91-B946-4E5F-A9DC-7DAED6BFE767}" destId="{558D799A-53F6-4024-85AB-244C2E1EDAE0}" srcOrd="1" destOrd="0" presId="urn:microsoft.com/office/officeart/2005/8/layout/hierarchy1"/>
    <dgm:cxn modelId="{8ECB85FB-1D6D-448A-88AA-12FC3DC558EB}" type="presParOf" srcId="{558D799A-53F6-4024-85AB-244C2E1EDAE0}" destId="{D0C22CAD-6236-4E5B-BB76-51DE098A2610}" srcOrd="0" destOrd="0" presId="urn:microsoft.com/office/officeart/2005/8/layout/hierarchy1"/>
    <dgm:cxn modelId="{B0490D4D-2336-4507-A422-63D94A499866}" type="presParOf" srcId="{D0C22CAD-6236-4E5B-BB76-51DE098A2610}" destId="{5AC77435-0923-4B9C-A6EE-276DB2872CCE}" srcOrd="0" destOrd="0" presId="urn:microsoft.com/office/officeart/2005/8/layout/hierarchy1"/>
    <dgm:cxn modelId="{158E42A7-DF1D-4A8C-B142-190C4A92C57C}" type="presParOf" srcId="{D0C22CAD-6236-4E5B-BB76-51DE098A2610}" destId="{4CDCA2AF-FC8F-4B6C-96EE-7AB813443233}" srcOrd="1" destOrd="0" presId="urn:microsoft.com/office/officeart/2005/8/layout/hierarchy1"/>
    <dgm:cxn modelId="{3EC018FF-6FEA-4811-B1A4-042F450E14FC}" type="presParOf" srcId="{558D799A-53F6-4024-85AB-244C2E1EDAE0}" destId="{3614F575-58A1-4FBA-A358-30521C47D651}" srcOrd="1" destOrd="0" presId="urn:microsoft.com/office/officeart/2005/8/layout/hierarchy1"/>
    <dgm:cxn modelId="{6E4D6A01-252C-437B-AF59-A4488D28EDEA}" type="presParOf" srcId="{F1470D91-B946-4E5F-A9DC-7DAED6BFE767}" destId="{EDE90AC9-892F-4366-B64C-996D34C5AB60}" srcOrd="2" destOrd="0" presId="urn:microsoft.com/office/officeart/2005/8/layout/hierarchy1"/>
    <dgm:cxn modelId="{430A1F62-7DEF-4636-BF68-298C3292B7BA}" type="presParOf" srcId="{EDE90AC9-892F-4366-B64C-996D34C5AB60}" destId="{BB265664-3319-45B0-927F-7F2F392E089B}" srcOrd="0" destOrd="0" presId="urn:microsoft.com/office/officeart/2005/8/layout/hierarchy1"/>
    <dgm:cxn modelId="{7ECEB33F-0C9A-4614-833C-9086D437CDE6}" type="presParOf" srcId="{BB265664-3319-45B0-927F-7F2F392E089B}" destId="{47B9AB4A-9D8F-4AED-9580-965522DC2087}" srcOrd="0" destOrd="0" presId="urn:microsoft.com/office/officeart/2005/8/layout/hierarchy1"/>
    <dgm:cxn modelId="{A0731369-C928-4058-BE8D-F5CBDE585BAF}" type="presParOf" srcId="{BB265664-3319-45B0-927F-7F2F392E089B}" destId="{0B5A9E3C-A6BC-42DC-B472-5BC93D4DD0BD}" srcOrd="1" destOrd="0" presId="urn:microsoft.com/office/officeart/2005/8/layout/hierarchy1"/>
    <dgm:cxn modelId="{6E9ECB0A-B460-4AF8-A0DD-7C006207880B}" type="presParOf" srcId="{EDE90AC9-892F-4366-B64C-996D34C5AB60}" destId="{B7C90F14-D13E-456F-998C-0A2524568FDE}"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CB825B-ED6E-43C6-AFD3-82A3FBDFDB75}">
      <dsp:nvSpPr>
        <dsp:cNvPr id="0" name=""/>
        <dsp:cNvSpPr/>
      </dsp:nvSpPr>
      <dsp:spPr>
        <a:xfrm>
          <a:off x="0" y="851150"/>
          <a:ext cx="2298242" cy="1459383"/>
        </a:xfrm>
        <a:prstGeom prst="roundRect">
          <a:avLst>
            <a:gd name="adj" fmla="val 10000"/>
          </a:avLst>
        </a:prstGeom>
        <a:blipFill rotWithShape="0">
          <a:blip xmlns:r="http://schemas.openxmlformats.org/officeDocument/2006/relationships" r:embed="rId1">
            <a:duotone>
              <a:schemeClr val="accent5">
                <a:shade val="60000"/>
                <a:hueOff val="0"/>
                <a:satOff val="0"/>
                <a:lumOff val="0"/>
                <a:alphaOff val="0"/>
                <a:shade val="40000"/>
              </a:schemeClr>
              <a:schemeClr val="accent5">
                <a:shade val="6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sp>
    <dsp:sp modelId="{7E064D34-B794-4F16-899E-BBEDC7EF8455}">
      <dsp:nvSpPr>
        <dsp:cNvPr id="0" name=""/>
        <dsp:cNvSpPr/>
      </dsp:nvSpPr>
      <dsp:spPr>
        <a:xfrm>
          <a:off x="255360" y="1093742"/>
          <a:ext cx="2298242" cy="1459383"/>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0" i="0" kern="1200" dirty="0"/>
            <a:t>Saving: The act of intentionally downloading content from a social media site or service and storing it to a place under the user’s control</a:t>
          </a:r>
          <a:endParaRPr lang="en-US" sz="1100" kern="1200" dirty="0"/>
        </a:p>
      </dsp:txBody>
      <dsp:txXfrm>
        <a:off x="255360" y="1093742"/>
        <a:ext cx="2298242" cy="1459383"/>
      </dsp:txXfrm>
    </dsp:sp>
    <dsp:sp modelId="{5AC77435-0923-4B9C-A6EE-276DB2872CCE}">
      <dsp:nvSpPr>
        <dsp:cNvPr id="0" name=""/>
        <dsp:cNvSpPr/>
      </dsp:nvSpPr>
      <dsp:spPr>
        <a:xfrm>
          <a:off x="2808962" y="851150"/>
          <a:ext cx="2298242" cy="1459383"/>
        </a:xfrm>
        <a:prstGeom prst="roundRect">
          <a:avLst>
            <a:gd name="adj" fmla="val 10000"/>
          </a:avLst>
        </a:prstGeom>
        <a:blipFill rotWithShape="0">
          <a:blip xmlns:r="http://schemas.openxmlformats.org/officeDocument/2006/relationships" r:embed="rId1">
            <a:duotone>
              <a:schemeClr val="accent5">
                <a:shade val="60000"/>
                <a:hueOff val="0"/>
                <a:satOff val="0"/>
                <a:lumOff val="0"/>
                <a:alphaOff val="0"/>
                <a:shade val="40000"/>
              </a:schemeClr>
              <a:schemeClr val="accent5">
                <a:shade val="6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sp>
    <dsp:sp modelId="{4CDCA2AF-FC8F-4B6C-96EE-7AB813443233}">
      <dsp:nvSpPr>
        <dsp:cNvPr id="0" name=""/>
        <dsp:cNvSpPr/>
      </dsp:nvSpPr>
      <dsp:spPr>
        <a:xfrm>
          <a:off x="3064323" y="1093742"/>
          <a:ext cx="2298242" cy="1459383"/>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0" i="0" kern="1200" dirty="0"/>
            <a:t>Sharing: Sharing reposting existing user-contributed media on another site or service, possibly without attribution, along with varying degrees of content transformation and varying user intent</a:t>
          </a:r>
          <a:endParaRPr lang="en-US" sz="1100" kern="1200" dirty="0"/>
        </a:p>
      </dsp:txBody>
      <dsp:txXfrm>
        <a:off x="3064323" y="1093742"/>
        <a:ext cx="2298242" cy="1459383"/>
      </dsp:txXfrm>
    </dsp:sp>
    <dsp:sp modelId="{47B9AB4A-9D8F-4AED-9580-965522DC2087}">
      <dsp:nvSpPr>
        <dsp:cNvPr id="0" name=""/>
        <dsp:cNvSpPr/>
      </dsp:nvSpPr>
      <dsp:spPr>
        <a:xfrm>
          <a:off x="5617925" y="851150"/>
          <a:ext cx="2298242" cy="1459383"/>
        </a:xfrm>
        <a:prstGeom prst="roundRect">
          <a:avLst>
            <a:gd name="adj" fmla="val 10000"/>
          </a:avLst>
        </a:prstGeom>
        <a:blipFill rotWithShape="0">
          <a:blip xmlns:r="http://schemas.openxmlformats.org/officeDocument/2006/relationships" r:embed="rId1">
            <a:duotone>
              <a:schemeClr val="accent5">
                <a:shade val="60000"/>
                <a:hueOff val="0"/>
                <a:satOff val="0"/>
                <a:lumOff val="0"/>
                <a:alphaOff val="0"/>
                <a:shade val="40000"/>
              </a:schemeClr>
              <a:schemeClr val="accent5">
                <a:shade val="6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sp>
    <dsp:sp modelId="{0B5A9E3C-A6BC-42DC-B472-5BC93D4DD0BD}">
      <dsp:nvSpPr>
        <dsp:cNvPr id="0" name=""/>
        <dsp:cNvSpPr/>
      </dsp:nvSpPr>
      <dsp:spPr>
        <a:xfrm>
          <a:off x="5873285" y="1093742"/>
          <a:ext cx="2298242" cy="1459383"/>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0" i="0" kern="1200" dirty="0"/>
            <a:t>Removing: It is deleting or limiting access to user-contributed content. Removal is an action that tests the limits of media ownership and control, since it is not usually supported if the remover is not the explicit content owner</a:t>
          </a:r>
          <a:endParaRPr lang="en-US" sz="1100" kern="1200" dirty="0"/>
        </a:p>
      </dsp:txBody>
      <dsp:txXfrm>
        <a:off x="5873285" y="1093742"/>
        <a:ext cx="2298242" cy="14593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12-Dec-17</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12-Dec-17</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12-Dec-17</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12-Dec-17</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12-Dec-17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12-Dec-17</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smtClean="0">
              <a:solidFill>
                <a:srgbClr val="FFFF00"/>
              </a:solidFill>
            </a:endParaRPr>
          </a:p>
          <a:p>
            <a:endParaRPr lang="en-US" dirty="0" smtClean="0">
              <a:solidFill>
                <a:srgbClr val="FFFF00"/>
              </a:solidFill>
            </a:endParaRPr>
          </a:p>
          <a:p>
            <a:pPr>
              <a:buNone/>
            </a:pPr>
            <a:endParaRPr lang="en-US" dirty="0" smtClean="0">
              <a:solidFill>
                <a:srgbClr val="FFFF00"/>
              </a:solidFill>
            </a:endParaRPr>
          </a:p>
          <a:p>
            <a:pPr algn="r">
              <a:buNone/>
            </a:pPr>
            <a:r>
              <a:rPr lang="en-US" sz="3200" dirty="0" smtClean="0">
                <a:solidFill>
                  <a:srgbClr val="FFFF00"/>
                </a:solidFill>
                <a:latin typeface="Calisto MT" pitchFamily="18" charset="0"/>
              </a:rPr>
              <a:t>TEAM 12</a:t>
            </a:r>
          </a:p>
          <a:p>
            <a:pPr algn="r">
              <a:buNone/>
            </a:pPr>
            <a:endParaRPr lang="en-US" sz="3200" dirty="0" smtClean="0">
              <a:solidFill>
                <a:srgbClr val="FFFF00"/>
              </a:solidFill>
              <a:latin typeface="Calisto MT" pitchFamily="18" charset="0"/>
            </a:endParaRPr>
          </a:p>
          <a:p>
            <a:pPr algn="r">
              <a:buNone/>
            </a:pPr>
            <a:r>
              <a:rPr lang="en-US" sz="3200" dirty="0" err="1" smtClean="0">
                <a:solidFill>
                  <a:srgbClr val="FFFF00"/>
                </a:solidFill>
                <a:latin typeface="Calisto MT" pitchFamily="18" charset="0"/>
              </a:rPr>
              <a:t>Avinash</a:t>
            </a:r>
            <a:r>
              <a:rPr lang="en-US" sz="3200" dirty="0" smtClean="0">
                <a:solidFill>
                  <a:srgbClr val="FFFF00"/>
                </a:solidFill>
                <a:latin typeface="Calisto MT" pitchFamily="18" charset="0"/>
              </a:rPr>
              <a:t> Banala-5</a:t>
            </a:r>
          </a:p>
          <a:p>
            <a:pPr algn="r">
              <a:buNone/>
            </a:pPr>
            <a:r>
              <a:rPr lang="en-US" sz="3200" dirty="0" err="1" smtClean="0">
                <a:solidFill>
                  <a:srgbClr val="FFFF00"/>
                </a:solidFill>
                <a:latin typeface="Calisto MT" pitchFamily="18" charset="0"/>
              </a:rPr>
              <a:t>Sai</a:t>
            </a:r>
            <a:r>
              <a:rPr lang="en-US" sz="3200" dirty="0" smtClean="0">
                <a:solidFill>
                  <a:srgbClr val="FFFF00"/>
                </a:solidFill>
                <a:latin typeface="Calisto MT" pitchFamily="18" charset="0"/>
              </a:rPr>
              <a:t> </a:t>
            </a:r>
            <a:r>
              <a:rPr lang="en-US" sz="3200" dirty="0" err="1" smtClean="0">
                <a:solidFill>
                  <a:srgbClr val="FFFF00"/>
                </a:solidFill>
                <a:latin typeface="Calisto MT" pitchFamily="18" charset="0"/>
              </a:rPr>
              <a:t>Smaran</a:t>
            </a:r>
            <a:r>
              <a:rPr lang="en-US" sz="3200" dirty="0" smtClean="0">
                <a:solidFill>
                  <a:srgbClr val="FFFF00"/>
                </a:solidFill>
                <a:latin typeface="Calisto MT" pitchFamily="18" charset="0"/>
              </a:rPr>
              <a:t> Chinthala-11</a:t>
            </a:r>
          </a:p>
          <a:p>
            <a:pPr algn="r">
              <a:buNone/>
            </a:pPr>
            <a:r>
              <a:rPr lang="en-US" sz="3200" dirty="0" err="1" smtClean="0">
                <a:solidFill>
                  <a:srgbClr val="FFFF00"/>
                </a:solidFill>
                <a:latin typeface="Calisto MT" pitchFamily="18" charset="0"/>
              </a:rPr>
              <a:t>Rahul</a:t>
            </a:r>
            <a:r>
              <a:rPr lang="en-US" sz="3200" dirty="0" smtClean="0">
                <a:solidFill>
                  <a:srgbClr val="FFFF00"/>
                </a:solidFill>
                <a:latin typeface="Calisto MT" pitchFamily="18" charset="0"/>
              </a:rPr>
              <a:t> Nagavalli-28</a:t>
            </a:r>
          </a:p>
          <a:p>
            <a:pPr algn="r">
              <a:buNone/>
            </a:pPr>
            <a:r>
              <a:rPr lang="en-US" sz="3200" dirty="0" err="1" smtClean="0">
                <a:solidFill>
                  <a:srgbClr val="FFFF00"/>
                </a:solidFill>
                <a:latin typeface="Calisto MT" pitchFamily="18" charset="0"/>
              </a:rPr>
              <a:t>Swetcha</a:t>
            </a:r>
            <a:r>
              <a:rPr lang="en-US" sz="3200" dirty="0" smtClean="0">
                <a:solidFill>
                  <a:srgbClr val="FFFF00"/>
                </a:solidFill>
                <a:latin typeface="Calisto MT" pitchFamily="18" charset="0"/>
              </a:rPr>
              <a:t> Reddy Vangala-41</a:t>
            </a:r>
          </a:p>
        </p:txBody>
      </p:sp>
      <p:sp>
        <p:nvSpPr>
          <p:cNvPr id="3" name="Title 2"/>
          <p:cNvSpPr>
            <a:spLocks noGrp="1"/>
          </p:cNvSpPr>
          <p:nvPr>
            <p:ph type="title"/>
          </p:nvPr>
        </p:nvSpPr>
        <p:spPr/>
        <p:txBody>
          <a:bodyPr>
            <a:normAutofit fontScale="90000"/>
          </a:bodyPr>
          <a:lstStyle/>
          <a:p>
            <a:r>
              <a:rPr lang="en-US" dirty="0" smtClean="0">
                <a:solidFill>
                  <a:srgbClr val="FF0000"/>
                </a:solidFill>
                <a:latin typeface="Castellar" pitchFamily="18" charset="0"/>
              </a:rPr>
              <a:t>Who owns the social web ??</a:t>
            </a:r>
            <a:endParaRPr lang="en-US" dirty="0">
              <a:solidFill>
                <a:srgbClr val="FF0000"/>
              </a:solidFill>
              <a:latin typeface="Castellar"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D57CF-C17D-4FD8-BD58-C60053C00668}"/>
              </a:ext>
            </a:extLst>
          </p:cNvPr>
          <p:cNvSpPr>
            <a:spLocks noGrp="1"/>
          </p:cNvSpPr>
          <p:nvPr>
            <p:ph type="title"/>
          </p:nvPr>
        </p:nvSpPr>
        <p:spPr/>
        <p:txBody>
          <a:bodyPr>
            <a:normAutofit/>
          </a:bodyPr>
          <a:lstStyle/>
          <a:p>
            <a:r>
              <a:rPr lang="en-US" sz="2800" b="1" dirty="0">
                <a:solidFill>
                  <a:srgbClr val="FF0000"/>
                </a:solidFill>
                <a:latin typeface="Castellar" pitchFamily="18" charset="0"/>
              </a:rPr>
              <a:t>Saving Social Media</a:t>
            </a:r>
            <a:endParaRPr lang="en-US" sz="2800" dirty="0">
              <a:solidFill>
                <a:srgbClr val="FF0000"/>
              </a:solidFill>
              <a:latin typeface="Castellar" pitchFamily="18" charset="0"/>
            </a:endParaRPr>
          </a:p>
        </p:txBody>
      </p:sp>
      <p:sp>
        <p:nvSpPr>
          <p:cNvPr id="3" name="Content Placeholder 2">
            <a:extLst>
              <a:ext uri="{FF2B5EF4-FFF2-40B4-BE49-F238E27FC236}">
                <a16:creationId xmlns:a16="http://schemas.microsoft.com/office/drawing/2014/main" xmlns="" id="{CEF1C4FA-4DE8-46C7-AB83-FA89E72597D7}"/>
              </a:ext>
            </a:extLst>
          </p:cNvPr>
          <p:cNvSpPr>
            <a:spLocks noGrp="1"/>
          </p:cNvSpPr>
          <p:nvPr>
            <p:ph idx="1"/>
          </p:nvPr>
        </p:nvSpPr>
        <p:spPr/>
        <p:txBody>
          <a:bodyPr>
            <a:normAutofit/>
          </a:bodyPr>
          <a:lstStyle/>
          <a:p>
            <a:pPr algn="just"/>
            <a:r>
              <a:rPr lang="en-US" sz="2400" dirty="0">
                <a:latin typeface="Calisto MT" pitchFamily="18" charset="0"/>
              </a:rPr>
              <a:t>In the surveys, They define saving as an intentional act of downloading something— a photo, podcast, document, or video—to user-controlled storage to maintain a copy, rather than a side effect of performing some other action</a:t>
            </a:r>
          </a:p>
          <a:p>
            <a:pPr algn="just"/>
            <a:endParaRPr lang="en-US" sz="2400" dirty="0">
              <a:latin typeface="Calisto MT" pitchFamily="18" charset="0"/>
            </a:endParaRPr>
          </a:p>
          <a:p>
            <a:pPr algn="just"/>
            <a:r>
              <a:rPr lang="en-US" sz="2400" dirty="0">
                <a:latin typeface="Calisto MT" pitchFamily="18" charset="0"/>
              </a:rPr>
              <a:t>Users may save content because they fear its owner will delete it, because the site itself offers no guarantee of permanence</a:t>
            </a:r>
          </a:p>
          <a:p>
            <a:pPr algn="just"/>
            <a:endParaRPr lang="en-US" sz="2400" dirty="0">
              <a:latin typeface="Calisto MT" pitchFamily="18" charset="0"/>
            </a:endParaRPr>
          </a:p>
          <a:p>
            <a:pPr algn="just"/>
            <a:r>
              <a:rPr lang="en-US" sz="2400" dirty="0">
                <a:latin typeface="Calisto MT" pitchFamily="18" charset="0"/>
              </a:rPr>
              <a:t>They want to have a copy on hand</a:t>
            </a:r>
          </a:p>
          <a:p>
            <a:pPr marL="0" indent="0">
              <a:buNone/>
            </a:pPr>
            <a:endParaRPr lang="en-US" sz="2400" dirty="0">
              <a:latin typeface="Calisto MT"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355877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8F5F76-E63C-4F19-BE8E-5EEDA920BFCD}"/>
              </a:ext>
            </a:extLst>
          </p:cNvPr>
          <p:cNvSpPr>
            <a:spLocks noGrp="1"/>
          </p:cNvSpPr>
          <p:nvPr>
            <p:ph type="title"/>
          </p:nvPr>
        </p:nvSpPr>
        <p:spPr/>
        <p:txBody>
          <a:bodyPr>
            <a:normAutofit/>
          </a:bodyPr>
          <a:lstStyle/>
          <a:p>
            <a:r>
              <a:rPr lang="en-US" sz="2800" dirty="0">
                <a:solidFill>
                  <a:srgbClr val="FF0000"/>
                </a:solidFill>
                <a:latin typeface="Castellar" pitchFamily="18" charset="0"/>
              </a:rPr>
              <a:t>Two Aspects of Saving</a:t>
            </a:r>
          </a:p>
        </p:txBody>
      </p:sp>
      <p:sp>
        <p:nvSpPr>
          <p:cNvPr id="3" name="Content Placeholder 2">
            <a:extLst>
              <a:ext uri="{FF2B5EF4-FFF2-40B4-BE49-F238E27FC236}">
                <a16:creationId xmlns:a16="http://schemas.microsoft.com/office/drawing/2014/main" xmlns="" id="{BD86F27A-028C-4858-A000-9612BB088FCC}"/>
              </a:ext>
            </a:extLst>
          </p:cNvPr>
          <p:cNvSpPr>
            <a:spLocks noGrp="1"/>
          </p:cNvSpPr>
          <p:nvPr>
            <p:ph idx="1"/>
          </p:nvPr>
        </p:nvSpPr>
        <p:spPr/>
        <p:txBody>
          <a:bodyPr>
            <a:normAutofit/>
          </a:bodyPr>
          <a:lstStyle/>
          <a:p>
            <a:pPr algn="just"/>
            <a:r>
              <a:rPr lang="en-US" sz="2400" dirty="0">
                <a:latin typeface="Calisto MT" pitchFamily="18" charset="0"/>
              </a:rPr>
              <a:t>Saving to Cloud Storage: It is a seamless extension of local storage. It is never fully under user control, and service provider terms and conditions may apply. From a rights perspective, is saving downloaded content to local storage different from saving it to private cloud storage</a:t>
            </a:r>
          </a:p>
          <a:p>
            <a:pPr algn="just"/>
            <a:endParaRPr lang="en-US" sz="2400" dirty="0">
              <a:latin typeface="Calisto MT" pitchFamily="18" charset="0"/>
            </a:endParaRPr>
          </a:p>
          <a:p>
            <a:pPr algn="just"/>
            <a:r>
              <a:rPr lang="en-US" sz="2400" dirty="0">
                <a:latin typeface="Calisto MT" pitchFamily="18" charset="0"/>
              </a:rPr>
              <a:t>Limits: Responses to hypotheticals in the surveys suggest people expect to be able to download much of what they encounter online. This baseline may be tested by imposing artificial limits</a:t>
            </a:r>
          </a:p>
        </p:txBody>
      </p:sp>
    </p:spTree>
    <p:extLst>
      <p:ext uri="{BB962C8B-B14F-4D97-AF65-F5344CB8AC3E}">
        <p14:creationId xmlns:p14="http://schemas.microsoft.com/office/powerpoint/2010/main" xmlns="" val="209118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D912C-DA28-4AE1-AE88-B8E70BAC1717}"/>
              </a:ext>
            </a:extLst>
          </p:cNvPr>
          <p:cNvSpPr>
            <a:spLocks noGrp="1"/>
          </p:cNvSpPr>
          <p:nvPr>
            <p:ph type="title"/>
          </p:nvPr>
        </p:nvSpPr>
        <p:spPr/>
        <p:txBody>
          <a:bodyPr>
            <a:normAutofit/>
          </a:bodyPr>
          <a:lstStyle/>
          <a:p>
            <a:r>
              <a:rPr lang="en-US" sz="2800" dirty="0">
                <a:solidFill>
                  <a:srgbClr val="FF0000"/>
                </a:solidFill>
                <a:latin typeface="Castellar" pitchFamily="18" charset="0"/>
              </a:rPr>
              <a:t>Weaker effects in the Survey</a:t>
            </a:r>
          </a:p>
        </p:txBody>
      </p:sp>
      <p:sp>
        <p:nvSpPr>
          <p:cNvPr id="3" name="Content Placeholder 2">
            <a:extLst>
              <a:ext uri="{FF2B5EF4-FFF2-40B4-BE49-F238E27FC236}">
                <a16:creationId xmlns:a16="http://schemas.microsoft.com/office/drawing/2014/main" xmlns="" id="{EA4BD161-0A74-4884-A2A0-6ACF1DD4714F}"/>
              </a:ext>
            </a:extLst>
          </p:cNvPr>
          <p:cNvSpPr>
            <a:spLocks noGrp="1"/>
          </p:cNvSpPr>
          <p:nvPr>
            <p:ph idx="1"/>
          </p:nvPr>
        </p:nvSpPr>
        <p:spPr>
          <a:xfrm>
            <a:off x="574470" y="1716506"/>
            <a:ext cx="7959930" cy="4755315"/>
          </a:xfrm>
        </p:spPr>
        <p:txBody>
          <a:bodyPr>
            <a:normAutofit/>
          </a:bodyPr>
          <a:lstStyle/>
          <a:p>
            <a:r>
              <a:rPr lang="en-US" dirty="0">
                <a:latin typeface="Calisto MT" pitchFamily="18" charset="0"/>
              </a:rPr>
              <a:t>First, saving to the cloud is viewed differently from saving to local storage.</a:t>
            </a:r>
          </a:p>
          <a:p>
            <a:pPr marL="0" indent="0">
              <a:buNone/>
            </a:pPr>
            <a:r>
              <a:rPr lang="en-US" dirty="0">
                <a:latin typeface="Calisto MT" pitchFamily="18" charset="0"/>
              </a:rPr>
              <a:t>   </a:t>
            </a:r>
            <a:r>
              <a:rPr lang="en-US" dirty="0" smtClean="0">
                <a:latin typeface="Calisto MT" pitchFamily="18" charset="0"/>
              </a:rPr>
              <a:t>A </a:t>
            </a:r>
            <a:r>
              <a:rPr lang="en-US" dirty="0">
                <a:latin typeface="Calisto MT" pitchFamily="18" charset="0"/>
              </a:rPr>
              <a:t>Skype based video was stored to a user’s </a:t>
            </a:r>
            <a:r>
              <a:rPr lang="en-US" dirty="0" err="1">
                <a:latin typeface="Calisto MT" pitchFamily="18" charset="0"/>
              </a:rPr>
              <a:t>loval</a:t>
            </a:r>
            <a:r>
              <a:rPr lang="en-US" dirty="0">
                <a:latin typeface="Calisto MT" pitchFamily="18" charset="0"/>
              </a:rPr>
              <a:t> hard </a:t>
            </a:r>
            <a:r>
              <a:rPr lang="en-US" dirty="0" smtClean="0">
                <a:latin typeface="Calisto MT" pitchFamily="18" charset="0"/>
              </a:rPr>
              <a:t>  drive </a:t>
            </a:r>
            <a:r>
              <a:rPr lang="en-US" dirty="0">
                <a:latin typeface="Calisto MT" pitchFamily="18" charset="0"/>
              </a:rPr>
              <a:t>and in the second to a cloud storage service.</a:t>
            </a:r>
          </a:p>
          <a:p>
            <a:r>
              <a:rPr lang="en-US" dirty="0">
                <a:latin typeface="Calisto MT" pitchFamily="18" charset="0"/>
              </a:rPr>
              <a:t>In the first hypothetical , 18% disagreed with an individual’s right to record the video and save it.</a:t>
            </a:r>
          </a:p>
          <a:p>
            <a:r>
              <a:rPr lang="en-US" dirty="0">
                <a:latin typeface="Calisto MT" pitchFamily="18" charset="0"/>
              </a:rPr>
              <a:t>In the second, the disagreement jumped to 30%.</a:t>
            </a:r>
          </a:p>
          <a:p>
            <a:r>
              <a:rPr lang="en-US" dirty="0">
                <a:latin typeface="Calisto MT" pitchFamily="18" charset="0"/>
              </a:rPr>
              <a:t>A second effect stems from users expectations that certain media types associated with communication will remain ephemeral.</a:t>
            </a:r>
          </a:p>
          <a:p>
            <a:endParaRPr lang="en-US" dirty="0"/>
          </a:p>
          <a:p>
            <a:endParaRPr lang="en-US" dirty="0"/>
          </a:p>
        </p:txBody>
      </p:sp>
    </p:spTree>
    <p:extLst>
      <p:ext uri="{BB962C8B-B14F-4D97-AF65-F5344CB8AC3E}">
        <p14:creationId xmlns:p14="http://schemas.microsoft.com/office/powerpoint/2010/main" xmlns="" val="90857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DACF6-51AF-4CCB-861E-F8D60AB7DEB7}"/>
              </a:ext>
            </a:extLst>
          </p:cNvPr>
          <p:cNvSpPr>
            <a:spLocks noGrp="1"/>
          </p:cNvSpPr>
          <p:nvPr>
            <p:ph type="title"/>
          </p:nvPr>
        </p:nvSpPr>
        <p:spPr/>
        <p:txBody>
          <a:bodyPr>
            <a:normAutofit/>
          </a:bodyPr>
          <a:lstStyle/>
          <a:p>
            <a:r>
              <a:rPr lang="en-US" sz="2800" dirty="0">
                <a:solidFill>
                  <a:srgbClr val="FF0000"/>
                </a:solidFill>
                <a:latin typeface="Castellar" pitchFamily="18" charset="0"/>
              </a:rPr>
              <a:t>Reusing Social Media</a:t>
            </a:r>
          </a:p>
        </p:txBody>
      </p:sp>
      <p:sp>
        <p:nvSpPr>
          <p:cNvPr id="3" name="Content Placeholder 2">
            <a:extLst>
              <a:ext uri="{FF2B5EF4-FFF2-40B4-BE49-F238E27FC236}">
                <a16:creationId xmlns:a16="http://schemas.microsoft.com/office/drawing/2014/main" xmlns="" id="{D2CDFD68-5AF8-4175-B38A-42E7867F2571}"/>
              </a:ext>
            </a:extLst>
          </p:cNvPr>
          <p:cNvSpPr>
            <a:spLocks noGrp="1"/>
          </p:cNvSpPr>
          <p:nvPr>
            <p:ph idx="1"/>
          </p:nvPr>
        </p:nvSpPr>
        <p:spPr/>
        <p:txBody>
          <a:bodyPr/>
          <a:lstStyle/>
          <a:p>
            <a:r>
              <a:rPr lang="en-US" sz="2400" dirty="0">
                <a:latin typeface="Calisto MT" pitchFamily="18" charset="0"/>
              </a:rPr>
              <a:t>Reuse is one of the more contentious aspects of current legal interpretation of copyright and fair use.</a:t>
            </a:r>
          </a:p>
          <a:p>
            <a:r>
              <a:rPr lang="en-US" sz="2400" dirty="0">
                <a:latin typeface="Calisto MT" pitchFamily="18" charset="0"/>
              </a:rPr>
              <a:t>The reuse scenarios and hypotheticals examined at least eight features. Original context, commercial concerns, genre-derived properties , disaggregation</a:t>
            </a:r>
          </a:p>
          <a:p>
            <a:pPr marL="0" indent="0">
              <a:buNone/>
            </a:pPr>
            <a:endParaRPr lang="en-US" sz="2400" dirty="0">
              <a:latin typeface="Calisto MT" pitchFamily="18" charset="0"/>
            </a:endParaRPr>
          </a:p>
          <a:p>
            <a:pPr marL="365760" lvl="1" indent="0">
              <a:buNone/>
            </a:pPr>
            <a:r>
              <a:rPr lang="en-US" i="1" dirty="0">
                <a:solidFill>
                  <a:srgbClr val="FFFF00"/>
                </a:solidFill>
                <a:latin typeface="Calisto MT" pitchFamily="18" charset="0"/>
              </a:rPr>
              <a:t>Public good:</a:t>
            </a:r>
          </a:p>
          <a:p>
            <a:r>
              <a:rPr lang="en-US" sz="2400" dirty="0">
                <a:latin typeface="Calisto MT" pitchFamily="18" charset="0"/>
              </a:rPr>
              <a:t>They seek a balance between individual rights and public interest access.</a:t>
            </a:r>
          </a:p>
          <a:p>
            <a:endParaRPr lang="en-US" dirty="0"/>
          </a:p>
        </p:txBody>
      </p:sp>
    </p:spTree>
    <p:extLst>
      <p:ext uri="{BB962C8B-B14F-4D97-AF65-F5344CB8AC3E}">
        <p14:creationId xmlns:p14="http://schemas.microsoft.com/office/powerpoint/2010/main" xmlns="" val="291163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50D9D5E-FF1E-4A3E-9D3E-EB7555E7FD5E}"/>
              </a:ext>
            </a:extLst>
          </p:cNvPr>
          <p:cNvSpPr txBox="1"/>
          <p:nvPr/>
        </p:nvSpPr>
        <p:spPr>
          <a:xfrm>
            <a:off x="144379" y="497305"/>
            <a:ext cx="4668253" cy="523220"/>
          </a:xfrm>
          <a:prstGeom prst="rect">
            <a:avLst/>
          </a:prstGeom>
          <a:noFill/>
        </p:spPr>
        <p:txBody>
          <a:bodyPr wrap="square" rtlCol="0">
            <a:spAutoFit/>
          </a:bodyPr>
          <a:lstStyle/>
          <a:p>
            <a:r>
              <a:rPr lang="en-US" sz="2800" dirty="0">
                <a:solidFill>
                  <a:srgbClr val="FF0000"/>
                </a:solidFill>
                <a:latin typeface="Castellar" pitchFamily="18" charset="0"/>
              </a:rPr>
              <a:t>Permission</a:t>
            </a:r>
          </a:p>
        </p:txBody>
      </p:sp>
      <p:sp>
        <p:nvSpPr>
          <p:cNvPr id="3" name="TextBox 2">
            <a:extLst>
              <a:ext uri="{FF2B5EF4-FFF2-40B4-BE49-F238E27FC236}">
                <a16:creationId xmlns:a16="http://schemas.microsoft.com/office/drawing/2014/main" xmlns="" id="{7D1E97B0-94E9-4FAB-A3CF-70E869C632EB}"/>
              </a:ext>
            </a:extLst>
          </p:cNvPr>
          <p:cNvSpPr txBox="1"/>
          <p:nvPr/>
        </p:nvSpPr>
        <p:spPr>
          <a:xfrm>
            <a:off x="144379" y="1315453"/>
            <a:ext cx="7098632" cy="255454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sto MT" pitchFamily="18" charset="0"/>
              </a:rPr>
              <a:t>In the early studies, they revealed that some participants thought permission was essential bridge.</a:t>
            </a:r>
          </a:p>
          <a:p>
            <a:pPr marL="342900" indent="-342900">
              <a:buFont typeface="Arial" panose="020B0604020202020204" pitchFamily="34" charset="0"/>
              <a:buChar char="•"/>
            </a:pPr>
            <a:r>
              <a:rPr lang="en-US" sz="2400" dirty="0">
                <a:latin typeface="Calisto MT" pitchFamily="18" charset="0"/>
              </a:rPr>
              <a:t>Later studies tested the mitigating force of permission with hypotheticals.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xmlns="" id="{E7399A21-66E0-4961-8825-ADC05E1DC5FC}"/>
              </a:ext>
            </a:extLst>
          </p:cNvPr>
          <p:cNvSpPr txBox="1"/>
          <p:nvPr/>
        </p:nvSpPr>
        <p:spPr>
          <a:xfrm>
            <a:off x="144379" y="2946669"/>
            <a:ext cx="5418221" cy="954107"/>
          </a:xfrm>
          <a:prstGeom prst="rect">
            <a:avLst/>
          </a:prstGeom>
          <a:noFill/>
        </p:spPr>
        <p:txBody>
          <a:bodyPr wrap="square" rtlCol="0">
            <a:spAutoFit/>
          </a:bodyPr>
          <a:lstStyle/>
          <a:p>
            <a:endParaRPr lang="en-US" sz="2800" dirty="0" smtClean="0"/>
          </a:p>
          <a:p>
            <a:r>
              <a:rPr lang="en-US" sz="2800" dirty="0" smtClean="0">
                <a:solidFill>
                  <a:srgbClr val="FF0000"/>
                </a:solidFill>
                <a:latin typeface="Castellar" pitchFamily="18" charset="0"/>
              </a:rPr>
              <a:t>Venue </a:t>
            </a:r>
            <a:r>
              <a:rPr lang="en-US" sz="2800" dirty="0">
                <a:solidFill>
                  <a:srgbClr val="FF0000"/>
                </a:solidFill>
                <a:latin typeface="Castellar" pitchFamily="18" charset="0"/>
              </a:rPr>
              <a:t>and Purpose</a:t>
            </a:r>
          </a:p>
        </p:txBody>
      </p:sp>
      <p:sp>
        <p:nvSpPr>
          <p:cNvPr id="5" name="TextBox 4">
            <a:extLst>
              <a:ext uri="{FF2B5EF4-FFF2-40B4-BE49-F238E27FC236}">
                <a16:creationId xmlns:a16="http://schemas.microsoft.com/office/drawing/2014/main" xmlns="" id="{2217AF1C-491A-4C5D-AB4E-9A8E2797011F}"/>
              </a:ext>
            </a:extLst>
          </p:cNvPr>
          <p:cNvSpPr txBox="1"/>
          <p:nvPr/>
        </p:nvSpPr>
        <p:spPr>
          <a:xfrm>
            <a:off x="264695" y="3978443"/>
            <a:ext cx="770021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sto MT" pitchFamily="18" charset="0"/>
              </a:rPr>
              <a:t>The surveys used hypotheticals to compare reuse of the same content in varying contexts.</a:t>
            </a:r>
          </a:p>
          <a:p>
            <a:pPr marL="342900" indent="-342900">
              <a:buFont typeface="Arial" panose="020B0604020202020204" pitchFamily="34" charset="0"/>
              <a:buChar char="•"/>
            </a:pPr>
            <a:r>
              <a:rPr lang="en-US" sz="2400" dirty="0">
                <a:latin typeface="Calisto MT" pitchFamily="18" charset="0"/>
              </a:rPr>
              <a:t>This practice is common, as personal information is analyzed to draw conclusions about users as a group or to target advertising</a:t>
            </a:r>
            <a:r>
              <a:rPr lang="en-US" sz="2000" dirty="0"/>
              <a:t>.</a:t>
            </a:r>
          </a:p>
        </p:txBody>
      </p:sp>
    </p:spTree>
    <p:extLst>
      <p:ext uri="{BB962C8B-B14F-4D97-AF65-F5344CB8AC3E}">
        <p14:creationId xmlns:p14="http://schemas.microsoft.com/office/powerpoint/2010/main" xmlns="" val="129013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xmlns="" id="{B2A11050-D25E-4D19-AEFA-132BEED08331}"/>
              </a:ext>
            </a:extLst>
          </p:cNvPr>
          <p:cNvPicPr>
            <a:picLocks noChangeAspect="1"/>
          </p:cNvPicPr>
          <p:nvPr/>
        </p:nvPicPr>
        <p:blipFill>
          <a:blip r:embed="rId2" cstate="print"/>
          <a:stretch>
            <a:fillRect/>
          </a:stretch>
        </p:blipFill>
        <p:spPr>
          <a:xfrm>
            <a:off x="669202" y="1003588"/>
            <a:ext cx="7084319" cy="5565888"/>
          </a:xfrm>
          <a:prstGeom prst="rect">
            <a:avLst/>
          </a:prstGeom>
        </p:spPr>
      </p:pic>
    </p:spTree>
    <p:extLst>
      <p:ext uri="{BB962C8B-B14F-4D97-AF65-F5344CB8AC3E}">
        <p14:creationId xmlns:p14="http://schemas.microsoft.com/office/powerpoint/2010/main" xmlns="" val="3199399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1C3C26-D1ED-46E0-A324-56BEE01AB867}"/>
              </a:ext>
            </a:extLst>
          </p:cNvPr>
          <p:cNvSpPr txBox="1"/>
          <p:nvPr/>
        </p:nvSpPr>
        <p:spPr>
          <a:xfrm>
            <a:off x="283151" y="1435536"/>
            <a:ext cx="8556049"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sto MT" pitchFamily="18" charset="0"/>
              </a:rPr>
              <a:t>Reusing information in a way that changes the information’s veracity got  more disapproval than benign reuse.</a:t>
            </a:r>
          </a:p>
          <a:p>
            <a:pPr marL="342900" indent="-342900">
              <a:buFont typeface="Arial" panose="020B0604020202020204" pitchFamily="34" charset="0"/>
              <a:buChar char="•"/>
            </a:pPr>
            <a:r>
              <a:rPr lang="en-US" sz="2400" dirty="0">
                <a:latin typeface="Calisto MT" pitchFamily="18" charset="0"/>
              </a:rPr>
              <a:t>Contrast are the negative responses.</a:t>
            </a:r>
          </a:p>
          <a:p>
            <a:pPr marL="342900" indent="-342900">
              <a:buFont typeface="Arial" panose="020B0604020202020204" pitchFamily="34" charset="0"/>
              <a:buChar char="•"/>
            </a:pPr>
            <a:r>
              <a:rPr lang="en-US" sz="2400" dirty="0">
                <a:latin typeface="Calisto MT" pitchFamily="18" charset="0"/>
              </a:rPr>
              <a:t>Reuse for social good is viewed more skeptically than reuse of nominally humorous content.</a:t>
            </a:r>
          </a:p>
          <a:p>
            <a:pPr marL="342900" indent="-342900">
              <a:buFont typeface="Arial" panose="020B0604020202020204" pitchFamily="34" charset="0"/>
              <a:buChar char="•"/>
            </a:pPr>
            <a:r>
              <a:rPr lang="en-US" sz="2400" dirty="0">
                <a:latin typeface="Calisto MT" pitchFamily="18" charset="0"/>
              </a:rPr>
              <a:t>Three or more associated hypotheticals included in each survey tested different access restrictions on these archives.</a:t>
            </a:r>
          </a:p>
          <a:p>
            <a:pPr marL="342900" indent="-342900">
              <a:buFont typeface="Arial" panose="020B0604020202020204" pitchFamily="34" charset="0"/>
              <a:buChar char="•"/>
            </a:pPr>
            <a:r>
              <a:rPr lang="en-US" sz="2400" dirty="0">
                <a:latin typeface="Calisto MT" pitchFamily="18" charset="0"/>
              </a:rPr>
              <a:t>Study participants are increasingly aware of what they give up when they describe themselves</a:t>
            </a:r>
          </a:p>
        </p:txBody>
      </p:sp>
    </p:spTree>
    <p:extLst>
      <p:ext uri="{BB962C8B-B14F-4D97-AF65-F5344CB8AC3E}">
        <p14:creationId xmlns:p14="http://schemas.microsoft.com/office/powerpoint/2010/main" xmlns="" val="123632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686800" cy="5181600"/>
          </a:xfrm>
        </p:spPr>
        <p:txBody>
          <a:bodyPr/>
          <a:lstStyle/>
          <a:p>
            <a:pPr algn="l">
              <a:buFont typeface="Wingdings" pitchFamily="2" charset="2"/>
              <a:buChar char="Ø"/>
            </a:pPr>
            <a:r>
              <a:rPr lang="en-US" dirty="0" smtClean="0"/>
              <a:t> </a:t>
            </a:r>
            <a:r>
              <a:rPr lang="en-US" dirty="0" smtClean="0">
                <a:solidFill>
                  <a:schemeClr val="tx1"/>
                </a:solidFill>
                <a:latin typeface="Calisto MT" pitchFamily="18" charset="0"/>
              </a:rPr>
              <a:t>Content removal by person other than who posted it is most speculative.</a:t>
            </a:r>
          </a:p>
          <a:p>
            <a:pPr algn="l"/>
            <a:endParaRPr lang="en-US" dirty="0" smtClean="0">
              <a:solidFill>
                <a:schemeClr val="tx1"/>
              </a:solidFill>
              <a:latin typeface="Calisto MT" pitchFamily="18" charset="0"/>
            </a:endParaRPr>
          </a:p>
          <a:p>
            <a:pPr algn="l">
              <a:buFont typeface="Wingdings" pitchFamily="2" charset="2"/>
              <a:buChar char="Ø"/>
            </a:pPr>
            <a:r>
              <a:rPr lang="en-US" dirty="0" smtClean="0">
                <a:solidFill>
                  <a:schemeClr val="tx1"/>
                </a:solidFill>
                <a:latin typeface="Calisto MT" pitchFamily="18" charset="0"/>
              </a:rPr>
              <a:t>3 reasons:</a:t>
            </a:r>
          </a:p>
          <a:p>
            <a:pPr marL="1028700" lvl="1" indent="-571500" algn="l">
              <a:buFont typeface="+mj-lt"/>
              <a:buAutoNum type="romanLcPeriod"/>
            </a:pPr>
            <a:r>
              <a:rPr lang="en-US" dirty="0" smtClean="0">
                <a:solidFill>
                  <a:schemeClr val="tx1"/>
                </a:solidFill>
                <a:latin typeface="Calisto MT" pitchFamily="18" charset="0"/>
              </a:rPr>
              <a:t>Personal information management task</a:t>
            </a:r>
          </a:p>
          <a:p>
            <a:pPr marL="1028700" lvl="1" indent="-571500" algn="l">
              <a:buFont typeface="+mj-lt"/>
              <a:buAutoNum type="romanLcPeriod"/>
            </a:pPr>
            <a:r>
              <a:rPr lang="en-US" dirty="0" smtClean="0">
                <a:solidFill>
                  <a:schemeClr val="tx1"/>
                </a:solidFill>
                <a:latin typeface="Calisto MT" pitchFamily="18" charset="0"/>
              </a:rPr>
              <a:t>Online identity management</a:t>
            </a:r>
          </a:p>
          <a:p>
            <a:pPr marL="1028700" lvl="1" indent="-571500" algn="l">
              <a:buFont typeface="+mj-lt"/>
              <a:buAutoNum type="romanLcPeriod"/>
            </a:pPr>
            <a:r>
              <a:rPr lang="en-US" dirty="0" smtClean="0">
                <a:solidFill>
                  <a:schemeClr val="tx1"/>
                </a:solidFill>
                <a:latin typeface="Calisto MT" pitchFamily="18" charset="0"/>
              </a:rPr>
              <a:t>Understanding of privacy</a:t>
            </a:r>
          </a:p>
          <a:p>
            <a:pPr algn="l"/>
            <a:endParaRPr lang="en-US" dirty="0"/>
          </a:p>
        </p:txBody>
      </p:sp>
      <p:sp>
        <p:nvSpPr>
          <p:cNvPr id="2" name="Title 1"/>
          <p:cNvSpPr>
            <a:spLocks noGrp="1"/>
          </p:cNvSpPr>
          <p:nvPr>
            <p:ph type="ctrTitle"/>
          </p:nvPr>
        </p:nvSpPr>
        <p:spPr>
          <a:xfrm>
            <a:off x="0" y="381000"/>
            <a:ext cx="6248400" cy="685799"/>
          </a:xfrm>
        </p:spPr>
        <p:txBody>
          <a:bodyPr/>
          <a:lstStyle/>
          <a:p>
            <a:pPr algn="l"/>
            <a:r>
              <a:rPr lang="en-US" sz="2800" dirty="0" smtClean="0">
                <a:solidFill>
                  <a:srgbClr val="FF0000"/>
                </a:solidFill>
                <a:latin typeface="Castellar" pitchFamily="18" charset="0"/>
              </a:rPr>
              <a:t>removing social media</a:t>
            </a:r>
            <a:endParaRPr lang="en-US" dirty="0">
              <a:solidFill>
                <a:srgbClr val="FF0000"/>
              </a:solidFill>
              <a:latin typeface="Castellar"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839200" cy="5257800"/>
          </a:xfrm>
        </p:spPr>
        <p:txBody>
          <a:bodyPr/>
          <a:lstStyle/>
          <a:p>
            <a:endParaRPr lang="en-US" dirty="0" smtClean="0"/>
          </a:p>
          <a:p>
            <a:r>
              <a:rPr lang="en-US" dirty="0" smtClean="0">
                <a:latin typeface="Calisto MT" pitchFamily="18" charset="0"/>
              </a:rPr>
              <a:t>Changes in remover’s relationship to the content</a:t>
            </a:r>
          </a:p>
          <a:p>
            <a:r>
              <a:rPr lang="en-US" dirty="0" smtClean="0">
                <a:latin typeface="Calisto MT" pitchFamily="18" charset="0"/>
              </a:rPr>
              <a:t>Circumstances in which a neutral non-owner can remove material</a:t>
            </a:r>
          </a:p>
          <a:p>
            <a:r>
              <a:rPr lang="en-US" dirty="0" smtClean="0">
                <a:latin typeface="Calisto MT" pitchFamily="18" charset="0"/>
              </a:rPr>
              <a:t>Situations in which removal requires requesting and receiving permission</a:t>
            </a:r>
          </a:p>
        </p:txBody>
      </p:sp>
      <p:sp>
        <p:nvSpPr>
          <p:cNvPr id="2" name="Title 1"/>
          <p:cNvSpPr>
            <a:spLocks noGrp="1"/>
          </p:cNvSpPr>
          <p:nvPr>
            <p:ph type="title"/>
          </p:nvPr>
        </p:nvSpPr>
        <p:spPr>
          <a:xfrm>
            <a:off x="152400" y="274638"/>
            <a:ext cx="8534400" cy="944562"/>
          </a:xfrm>
        </p:spPr>
        <p:txBody>
          <a:bodyPr>
            <a:normAutofit/>
          </a:bodyPr>
          <a:lstStyle/>
          <a:p>
            <a:pPr algn="l"/>
            <a:r>
              <a:rPr lang="en-US" sz="2800" dirty="0" smtClean="0">
                <a:solidFill>
                  <a:srgbClr val="FF0000"/>
                </a:solidFill>
                <a:latin typeface="Castellar" pitchFamily="18" charset="0"/>
              </a:rPr>
              <a:t>Three variants</a:t>
            </a:r>
            <a:endParaRPr lang="en-US" sz="2800" dirty="0">
              <a:solidFill>
                <a:srgbClr val="FF0000"/>
              </a:solidFill>
              <a:latin typeface="Castellar"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638800"/>
          </a:xfrm>
        </p:spPr>
        <p:txBody>
          <a:bodyPr>
            <a:normAutofit/>
          </a:bodyPr>
          <a:lstStyle/>
          <a:p>
            <a:endParaRPr lang="en-US" dirty="0" smtClean="0">
              <a:latin typeface="Calisto MT" pitchFamily="18" charset="0"/>
              <a:cs typeface="Arial" pitchFamily="34" charset="0"/>
            </a:endParaRPr>
          </a:p>
          <a:p>
            <a:r>
              <a:rPr lang="en-US" dirty="0" smtClean="0">
                <a:latin typeface="Calisto MT" pitchFamily="18" charset="0"/>
                <a:cs typeface="Arial" pitchFamily="34" charset="0"/>
              </a:rPr>
              <a:t>BOOK REVIEW SCENARIO</a:t>
            </a:r>
          </a:p>
          <a:p>
            <a:pPr>
              <a:buNone/>
            </a:pPr>
            <a:r>
              <a:rPr lang="en-US" dirty="0" smtClean="0">
                <a:latin typeface="Calisto MT" pitchFamily="18" charset="0"/>
                <a:cs typeface="Arial" pitchFamily="34" charset="0"/>
              </a:rPr>
              <a:t>     </a:t>
            </a:r>
          </a:p>
          <a:p>
            <a:pPr>
              <a:buNone/>
            </a:pPr>
            <a:r>
              <a:rPr lang="en-US" dirty="0" smtClean="0">
                <a:latin typeface="Calisto MT" pitchFamily="18" charset="0"/>
                <a:cs typeface="Arial" pitchFamily="34" charset="0"/>
              </a:rPr>
              <a:t>   </a:t>
            </a:r>
            <a:r>
              <a:rPr lang="en-US" sz="2800" dirty="0" smtClean="0">
                <a:latin typeface="Calisto MT" pitchFamily="18" charset="0"/>
                <a:cs typeface="Arial" pitchFamily="34" charset="0"/>
              </a:rPr>
              <a:t>Negative book review posted by a seven-year old girl, which was actually written by her father</a:t>
            </a:r>
            <a:r>
              <a:rPr lang="en-US" dirty="0" smtClean="0">
                <a:latin typeface="Calisto MT" pitchFamily="18" charset="0"/>
                <a:cs typeface="Arial" pitchFamily="34" charset="0"/>
              </a:rPr>
              <a:t>.</a:t>
            </a:r>
          </a:p>
          <a:p>
            <a:pPr lvl="1">
              <a:buNone/>
            </a:pPr>
            <a:endParaRPr lang="en-US" sz="3200" dirty="0" smtClean="0">
              <a:latin typeface="Calisto MT" pitchFamily="18" charset="0"/>
              <a:cs typeface="Arial" pitchFamily="34" charset="0"/>
            </a:endParaRPr>
          </a:p>
          <a:p>
            <a:pPr lvl="1">
              <a:buNone/>
            </a:pPr>
            <a:endParaRPr lang="en-US" sz="3200" dirty="0" smtClean="0">
              <a:latin typeface="Calisto MT" pitchFamily="18" charset="0"/>
              <a:cs typeface="Arial" pitchFamily="34" charset="0"/>
            </a:endParaRPr>
          </a:p>
          <a:p>
            <a:pPr>
              <a:buNone/>
            </a:pPr>
            <a:r>
              <a:rPr lang="en-US" dirty="0" smtClean="0">
                <a:latin typeface="Calisto MT" pitchFamily="18" charset="0"/>
                <a:cs typeface="Arial" pitchFamily="34" charset="0"/>
              </a:rPr>
              <a:t>   </a:t>
            </a:r>
            <a:r>
              <a:rPr lang="en-US" sz="3600" dirty="0" smtClean="0">
                <a:solidFill>
                  <a:schemeClr val="tx2">
                    <a:lumMod val="50000"/>
                  </a:schemeClr>
                </a:solidFill>
                <a:latin typeface="Calisto MT" pitchFamily="18" charset="0"/>
                <a:cs typeface="Arial" pitchFamily="34" charset="0"/>
              </a:rPr>
              <a:t>WHO HAS THE AUTHORITY TO REMOVE IT?</a:t>
            </a:r>
          </a:p>
        </p:txBody>
      </p:sp>
      <p:sp>
        <p:nvSpPr>
          <p:cNvPr id="2" name="Title 1"/>
          <p:cNvSpPr>
            <a:spLocks noGrp="1"/>
          </p:cNvSpPr>
          <p:nvPr>
            <p:ph type="title"/>
          </p:nvPr>
        </p:nvSpPr>
        <p:spPr>
          <a:xfrm>
            <a:off x="152400" y="0"/>
            <a:ext cx="8229600" cy="1143000"/>
          </a:xfrm>
        </p:spPr>
        <p:txBody>
          <a:bodyPr>
            <a:normAutofit/>
          </a:bodyPr>
          <a:lstStyle/>
          <a:p>
            <a:pPr algn="l"/>
            <a:r>
              <a:rPr lang="en-US" sz="3600" dirty="0" smtClean="0">
                <a:solidFill>
                  <a:srgbClr val="FF0000"/>
                </a:solidFill>
                <a:latin typeface="Castellar" pitchFamily="18" charset="0"/>
              </a:rPr>
              <a:t>example</a:t>
            </a:r>
            <a:endParaRPr lang="en-US" sz="3600" dirty="0">
              <a:solidFill>
                <a:srgbClr val="FF0000"/>
              </a:solidFill>
              <a:latin typeface="Castellar"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053542" cy="770775"/>
          </a:xfrm>
        </p:spPr>
        <p:txBody>
          <a:bodyPr>
            <a:normAutofit/>
          </a:bodyPr>
          <a:lstStyle/>
          <a:p>
            <a:r>
              <a:rPr lang="en-IN" sz="2800" dirty="0">
                <a:solidFill>
                  <a:srgbClr val="FF0000"/>
                </a:solidFill>
                <a:latin typeface="Castellar" pitchFamily="18" charset="0"/>
              </a:rPr>
              <a:t>INTRODUCTION</a:t>
            </a:r>
          </a:p>
        </p:txBody>
      </p:sp>
      <p:sp>
        <p:nvSpPr>
          <p:cNvPr id="3" name="Content Placeholder 2"/>
          <p:cNvSpPr>
            <a:spLocks noGrp="1"/>
          </p:cNvSpPr>
          <p:nvPr>
            <p:ph idx="1"/>
          </p:nvPr>
        </p:nvSpPr>
        <p:spPr>
          <a:xfrm>
            <a:off x="484583" y="1149438"/>
            <a:ext cx="8659417" cy="5708562"/>
          </a:xfrm>
        </p:spPr>
        <p:txBody>
          <a:bodyPr>
            <a:normAutofit/>
          </a:bodyPr>
          <a:lstStyle/>
          <a:p>
            <a:r>
              <a:rPr lang="en-IN" sz="2400" dirty="0">
                <a:latin typeface="Calisto MT" pitchFamily="18" charset="0"/>
              </a:rPr>
              <a:t>User-contributed Content plays an increasingly important role in the Internet’s evolution, overtaking professionally created and curated resources. </a:t>
            </a:r>
          </a:p>
          <a:p>
            <a:r>
              <a:rPr lang="en-IN" sz="2400" dirty="0">
                <a:latin typeface="Calisto MT" pitchFamily="18" charset="0"/>
              </a:rPr>
              <a:t>Improved editing and sharing applications facilitate other aspects of media creation, including larger-scale collaborative efforts. </a:t>
            </a:r>
          </a:p>
          <a:p>
            <a:r>
              <a:rPr lang="en-IN" sz="2400" dirty="0">
                <a:latin typeface="Calisto MT" pitchFamily="18" charset="0"/>
              </a:rPr>
              <a:t>Intellectual property law and social norms concerning content ownership are diverging in conspicuous ways; we find that legally contentious actions (such as downloading and saving content) may seem benign to most Internet users. </a:t>
            </a:r>
          </a:p>
          <a:p>
            <a:r>
              <a:rPr lang="en-IN" sz="2400" dirty="0">
                <a:latin typeface="Calisto MT" pitchFamily="18" charset="0"/>
              </a:rPr>
              <a:t>Everyday reuse of social media content is opportunistic, pragmatic, and highly contextual; users reason about the fairness of reusing other people’s content but do not necessarily trust them to do the same. </a:t>
            </a:r>
          </a:p>
        </p:txBody>
      </p:sp>
    </p:spTree>
    <p:extLst>
      <p:ext uri="{BB962C8B-B14F-4D97-AF65-F5344CB8AC3E}">
        <p14:creationId xmlns:p14="http://schemas.microsoft.com/office/powerpoint/2010/main" xmlns="" val="309069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410200"/>
          </a:xfrm>
        </p:spPr>
        <p:txBody>
          <a:bodyPr/>
          <a:lstStyle/>
          <a:p>
            <a:r>
              <a:rPr lang="en-US" dirty="0" smtClean="0">
                <a:latin typeface="Calisto MT" pitchFamily="18" charset="0"/>
              </a:rPr>
              <a:t>Save anything but respect explicit social constraints</a:t>
            </a:r>
          </a:p>
          <a:p>
            <a:r>
              <a:rPr lang="en-US" dirty="0" smtClean="0">
                <a:latin typeface="Calisto MT" pitchFamily="18" charset="0"/>
              </a:rPr>
              <a:t>Concern for control of self-presentation</a:t>
            </a:r>
          </a:p>
          <a:p>
            <a:r>
              <a:rPr lang="en-US" dirty="0" smtClean="0">
                <a:latin typeface="Calisto MT" pitchFamily="18" charset="0"/>
              </a:rPr>
              <a:t>Reuse norms reflect some aspects of fair use and ignore others</a:t>
            </a:r>
          </a:p>
          <a:p>
            <a:r>
              <a:rPr lang="en-US" dirty="0" smtClean="0">
                <a:latin typeface="Calisto MT" pitchFamily="18" charset="0"/>
              </a:rPr>
              <a:t>A right to veracity</a:t>
            </a:r>
          </a:p>
          <a:p>
            <a:r>
              <a:rPr lang="en-US" dirty="0" smtClean="0">
                <a:latin typeface="Calisto MT" pitchFamily="18" charset="0"/>
              </a:rPr>
              <a:t>Highly circumstantial reasoning about reuse</a:t>
            </a:r>
            <a:endParaRPr lang="en-US" dirty="0">
              <a:latin typeface="Calisto MT" pitchFamily="18" charset="0"/>
            </a:endParaRPr>
          </a:p>
        </p:txBody>
      </p:sp>
      <p:sp>
        <p:nvSpPr>
          <p:cNvPr id="2" name="Title 1"/>
          <p:cNvSpPr>
            <a:spLocks noGrp="1"/>
          </p:cNvSpPr>
          <p:nvPr>
            <p:ph type="title"/>
          </p:nvPr>
        </p:nvSpPr>
        <p:spPr>
          <a:xfrm>
            <a:off x="228600" y="274638"/>
            <a:ext cx="8458200" cy="792162"/>
          </a:xfrm>
        </p:spPr>
        <p:txBody>
          <a:bodyPr>
            <a:normAutofit/>
          </a:bodyPr>
          <a:lstStyle/>
          <a:p>
            <a:pPr algn="l"/>
            <a:r>
              <a:rPr lang="en-US" sz="2800" dirty="0" smtClean="0">
                <a:solidFill>
                  <a:srgbClr val="FF0000"/>
                </a:solidFill>
                <a:latin typeface="Castellar" pitchFamily="18" charset="0"/>
              </a:rPr>
              <a:t>conclusion</a:t>
            </a:r>
            <a:endParaRPr lang="en-US" sz="2800" dirty="0">
              <a:solidFill>
                <a:srgbClr val="FF0000"/>
              </a:solidFill>
              <a:latin typeface="Castellar"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solidFill>
                  <a:srgbClr val="FF0000"/>
                </a:solidFill>
                <a:latin typeface="Castellar" pitchFamily="18" charset="0"/>
              </a:rPr>
              <a:t>Questions ??</a:t>
            </a:r>
            <a:endParaRPr lang="en-US" sz="4400" dirty="0">
              <a:solidFill>
                <a:srgbClr val="FF0000"/>
              </a:solidFill>
              <a:latin typeface="Castellar" pitchFamily="18" charset="0"/>
            </a:endParaRPr>
          </a:p>
        </p:txBody>
      </p:sp>
      <p:pic>
        <p:nvPicPr>
          <p:cNvPr id="6" name="Content Placeholder 5" descr="ty.jpg"/>
          <p:cNvPicPr>
            <a:picLocks noGrp="1" noChangeAspect="1"/>
          </p:cNvPicPr>
          <p:nvPr>
            <p:ph idx="1"/>
          </p:nvPr>
        </p:nvPicPr>
        <p:blipFill>
          <a:blip r:embed="rId2" cstate="print"/>
          <a:stretch>
            <a:fillRect/>
          </a:stretch>
        </p:blipFill>
        <p:spPr>
          <a:xfrm>
            <a:off x="914400" y="1523999"/>
            <a:ext cx="7391400" cy="489118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jpg"/>
          <p:cNvPicPr>
            <a:picLocks noGrp="1" noChangeAspect="1"/>
          </p:cNvPicPr>
          <p:nvPr>
            <p:ph idx="1"/>
          </p:nvPr>
        </p:nvPicPr>
        <p:blipFill>
          <a:blip r:embed="rId2" cstate="print"/>
          <a:stretch>
            <a:fillRect/>
          </a:stretch>
        </p:blipFill>
        <p:spPr>
          <a:xfrm>
            <a:off x="990600" y="1752600"/>
            <a:ext cx="7198360" cy="3962400"/>
          </a:xfrm>
        </p:spPr>
      </p:pic>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9"/>
            <a:ext cx="7053542" cy="963959"/>
          </a:xfrm>
        </p:spPr>
        <p:txBody>
          <a:bodyPr>
            <a:normAutofit/>
          </a:bodyPr>
          <a:lstStyle/>
          <a:p>
            <a:r>
              <a:rPr lang="en-IN" sz="2800" dirty="0">
                <a:solidFill>
                  <a:srgbClr val="FF0000"/>
                </a:solidFill>
                <a:latin typeface="Castellar" pitchFamily="18" charset="0"/>
              </a:rPr>
              <a:t>CONT..</a:t>
            </a:r>
          </a:p>
        </p:txBody>
      </p:sp>
      <p:sp>
        <p:nvSpPr>
          <p:cNvPr id="3" name="Content Placeholder 2"/>
          <p:cNvSpPr>
            <a:spLocks noGrp="1"/>
          </p:cNvSpPr>
          <p:nvPr>
            <p:ph idx="1"/>
          </p:nvPr>
        </p:nvSpPr>
        <p:spPr>
          <a:xfrm>
            <a:off x="701915" y="1558344"/>
            <a:ext cx="8049280" cy="4651419"/>
          </a:xfrm>
        </p:spPr>
        <p:txBody>
          <a:bodyPr>
            <a:normAutofit lnSpcReduction="10000"/>
          </a:bodyPr>
          <a:lstStyle/>
          <a:p>
            <a:r>
              <a:rPr lang="en-IN" dirty="0"/>
              <a:t>Many social, legal, and technological forces shape our perceptions of who can do what with Internet content.</a:t>
            </a:r>
          </a:p>
          <a:p>
            <a:r>
              <a:rPr lang="en-IN" dirty="0"/>
              <a:t>In Order Without Law, property law scholar Robert C. Ellickson demonstrated how people settle their disputes and regulate their behaviour via these social norms.</a:t>
            </a:r>
          </a:p>
          <a:p>
            <a:r>
              <a:rPr lang="en-IN" dirty="0"/>
              <a:t>His analysis shows the importance of the norms and how they can be as effective as law.</a:t>
            </a:r>
          </a:p>
          <a:p>
            <a:r>
              <a:rPr lang="en-IN" dirty="0"/>
              <a:t>Although people are aware there are legal prescriptions for ownership and its reach, they are guided instead by social norms.</a:t>
            </a:r>
          </a:p>
        </p:txBody>
      </p:sp>
    </p:spTree>
    <p:extLst>
      <p:ext uri="{BB962C8B-B14F-4D97-AF65-F5344CB8AC3E}">
        <p14:creationId xmlns:p14="http://schemas.microsoft.com/office/powerpoint/2010/main" xmlns="" val="39067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822290"/>
          </a:xfrm>
        </p:spPr>
        <p:txBody>
          <a:bodyPr>
            <a:normAutofit/>
          </a:bodyPr>
          <a:lstStyle/>
          <a:p>
            <a:r>
              <a:rPr lang="en-IN" sz="2800" dirty="0">
                <a:solidFill>
                  <a:srgbClr val="FF0000"/>
                </a:solidFill>
                <a:latin typeface="Castellar" pitchFamily="18" charset="0"/>
              </a:rPr>
              <a:t>UNCOVERING SOCIAL NORMS</a:t>
            </a:r>
          </a:p>
        </p:txBody>
      </p:sp>
      <p:sp>
        <p:nvSpPr>
          <p:cNvPr id="3" name="Content Placeholder 2"/>
          <p:cNvSpPr>
            <a:spLocks noGrp="1"/>
          </p:cNvSpPr>
          <p:nvPr>
            <p:ph idx="1"/>
          </p:nvPr>
        </p:nvSpPr>
        <p:spPr>
          <a:xfrm>
            <a:off x="484584" y="1545465"/>
            <a:ext cx="8054109" cy="4702934"/>
          </a:xfrm>
        </p:spPr>
        <p:txBody>
          <a:bodyPr>
            <a:normAutofit fontScale="92500" lnSpcReduction="10000"/>
          </a:bodyPr>
          <a:lstStyle/>
          <a:p>
            <a:r>
              <a:rPr lang="en-IN" dirty="0">
                <a:latin typeface="Calisto MT" pitchFamily="18" charset="0"/>
              </a:rPr>
              <a:t> One must identify people’s current practice (what they do), both as media consumers and as media creators, and we need to get them to articulate their aspirations.</a:t>
            </a:r>
          </a:p>
          <a:p>
            <a:r>
              <a:rPr lang="en-IN" dirty="0">
                <a:latin typeface="Calisto MT" pitchFamily="18" charset="0"/>
              </a:rPr>
              <a:t>Authors screened participants for familiarity with the content type or social media service in question, then checked responses according to documented criteria to ensure the study had been completed in good faith, a process detailed in articles covering the individual studies.</a:t>
            </a:r>
          </a:p>
          <a:p>
            <a:r>
              <a:rPr lang="en-IN" dirty="0">
                <a:latin typeface="Calisto MT" pitchFamily="18" charset="0"/>
              </a:rPr>
              <a:t>Authors collected valid responses from a total of 1,738 participants. Many had attended college; approximately one third were students at the time of the study. </a:t>
            </a:r>
          </a:p>
          <a:p>
            <a:r>
              <a:rPr lang="en-IN" dirty="0">
                <a:latin typeface="Calisto MT" pitchFamily="18" charset="0"/>
              </a:rPr>
              <a:t>Most were between 18 and 40, although close to 20% were over 40 at the time of the study.</a:t>
            </a:r>
          </a:p>
        </p:txBody>
      </p:sp>
    </p:spTree>
    <p:extLst>
      <p:ext uri="{BB962C8B-B14F-4D97-AF65-F5344CB8AC3E}">
        <p14:creationId xmlns:p14="http://schemas.microsoft.com/office/powerpoint/2010/main" xmlns="" val="338857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9"/>
            <a:ext cx="7053542" cy="654865"/>
          </a:xfrm>
        </p:spPr>
        <p:txBody>
          <a:bodyPr>
            <a:normAutofit/>
          </a:bodyPr>
          <a:lstStyle/>
          <a:p>
            <a:r>
              <a:rPr lang="en-IN" sz="2800" dirty="0">
                <a:solidFill>
                  <a:srgbClr val="FF0000"/>
                </a:solidFill>
                <a:latin typeface="Castellar" pitchFamily="18" charset="0"/>
              </a:rPr>
              <a:t>CONT..</a:t>
            </a:r>
          </a:p>
        </p:txBody>
      </p:sp>
      <p:sp>
        <p:nvSpPr>
          <p:cNvPr id="3" name="Content Placeholder 2"/>
          <p:cNvSpPr>
            <a:spLocks noGrp="1"/>
          </p:cNvSpPr>
          <p:nvPr>
            <p:ph idx="1"/>
          </p:nvPr>
        </p:nvSpPr>
        <p:spPr>
          <a:xfrm>
            <a:off x="656401" y="1365162"/>
            <a:ext cx="8297636" cy="4780207"/>
          </a:xfrm>
        </p:spPr>
        <p:txBody>
          <a:bodyPr>
            <a:normAutofit fontScale="92500" lnSpcReduction="10000"/>
          </a:bodyPr>
          <a:lstStyle/>
          <a:p>
            <a:r>
              <a:rPr lang="en-IN" dirty="0">
                <a:latin typeface="Calisto MT" pitchFamily="18" charset="0"/>
              </a:rPr>
              <a:t>Participants were generally both content consumers and creators. </a:t>
            </a:r>
          </a:p>
          <a:p>
            <a:r>
              <a:rPr lang="en-IN" dirty="0">
                <a:latin typeface="Calisto MT" pitchFamily="18" charset="0"/>
              </a:rPr>
              <a:t>Two-thirds of them in the six studies after 2012 had been on the Internet more than 10 years. </a:t>
            </a:r>
          </a:p>
          <a:p>
            <a:r>
              <a:rPr lang="en-IN" dirty="0">
                <a:latin typeface="Calisto MT" pitchFamily="18" charset="0"/>
              </a:rPr>
              <a:t>Authors adapted a technique that has been used successfully in legal education and legal argument analysis: scenarios (or cases) plus hypotheticals. </a:t>
            </a:r>
          </a:p>
          <a:p>
            <a:r>
              <a:rPr lang="en-IN" dirty="0">
                <a:latin typeface="Calisto MT" pitchFamily="18" charset="0"/>
              </a:rPr>
              <a:t>The scenarios and hypotheticals are both more engaging than an abstract version of the question.</a:t>
            </a:r>
          </a:p>
          <a:p>
            <a:r>
              <a:rPr lang="en-IN" dirty="0">
                <a:latin typeface="Calisto MT" pitchFamily="18" charset="0"/>
              </a:rPr>
              <a:t>Authors captured participant reactions using a seven-point Likert scale, from strongly disagree to strongly agree.</a:t>
            </a:r>
          </a:p>
          <a:p>
            <a:r>
              <a:rPr lang="en-IN" dirty="0">
                <a:latin typeface="Calisto MT" pitchFamily="18" charset="0"/>
              </a:rPr>
              <a:t>Each study presented from 16 to 28 hypotheticals </a:t>
            </a:r>
          </a:p>
          <a:p>
            <a:endParaRPr lang="en-IN" dirty="0">
              <a:latin typeface="Calisto MT" pitchFamily="18" charset="0"/>
            </a:endParaRPr>
          </a:p>
        </p:txBody>
      </p:sp>
    </p:spTree>
    <p:extLst>
      <p:ext uri="{BB962C8B-B14F-4D97-AF65-F5344CB8AC3E}">
        <p14:creationId xmlns:p14="http://schemas.microsoft.com/office/powerpoint/2010/main" xmlns="" val="26478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latin typeface="Castellar" pitchFamily="18" charset="0"/>
              </a:rPr>
              <a:t>STATISTICS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99459" y="2059310"/>
            <a:ext cx="7130378" cy="3903608"/>
          </a:xfrm>
        </p:spPr>
      </p:pic>
    </p:spTree>
    <p:extLst>
      <p:ext uri="{BB962C8B-B14F-4D97-AF65-F5344CB8AC3E}">
        <p14:creationId xmlns:p14="http://schemas.microsoft.com/office/powerpoint/2010/main" xmlns="" val="33450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xmlns="" id="{0604E0B1-6762-4B99-A6A5-42ED8E20D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xmlns="" id="{6D86F5FF-DE1B-4BAB-A7BE-6F39F5DD98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0" name="Freeform: Shape 13">
            <a:extLst>
              <a:ext uri="{FF2B5EF4-FFF2-40B4-BE49-F238E27FC236}">
                <a16:creationId xmlns:a16="http://schemas.microsoft.com/office/drawing/2014/main" xmlns="" id="{8DFFC5B7-4963-4902-8A90-EFF5766892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8"/>
            <a:ext cx="9144314"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21" name="Rectangle 15">
            <a:extLst>
              <a:ext uri="{FF2B5EF4-FFF2-40B4-BE49-F238E27FC236}">
                <a16:creationId xmlns:a16="http://schemas.microsoft.com/office/drawing/2014/main" xmlns="" id="{736AD705-9544-45E1-B278-8D99F718B8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4EF145B7-DFB3-49C9-9C10-994BDE360E20}"/>
              </a:ext>
            </a:extLst>
          </p:cNvPr>
          <p:cNvSpPr>
            <a:spLocks noGrp="1"/>
          </p:cNvSpPr>
          <p:nvPr>
            <p:ph type="title"/>
          </p:nvPr>
        </p:nvSpPr>
        <p:spPr>
          <a:xfrm>
            <a:off x="486697" y="629267"/>
            <a:ext cx="6939116" cy="1016654"/>
          </a:xfrm>
        </p:spPr>
        <p:txBody>
          <a:bodyPr>
            <a:normAutofit/>
          </a:bodyPr>
          <a:lstStyle/>
          <a:p>
            <a:r>
              <a:rPr lang="en-US" sz="2800" dirty="0">
                <a:solidFill>
                  <a:srgbClr val="FF0000"/>
                </a:solidFill>
                <a:latin typeface="Castellar" pitchFamily="18" charset="0"/>
              </a:rPr>
              <a:t>Common User Actions</a:t>
            </a:r>
          </a:p>
        </p:txBody>
      </p:sp>
      <p:graphicFrame>
        <p:nvGraphicFramePr>
          <p:cNvPr id="22" name="Content Placeholder 2"/>
          <p:cNvGraphicFramePr>
            <a:graphicFrameLocks noGrp="1"/>
          </p:cNvGraphicFramePr>
          <p:nvPr>
            <p:ph idx="1"/>
            <p:extLst>
              <p:ext uri="{D42A27DB-BD31-4B8C-83A1-F6EECF244321}">
                <p14:modId xmlns:p14="http://schemas.microsoft.com/office/powerpoint/2010/main" xmlns="" val="3720002402"/>
              </p:ext>
            </p:extLst>
          </p:nvPr>
        </p:nvGraphicFramePr>
        <p:xfrm>
          <a:off x="486697" y="2810257"/>
          <a:ext cx="8171528"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5357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317F8-9E3C-40DE-9509-801BAF274673}"/>
              </a:ext>
            </a:extLst>
          </p:cNvPr>
          <p:cNvSpPr>
            <a:spLocks noGrp="1"/>
          </p:cNvSpPr>
          <p:nvPr>
            <p:ph type="title"/>
          </p:nvPr>
        </p:nvSpPr>
        <p:spPr/>
        <p:txBody>
          <a:bodyPr>
            <a:normAutofit/>
          </a:bodyPr>
          <a:lstStyle/>
          <a:p>
            <a:r>
              <a:rPr lang="en-US" sz="2800" dirty="0">
                <a:solidFill>
                  <a:srgbClr val="FF0000"/>
                </a:solidFill>
                <a:latin typeface="Castellar" pitchFamily="18" charset="0"/>
              </a:rPr>
              <a:t>Media-Independent Features</a:t>
            </a:r>
          </a:p>
        </p:txBody>
      </p:sp>
      <p:sp>
        <p:nvSpPr>
          <p:cNvPr id="3" name="Content Placeholder 2">
            <a:extLst>
              <a:ext uri="{FF2B5EF4-FFF2-40B4-BE49-F238E27FC236}">
                <a16:creationId xmlns:a16="http://schemas.microsoft.com/office/drawing/2014/main" xmlns="" id="{8913742F-2EAB-4DAD-ACD7-5288623DC736}"/>
              </a:ext>
            </a:extLst>
          </p:cNvPr>
          <p:cNvSpPr>
            <a:spLocks noGrp="1"/>
          </p:cNvSpPr>
          <p:nvPr>
            <p:ph idx="1"/>
          </p:nvPr>
        </p:nvSpPr>
        <p:spPr/>
        <p:txBody>
          <a:bodyPr>
            <a:normAutofit/>
          </a:bodyPr>
          <a:lstStyle/>
          <a:p>
            <a:pPr algn="just"/>
            <a:r>
              <a:rPr lang="en-US" sz="2400" dirty="0">
                <a:latin typeface="Calisto MT" pitchFamily="18" charset="0"/>
              </a:rPr>
              <a:t>Original Context: This feature tests whether the content’s original context influenced our study participants’ perceptions of ownership rights</a:t>
            </a:r>
          </a:p>
          <a:p>
            <a:pPr algn="just"/>
            <a:endParaRPr lang="en-US" sz="2400" dirty="0">
              <a:latin typeface="Calisto MT" pitchFamily="18" charset="0"/>
            </a:endParaRPr>
          </a:p>
          <a:p>
            <a:pPr algn="just"/>
            <a:endParaRPr lang="en-US" sz="2400" dirty="0">
              <a:latin typeface="Calisto MT" pitchFamily="18" charset="0"/>
            </a:endParaRPr>
          </a:p>
          <a:p>
            <a:pPr algn="just"/>
            <a:r>
              <a:rPr lang="en-US" sz="2400" i="1" dirty="0">
                <a:latin typeface="Calisto MT" pitchFamily="18" charset="0"/>
              </a:rPr>
              <a:t>User’s relationship to content: </a:t>
            </a:r>
            <a:r>
              <a:rPr lang="en-US" sz="2400" dirty="0">
                <a:latin typeface="Calisto MT" pitchFamily="18" charset="0"/>
              </a:rPr>
              <a:t>This feature tests some of the complexities of ownership</a:t>
            </a:r>
          </a:p>
          <a:p>
            <a:pPr marL="0" indent="0">
              <a:buNone/>
            </a:pPr>
            <a:endParaRPr lang="en-US" sz="2400" dirty="0">
              <a:latin typeface="Calisto MT" pitchFamily="18" charset="0"/>
            </a:endParaRPr>
          </a:p>
        </p:txBody>
      </p:sp>
    </p:spTree>
    <p:extLst>
      <p:ext uri="{BB962C8B-B14F-4D97-AF65-F5344CB8AC3E}">
        <p14:creationId xmlns:p14="http://schemas.microsoft.com/office/powerpoint/2010/main" xmlns="" val="296913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9364F7-BCA0-4E1F-AABE-D34DECFA53E1}"/>
              </a:ext>
            </a:extLst>
          </p:cNvPr>
          <p:cNvSpPr>
            <a:spLocks noGrp="1"/>
          </p:cNvSpPr>
          <p:nvPr>
            <p:ph type="title"/>
          </p:nvPr>
        </p:nvSpPr>
        <p:spPr/>
        <p:txBody>
          <a:bodyPr>
            <a:normAutofit/>
          </a:bodyPr>
          <a:lstStyle/>
          <a:p>
            <a:r>
              <a:rPr lang="en-US" sz="2800" dirty="0">
                <a:solidFill>
                  <a:srgbClr val="FF0000"/>
                </a:solidFill>
                <a:latin typeface="Castellar" pitchFamily="18" charset="0"/>
              </a:rPr>
              <a:t>Cont.…</a:t>
            </a:r>
          </a:p>
        </p:txBody>
      </p:sp>
      <p:sp>
        <p:nvSpPr>
          <p:cNvPr id="3" name="Content Placeholder 2">
            <a:extLst>
              <a:ext uri="{FF2B5EF4-FFF2-40B4-BE49-F238E27FC236}">
                <a16:creationId xmlns:a16="http://schemas.microsoft.com/office/drawing/2014/main" xmlns="" id="{2A9C7074-9E24-4965-B6FD-326DDDB5D5C1}"/>
              </a:ext>
            </a:extLst>
          </p:cNvPr>
          <p:cNvSpPr>
            <a:spLocks noGrp="1"/>
          </p:cNvSpPr>
          <p:nvPr>
            <p:ph idx="1"/>
          </p:nvPr>
        </p:nvSpPr>
        <p:spPr/>
        <p:txBody>
          <a:bodyPr>
            <a:normAutofit/>
          </a:bodyPr>
          <a:lstStyle/>
          <a:p>
            <a:pPr algn="just"/>
            <a:r>
              <a:rPr lang="en-US" sz="2400" i="1" dirty="0">
                <a:latin typeface="Calisto MT" pitchFamily="18" charset="0"/>
              </a:rPr>
              <a:t>Commercial concerns: </a:t>
            </a:r>
            <a:r>
              <a:rPr lang="en-US" sz="2400" dirty="0">
                <a:latin typeface="Calisto MT" pitchFamily="18" charset="0"/>
              </a:rPr>
              <a:t>This feature considers users’ understanding of corporate ownership rights, as well as commercial use by individuals, apart from any terms and conditions spelled out by the service.</a:t>
            </a:r>
          </a:p>
          <a:p>
            <a:pPr marL="0" indent="0" algn="just">
              <a:buNone/>
            </a:pPr>
            <a:endParaRPr lang="en-US" sz="2400" i="1" dirty="0">
              <a:latin typeface="Calisto MT" pitchFamily="18" charset="0"/>
            </a:endParaRPr>
          </a:p>
          <a:p>
            <a:pPr algn="just"/>
            <a:endParaRPr lang="en-US" sz="2400" i="1" dirty="0">
              <a:latin typeface="Calisto MT" pitchFamily="18" charset="0"/>
            </a:endParaRPr>
          </a:p>
          <a:p>
            <a:pPr algn="just"/>
            <a:r>
              <a:rPr lang="en-US" sz="2400" i="1" dirty="0">
                <a:latin typeface="Calisto MT" pitchFamily="18" charset="0"/>
              </a:rPr>
              <a:t>Disaggregation: </a:t>
            </a:r>
            <a:r>
              <a:rPr lang="en-US" sz="2400" dirty="0">
                <a:latin typeface="Calisto MT" pitchFamily="18" charset="0"/>
              </a:rPr>
              <a:t>Disaggregation tests whether the rights to constituent parts of an item are different from the rights to the whole.</a:t>
            </a:r>
          </a:p>
        </p:txBody>
      </p:sp>
    </p:spTree>
    <p:extLst>
      <p:ext uri="{BB962C8B-B14F-4D97-AF65-F5344CB8AC3E}">
        <p14:creationId xmlns:p14="http://schemas.microsoft.com/office/powerpoint/2010/main" xmlns="" val="3262501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219</TotalTime>
  <Words>1206</Words>
  <Application>Microsoft Office PowerPoint</Application>
  <PresentationFormat>On-screen Show (4:3)</PresentationFormat>
  <Paragraphs>109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Paper</vt:lpstr>
      <vt:lpstr>Who owns the social web ??</vt:lpstr>
      <vt:lpstr>INTRODUCTION</vt:lpstr>
      <vt:lpstr>CONT..</vt:lpstr>
      <vt:lpstr>UNCOVERING SOCIAL NORMS</vt:lpstr>
      <vt:lpstr>CONT..</vt:lpstr>
      <vt:lpstr>STATISTICS</vt:lpstr>
      <vt:lpstr>Common User Actions</vt:lpstr>
      <vt:lpstr>Media-Independent Features</vt:lpstr>
      <vt:lpstr>Cont.…</vt:lpstr>
      <vt:lpstr>Saving Social Media</vt:lpstr>
      <vt:lpstr>Two Aspects of Saving</vt:lpstr>
      <vt:lpstr>Weaker effects in the Survey</vt:lpstr>
      <vt:lpstr>Reusing Social Media</vt:lpstr>
      <vt:lpstr>Slide 14</vt:lpstr>
      <vt:lpstr>Slide 15</vt:lpstr>
      <vt:lpstr>Slide 16</vt:lpstr>
      <vt:lpstr>removing social media</vt:lpstr>
      <vt:lpstr>Three variants</vt:lpstr>
      <vt:lpstr>example</vt:lpstr>
      <vt:lpstr>conclusion</vt:lpstr>
      <vt:lpstr>Questions ??</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SWETCHA</dc:creator>
  <cp:lastModifiedBy>SWETCHA</cp:lastModifiedBy>
  <cp:revision>25</cp:revision>
  <dcterms:created xsi:type="dcterms:W3CDTF">2006-08-16T00:00:00Z</dcterms:created>
  <dcterms:modified xsi:type="dcterms:W3CDTF">2017-12-12T18:37:34Z</dcterms:modified>
</cp:coreProperties>
</file>