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8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08-Dec-17</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08-Dec-17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08-Dec-17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08-Dec-17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08-Dec-17</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08-Dec-17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08-Dec-17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08-Dec-17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08-Dec-17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08-Dec-17</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08-Dec-17</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D8BD707-D9CF-40AE-B4C6-C98DA3205C09}" type="datetimeFigureOut">
              <a:rPr lang="en-US" smtClean="0"/>
              <a:pPr/>
              <a:t>08-Dec-17</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F15528-21DE-4FAA-801E-634DDDAF4B2B}"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Observer_pattern" TargetMode="External"/><Relationship Id="rId2" Type="http://schemas.openxmlformats.org/officeDocument/2006/relationships/hyperlink" Target="https://www.proprofs.com/quiz-school/story.php?title=NTc3NTAy" TargetMode="External"/><Relationship Id="rId1" Type="http://schemas.openxmlformats.org/officeDocument/2006/relationships/slideLayout" Target="../slideLayouts/slideLayout2.xml"/><Relationship Id="rId5" Type="http://schemas.openxmlformats.org/officeDocument/2006/relationships/hyperlink" Target="http://www.sanfoundry.com/" TargetMode="External"/><Relationship Id="rId4" Type="http://schemas.openxmlformats.org/officeDocument/2006/relationships/hyperlink" Target="https://www.sporcle.com/games/.../gang-of-four-design-patterns-by-descrip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609600"/>
            <a:ext cx="7772400" cy="1470025"/>
          </a:xfrm>
        </p:spPr>
        <p:txBody>
          <a:bodyPr/>
          <a:lstStyle/>
          <a:p>
            <a:r>
              <a:rPr lang="en-US" dirty="0" smtClean="0">
                <a:latin typeface="Algerian" pitchFamily="82" charset="0"/>
              </a:rPr>
              <a:t>Problem set 6</a:t>
            </a:r>
            <a:endParaRPr lang="en-US" dirty="0">
              <a:latin typeface="Algerian" pitchFamily="82" charset="0"/>
            </a:endParaRPr>
          </a:p>
        </p:txBody>
      </p:sp>
      <p:sp>
        <p:nvSpPr>
          <p:cNvPr id="3" name="Subtitle 2"/>
          <p:cNvSpPr>
            <a:spLocks noGrp="1"/>
          </p:cNvSpPr>
          <p:nvPr>
            <p:ph type="subTitle" idx="1"/>
          </p:nvPr>
        </p:nvSpPr>
        <p:spPr>
          <a:xfrm>
            <a:off x="457200" y="2286000"/>
            <a:ext cx="8001000" cy="3810000"/>
          </a:xfrm>
        </p:spPr>
        <p:txBody>
          <a:bodyPr>
            <a:normAutofit fontScale="92500" lnSpcReduction="10000"/>
          </a:bodyPr>
          <a:lstStyle/>
          <a:p>
            <a:pPr algn="r"/>
            <a:endParaRPr lang="en-US" dirty="0" smtClean="0">
              <a:solidFill>
                <a:schemeClr val="tx1"/>
              </a:solidFill>
              <a:latin typeface="Algerian" pitchFamily="82" charset="0"/>
            </a:endParaRPr>
          </a:p>
          <a:p>
            <a:pPr algn="r"/>
            <a:endParaRPr lang="en-US" dirty="0" smtClean="0">
              <a:solidFill>
                <a:schemeClr val="tx1"/>
              </a:solidFill>
              <a:latin typeface="Algerian" pitchFamily="82" charset="0"/>
            </a:endParaRPr>
          </a:p>
          <a:p>
            <a:pPr algn="r"/>
            <a:r>
              <a:rPr lang="en-US" dirty="0" smtClean="0">
                <a:solidFill>
                  <a:schemeClr val="tx1"/>
                </a:solidFill>
                <a:latin typeface="Algerian" pitchFamily="82" charset="0"/>
              </a:rPr>
              <a:t>Team 12</a:t>
            </a:r>
          </a:p>
          <a:p>
            <a:pPr algn="r"/>
            <a:endParaRPr lang="en-US" dirty="0" smtClean="0">
              <a:solidFill>
                <a:schemeClr val="tx1"/>
              </a:solidFill>
              <a:latin typeface="Algerian" pitchFamily="82" charset="0"/>
            </a:endParaRPr>
          </a:p>
          <a:p>
            <a:pPr algn="r"/>
            <a:endParaRPr lang="en-US" dirty="0" smtClean="0">
              <a:solidFill>
                <a:schemeClr val="tx1"/>
              </a:solidFill>
              <a:latin typeface="Algerian" pitchFamily="82" charset="0"/>
            </a:endParaRPr>
          </a:p>
          <a:p>
            <a:pPr algn="r"/>
            <a:r>
              <a:rPr lang="en-US" dirty="0" err="1" smtClean="0">
                <a:solidFill>
                  <a:schemeClr val="tx1"/>
                </a:solidFill>
                <a:latin typeface="Algerian" pitchFamily="82" charset="0"/>
              </a:rPr>
              <a:t>Avinash</a:t>
            </a:r>
            <a:r>
              <a:rPr lang="en-US" dirty="0" smtClean="0">
                <a:solidFill>
                  <a:schemeClr val="tx1"/>
                </a:solidFill>
                <a:latin typeface="Algerian" pitchFamily="82" charset="0"/>
              </a:rPr>
              <a:t> banala-5</a:t>
            </a:r>
          </a:p>
          <a:p>
            <a:pPr algn="r"/>
            <a:r>
              <a:rPr lang="en-US" dirty="0" err="1" smtClean="0">
                <a:solidFill>
                  <a:schemeClr val="tx1"/>
                </a:solidFill>
                <a:latin typeface="Algerian" pitchFamily="82" charset="0"/>
              </a:rPr>
              <a:t>Sai</a:t>
            </a:r>
            <a:r>
              <a:rPr lang="en-US" dirty="0" smtClean="0">
                <a:solidFill>
                  <a:schemeClr val="tx1"/>
                </a:solidFill>
                <a:latin typeface="Algerian" pitchFamily="82" charset="0"/>
              </a:rPr>
              <a:t> </a:t>
            </a:r>
            <a:r>
              <a:rPr lang="en-US" dirty="0" err="1" smtClean="0">
                <a:solidFill>
                  <a:schemeClr val="tx1"/>
                </a:solidFill>
                <a:latin typeface="Algerian" pitchFamily="82" charset="0"/>
              </a:rPr>
              <a:t>smaran</a:t>
            </a:r>
            <a:r>
              <a:rPr lang="en-US" dirty="0" smtClean="0">
                <a:solidFill>
                  <a:schemeClr val="tx1"/>
                </a:solidFill>
                <a:latin typeface="Algerian" pitchFamily="82" charset="0"/>
              </a:rPr>
              <a:t> chinthala-11</a:t>
            </a:r>
          </a:p>
          <a:p>
            <a:pPr algn="r"/>
            <a:r>
              <a:rPr lang="en-US" dirty="0" err="1" smtClean="0">
                <a:solidFill>
                  <a:schemeClr val="tx1"/>
                </a:solidFill>
                <a:latin typeface="Algerian" pitchFamily="82" charset="0"/>
              </a:rPr>
              <a:t>Rahul</a:t>
            </a:r>
            <a:r>
              <a:rPr lang="en-US" dirty="0" smtClean="0">
                <a:solidFill>
                  <a:schemeClr val="tx1"/>
                </a:solidFill>
                <a:latin typeface="Algerian" pitchFamily="82" charset="0"/>
              </a:rPr>
              <a:t> nagavalli-28</a:t>
            </a:r>
          </a:p>
          <a:p>
            <a:pPr algn="r"/>
            <a:r>
              <a:rPr lang="en-US" dirty="0" err="1" smtClean="0">
                <a:solidFill>
                  <a:schemeClr val="tx1"/>
                </a:solidFill>
                <a:latin typeface="Algerian" pitchFamily="82" charset="0"/>
              </a:rPr>
              <a:t>Swetcha</a:t>
            </a:r>
            <a:r>
              <a:rPr lang="en-US" dirty="0" smtClean="0">
                <a:solidFill>
                  <a:schemeClr val="tx1"/>
                </a:solidFill>
                <a:latin typeface="Algerian" pitchFamily="82" charset="0"/>
              </a:rPr>
              <a:t> </a:t>
            </a:r>
            <a:r>
              <a:rPr lang="en-US" dirty="0" err="1" smtClean="0">
                <a:solidFill>
                  <a:schemeClr val="tx1"/>
                </a:solidFill>
                <a:latin typeface="Algerian" pitchFamily="82" charset="0"/>
              </a:rPr>
              <a:t>reddy</a:t>
            </a:r>
            <a:r>
              <a:rPr lang="en-US" dirty="0" smtClean="0">
                <a:solidFill>
                  <a:schemeClr val="tx1"/>
                </a:solidFill>
                <a:latin typeface="Algerian" pitchFamily="82" charset="0"/>
              </a:rPr>
              <a:t> vangala-41</a:t>
            </a:r>
            <a:endParaRPr lang="en-US" dirty="0">
              <a:solidFill>
                <a:schemeClr val="tx1"/>
              </a:solidFill>
              <a:latin typeface="Algerian"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dirty="0">
                <a:latin typeface="Algerian" pitchFamily="82" charset="0"/>
              </a:rPr>
              <a:t>UML Design</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840346" y="1547328"/>
            <a:ext cx="6073619" cy="4505742"/>
          </a:xfrm>
        </p:spPr>
      </p:pic>
    </p:spTree>
    <p:extLst>
      <p:ext uri="{BB962C8B-B14F-4D97-AF65-F5344CB8AC3E}">
        <p14:creationId xmlns:p14="http://schemas.microsoft.com/office/powerpoint/2010/main" xmlns="" val="3760298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58841"/>
            <a:ext cx="6447501" cy="678287"/>
          </a:xfrm>
        </p:spPr>
        <p:txBody>
          <a:bodyPr>
            <a:normAutofit/>
          </a:bodyPr>
          <a:lstStyle/>
          <a:p>
            <a:pPr algn="l"/>
            <a:r>
              <a:rPr lang="en-IN" sz="2400" dirty="0">
                <a:latin typeface="Algerian" pitchFamily="82" charset="0"/>
              </a:rPr>
              <a:t>Code</a:t>
            </a:r>
          </a:p>
        </p:txBody>
      </p:sp>
      <p:sp>
        <p:nvSpPr>
          <p:cNvPr id="3" name="Content Placeholder 2"/>
          <p:cNvSpPr>
            <a:spLocks noGrp="1"/>
          </p:cNvSpPr>
          <p:nvPr>
            <p:ph idx="1"/>
          </p:nvPr>
        </p:nvSpPr>
        <p:spPr>
          <a:xfrm>
            <a:off x="508000" y="837128"/>
            <a:ext cx="6668752" cy="5834129"/>
          </a:xfrm>
        </p:spPr>
        <p:txBody>
          <a:bodyPr>
            <a:normAutofit fontScale="92500" lnSpcReduction="20000"/>
          </a:bodyPr>
          <a:lstStyle/>
          <a:p>
            <a:pPr marL="0" indent="0">
              <a:buNone/>
            </a:pPr>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r>
              <a:rPr lang="en-IN" sz="1200" dirty="0"/>
              <a:t>Ref: http://www.newthinktank.com/2012/10/proxy-design-pattern-tutorial/</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68254" y="953038"/>
            <a:ext cx="2983215" cy="400532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892004" y="953037"/>
            <a:ext cx="3176697" cy="422427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767626" y="5131758"/>
            <a:ext cx="3148885" cy="1009791"/>
          </a:xfrm>
          <a:prstGeom prst="rect">
            <a:avLst/>
          </a:prstGeom>
        </p:spPr>
      </p:pic>
    </p:spTree>
    <p:extLst>
      <p:ext uri="{BB962C8B-B14F-4D97-AF65-F5344CB8AC3E}">
        <p14:creationId xmlns:p14="http://schemas.microsoft.com/office/powerpoint/2010/main" xmlns="" val="1421002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33082"/>
            <a:ext cx="6447501" cy="601014"/>
          </a:xfrm>
        </p:spPr>
        <p:txBody>
          <a:bodyPr>
            <a:normAutofit/>
          </a:bodyPr>
          <a:lstStyle/>
          <a:p>
            <a:pPr algn="l"/>
            <a:r>
              <a:rPr lang="en-IN" sz="2400" dirty="0">
                <a:latin typeface="Algerian" pitchFamily="82" charset="0"/>
              </a:rPr>
              <a:t>Quiz</a:t>
            </a:r>
          </a:p>
        </p:txBody>
      </p:sp>
      <p:sp>
        <p:nvSpPr>
          <p:cNvPr id="3" name="Content Placeholder 2"/>
          <p:cNvSpPr>
            <a:spLocks noGrp="1"/>
          </p:cNvSpPr>
          <p:nvPr>
            <p:ph idx="1"/>
          </p:nvPr>
        </p:nvSpPr>
        <p:spPr>
          <a:xfrm>
            <a:off x="508000" y="914401"/>
            <a:ext cx="8407400" cy="5512157"/>
          </a:xfrm>
        </p:spPr>
        <p:txBody>
          <a:bodyPr>
            <a:normAutofit fontScale="47500" lnSpcReduction="20000"/>
          </a:bodyPr>
          <a:lstStyle/>
          <a:p>
            <a:pPr marL="0" indent="0">
              <a:buNone/>
            </a:pPr>
            <a:r>
              <a:rPr lang="en-IN" sz="3400" dirty="0">
                <a:latin typeface="Arial Narrow" pitchFamily="34" charset="0"/>
              </a:rPr>
              <a:t>1</a:t>
            </a:r>
            <a:r>
              <a:rPr lang="en-IN" sz="5100" dirty="0">
                <a:latin typeface="Arial Narrow" pitchFamily="34" charset="0"/>
              </a:rPr>
              <a:t>) A pattern known as Surrogate is :</a:t>
            </a:r>
          </a:p>
          <a:p>
            <a:pPr>
              <a:buFont typeface="+mj-lt"/>
              <a:buAutoNum type="alphaLcParenR"/>
            </a:pPr>
            <a:r>
              <a:rPr lang="en-IN" sz="5100" dirty="0">
                <a:latin typeface="Arial Narrow" pitchFamily="34" charset="0"/>
              </a:rPr>
              <a:t>Adaptor</a:t>
            </a:r>
          </a:p>
          <a:p>
            <a:pPr>
              <a:buFont typeface="+mj-lt"/>
              <a:buAutoNum type="alphaLcParenR"/>
            </a:pPr>
            <a:r>
              <a:rPr lang="en-IN" sz="5100" dirty="0">
                <a:latin typeface="Arial Narrow" pitchFamily="34" charset="0"/>
              </a:rPr>
              <a:t>Proxy</a:t>
            </a:r>
          </a:p>
          <a:p>
            <a:pPr>
              <a:buFont typeface="+mj-lt"/>
              <a:buAutoNum type="alphaLcParenR"/>
            </a:pPr>
            <a:r>
              <a:rPr lang="en-IN" sz="5100" dirty="0">
                <a:latin typeface="Arial Narrow" pitchFamily="34" charset="0"/>
              </a:rPr>
              <a:t>Façade</a:t>
            </a:r>
          </a:p>
          <a:p>
            <a:pPr>
              <a:buFont typeface="+mj-lt"/>
              <a:buAutoNum type="alphaLcParenR"/>
            </a:pPr>
            <a:r>
              <a:rPr lang="en-IN" sz="5100" dirty="0">
                <a:latin typeface="Arial Narrow" pitchFamily="34" charset="0"/>
              </a:rPr>
              <a:t>Method Factory</a:t>
            </a:r>
          </a:p>
          <a:p>
            <a:pPr marL="0" indent="0">
              <a:buNone/>
            </a:pPr>
            <a:r>
              <a:rPr lang="en-IN" sz="5100" dirty="0">
                <a:latin typeface="Arial Narrow" pitchFamily="34" charset="0"/>
              </a:rPr>
              <a:t> Ans: b) (Proxy)</a:t>
            </a:r>
          </a:p>
          <a:p>
            <a:pPr marL="0" indent="0">
              <a:buNone/>
            </a:pPr>
            <a:endParaRPr lang="en-IN" sz="5100" dirty="0">
              <a:latin typeface="Arial Narrow" pitchFamily="34" charset="0"/>
            </a:endParaRPr>
          </a:p>
          <a:p>
            <a:pPr marL="0" indent="0">
              <a:buNone/>
            </a:pPr>
            <a:r>
              <a:rPr lang="en-IN" sz="5100" dirty="0">
                <a:latin typeface="Arial Narrow" pitchFamily="34" charset="0"/>
              </a:rPr>
              <a:t>2) A Proxy Pattern is best used to :</a:t>
            </a:r>
          </a:p>
          <a:p>
            <a:pPr>
              <a:buFont typeface="+mj-lt"/>
              <a:buAutoNum type="alphaLcParenR"/>
            </a:pPr>
            <a:r>
              <a:rPr lang="en-IN" sz="5100" dirty="0">
                <a:latin typeface="Arial Narrow" pitchFamily="34" charset="0"/>
              </a:rPr>
              <a:t>control access to a remote object</a:t>
            </a:r>
          </a:p>
          <a:p>
            <a:pPr>
              <a:buFont typeface="+mj-lt"/>
              <a:buAutoNum type="alphaLcParenR"/>
            </a:pPr>
            <a:r>
              <a:rPr lang="en-IN" sz="5100" dirty="0">
                <a:latin typeface="Arial Narrow" pitchFamily="34" charset="0"/>
              </a:rPr>
              <a:t>assemble complex objects</a:t>
            </a:r>
          </a:p>
          <a:p>
            <a:pPr>
              <a:buFont typeface="+mj-lt"/>
              <a:buAutoNum type="alphaLcParenR"/>
            </a:pPr>
            <a:r>
              <a:rPr lang="en-IN" sz="5100" dirty="0">
                <a:latin typeface="Arial Narrow" pitchFamily="34" charset="0"/>
              </a:rPr>
              <a:t>fetch a resource-intensive object when requested by a client</a:t>
            </a:r>
          </a:p>
          <a:p>
            <a:pPr>
              <a:buFont typeface="+mj-lt"/>
              <a:buAutoNum type="alphaLcParenR"/>
            </a:pPr>
            <a:r>
              <a:rPr lang="en-IN" sz="5100" dirty="0">
                <a:latin typeface="Arial Narrow" pitchFamily="34" charset="0"/>
              </a:rPr>
              <a:t>store common redundant data between large number of objects</a:t>
            </a:r>
          </a:p>
          <a:p>
            <a:pPr>
              <a:buFont typeface="+mj-lt"/>
              <a:buAutoNum type="alphaLcParenR"/>
            </a:pPr>
            <a:r>
              <a:rPr lang="en-IN" sz="5100" dirty="0">
                <a:latin typeface="Arial Narrow" pitchFamily="34" charset="0"/>
              </a:rPr>
              <a:t>extract out from the calling client the access or connection logic needed to call an object</a:t>
            </a:r>
          </a:p>
          <a:p>
            <a:pPr marL="0" indent="0">
              <a:buNone/>
            </a:pPr>
            <a:r>
              <a:rPr lang="en-IN" sz="5100" dirty="0">
                <a:latin typeface="Arial Narrow" pitchFamily="34" charset="0"/>
              </a:rPr>
              <a:t>Ans: a, c, e</a:t>
            </a:r>
          </a:p>
          <a:p>
            <a:pPr marL="0" indent="0">
              <a:buNone/>
            </a:pPr>
            <a:endParaRPr lang="en-IN" sz="3400" dirty="0">
              <a:latin typeface="Arial Narrow" pitchFamily="34" charset="0"/>
            </a:endParaRPr>
          </a:p>
          <a:p>
            <a:pPr marL="0" indent="0">
              <a:buNone/>
            </a:pPr>
            <a:endParaRPr lang="en-IN" dirty="0"/>
          </a:p>
        </p:txBody>
      </p:sp>
    </p:spTree>
    <p:extLst>
      <p:ext uri="{BB962C8B-B14F-4D97-AF65-F5344CB8AC3E}">
        <p14:creationId xmlns:p14="http://schemas.microsoft.com/office/powerpoint/2010/main" xmlns="" val="1447118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210356"/>
            <a:ext cx="6447501" cy="639651"/>
          </a:xfrm>
        </p:spPr>
        <p:txBody>
          <a:bodyPr>
            <a:normAutofit/>
          </a:bodyPr>
          <a:lstStyle/>
          <a:p>
            <a:pPr algn="l"/>
            <a:r>
              <a:rPr lang="en-IN" sz="2400" dirty="0">
                <a:latin typeface="Algerian" pitchFamily="82" charset="0"/>
              </a:rPr>
              <a:t>Quiz</a:t>
            </a:r>
          </a:p>
        </p:txBody>
      </p:sp>
      <p:sp>
        <p:nvSpPr>
          <p:cNvPr id="3" name="Content Placeholder 2"/>
          <p:cNvSpPr>
            <a:spLocks noGrp="1"/>
          </p:cNvSpPr>
          <p:nvPr>
            <p:ph idx="1"/>
          </p:nvPr>
        </p:nvSpPr>
        <p:spPr>
          <a:xfrm>
            <a:off x="508001" y="1326523"/>
            <a:ext cx="6447501" cy="4714839"/>
          </a:xfrm>
        </p:spPr>
        <p:txBody>
          <a:bodyPr/>
          <a:lstStyle/>
          <a:p>
            <a:pPr marL="0" indent="0">
              <a:buNone/>
            </a:pPr>
            <a:r>
              <a:rPr lang="en-IN" dirty="0">
                <a:latin typeface="Arial Narrow" pitchFamily="34" charset="0"/>
              </a:rPr>
              <a:t>3)  A Proxy design pattern comes under structural design pattern. State whether             </a:t>
            </a:r>
          </a:p>
          <a:p>
            <a:pPr marL="0" indent="0">
              <a:buNone/>
            </a:pPr>
            <a:r>
              <a:rPr lang="en-IN" dirty="0">
                <a:latin typeface="Arial Narrow" pitchFamily="34" charset="0"/>
              </a:rPr>
              <a:t>     true or false</a:t>
            </a:r>
          </a:p>
          <a:p>
            <a:pPr>
              <a:buFont typeface="+mj-lt"/>
              <a:buAutoNum type="alphaLcParenR"/>
            </a:pPr>
            <a:r>
              <a:rPr lang="en-IN" dirty="0">
                <a:solidFill>
                  <a:schemeClr val="accent4"/>
                </a:solidFill>
                <a:latin typeface="Arial Narrow" pitchFamily="34" charset="0"/>
              </a:rPr>
              <a:t>TRUE</a:t>
            </a:r>
          </a:p>
          <a:p>
            <a:pPr>
              <a:buFont typeface="+mj-lt"/>
              <a:buAutoNum type="alphaLcParenR"/>
            </a:pPr>
            <a:r>
              <a:rPr lang="en-IN" dirty="0">
                <a:latin typeface="Arial Narrow" pitchFamily="34" charset="0"/>
              </a:rPr>
              <a:t>FALSE</a:t>
            </a:r>
          </a:p>
          <a:p>
            <a:pPr marL="0" indent="0">
              <a:buNone/>
            </a:pPr>
            <a:r>
              <a:rPr lang="en-IN" dirty="0">
                <a:latin typeface="Arial Narrow" pitchFamily="34" charset="0"/>
              </a:rPr>
              <a:t>Ans: a) (TRUE</a:t>
            </a:r>
            <a:r>
              <a:rPr lang="en-IN" dirty="0"/>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xmlns="" val="625478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11DD42-B91D-4EA4-B26F-8801D9FD48EF}"/>
              </a:ext>
            </a:extLst>
          </p:cNvPr>
          <p:cNvSpPr>
            <a:spLocks noGrp="1"/>
          </p:cNvSpPr>
          <p:nvPr>
            <p:ph type="title"/>
          </p:nvPr>
        </p:nvSpPr>
        <p:spPr/>
        <p:txBody>
          <a:bodyPr>
            <a:normAutofit/>
          </a:bodyPr>
          <a:lstStyle/>
          <a:p>
            <a:pPr algn="l"/>
            <a:r>
              <a:rPr lang="en-US" sz="2400" dirty="0">
                <a:latin typeface="Algerian" pitchFamily="82" charset="0"/>
              </a:rPr>
              <a:t>State Design Pattern</a:t>
            </a:r>
          </a:p>
        </p:txBody>
      </p:sp>
      <p:sp>
        <p:nvSpPr>
          <p:cNvPr id="3" name="Content Placeholder 2">
            <a:extLst>
              <a:ext uri="{FF2B5EF4-FFF2-40B4-BE49-F238E27FC236}">
                <a16:creationId xmlns:a16="http://schemas.microsoft.com/office/drawing/2014/main" xmlns="" id="{DA5FBB99-FD94-41F0-A194-C7127598AFCF}"/>
              </a:ext>
            </a:extLst>
          </p:cNvPr>
          <p:cNvSpPr>
            <a:spLocks noGrp="1"/>
          </p:cNvSpPr>
          <p:nvPr>
            <p:ph idx="1"/>
          </p:nvPr>
        </p:nvSpPr>
        <p:spPr/>
        <p:txBody>
          <a:bodyPr>
            <a:noAutofit/>
          </a:bodyPr>
          <a:lstStyle/>
          <a:p>
            <a:r>
              <a:rPr lang="en-US" dirty="0">
                <a:latin typeface="Arial Narrow" pitchFamily="34" charset="0"/>
              </a:rPr>
              <a:t>State design pattern comes under Behavioral Design Pattern</a:t>
            </a:r>
          </a:p>
          <a:p>
            <a:endParaRPr lang="en-US" dirty="0">
              <a:latin typeface="Arial Narrow" pitchFamily="34" charset="0"/>
            </a:endParaRPr>
          </a:p>
          <a:p>
            <a:r>
              <a:rPr lang="en-US" dirty="0">
                <a:latin typeface="Arial Narrow" pitchFamily="34" charset="0"/>
              </a:rPr>
              <a:t>State design pattern is used when object changes it behavior depending on the internal state</a:t>
            </a:r>
          </a:p>
          <a:p>
            <a:endParaRPr lang="en-US" dirty="0">
              <a:latin typeface="Arial Narrow" pitchFamily="34" charset="0"/>
            </a:endParaRPr>
          </a:p>
          <a:p>
            <a:r>
              <a:rPr lang="en-US" dirty="0">
                <a:latin typeface="Arial Narrow" pitchFamily="34" charset="0"/>
              </a:rPr>
              <a:t>State design pattern describes how to solve recurring design problems to design flexible object oriented software</a:t>
            </a:r>
          </a:p>
        </p:txBody>
      </p:sp>
    </p:spTree>
    <p:extLst>
      <p:ext uri="{BB962C8B-B14F-4D97-AF65-F5344CB8AC3E}">
        <p14:creationId xmlns:p14="http://schemas.microsoft.com/office/powerpoint/2010/main" xmlns="" val="3149857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5EED1A-DDD0-4F3D-966D-AA74F08ED6AB}"/>
              </a:ext>
            </a:extLst>
          </p:cNvPr>
          <p:cNvSpPr>
            <a:spLocks noGrp="1"/>
          </p:cNvSpPr>
          <p:nvPr>
            <p:ph type="title"/>
          </p:nvPr>
        </p:nvSpPr>
        <p:spPr/>
        <p:txBody>
          <a:bodyPr>
            <a:normAutofit/>
          </a:bodyPr>
          <a:lstStyle/>
          <a:p>
            <a:pPr algn="l"/>
            <a:r>
              <a:rPr lang="en-US" sz="2400" dirty="0">
                <a:latin typeface="Algerian" pitchFamily="82" charset="0"/>
              </a:rPr>
              <a:t>Story</a:t>
            </a:r>
          </a:p>
        </p:txBody>
      </p:sp>
      <p:sp>
        <p:nvSpPr>
          <p:cNvPr id="3" name="Content Placeholder 2">
            <a:extLst>
              <a:ext uri="{FF2B5EF4-FFF2-40B4-BE49-F238E27FC236}">
                <a16:creationId xmlns:a16="http://schemas.microsoft.com/office/drawing/2014/main" xmlns="" id="{D5A8972E-4B0A-4D30-A898-280C4DD08519}"/>
              </a:ext>
            </a:extLst>
          </p:cNvPr>
          <p:cNvSpPr>
            <a:spLocks noGrp="1"/>
          </p:cNvSpPr>
          <p:nvPr>
            <p:ph idx="1"/>
          </p:nvPr>
        </p:nvSpPr>
        <p:spPr/>
        <p:txBody>
          <a:bodyPr>
            <a:normAutofit/>
          </a:bodyPr>
          <a:lstStyle/>
          <a:p>
            <a:pPr marL="0" indent="0">
              <a:buNone/>
            </a:pPr>
            <a:endParaRPr lang="en-US" dirty="0"/>
          </a:p>
          <a:p>
            <a:r>
              <a:rPr lang="en-US" dirty="0">
                <a:latin typeface="Arial Narrow" pitchFamily="34" charset="0"/>
              </a:rPr>
              <a:t>Here the story is about people financial status. People can be either rich or poor. So, here we have two states: Rich and Poor. People travel in cars when they are rich and people travel in buses when they are poor. The behavior of the people depends on the state in which they are living. The states can be converted to each other from time to </a:t>
            </a:r>
            <a:r>
              <a:rPr lang="en-US" dirty="0" smtClean="0">
                <a:latin typeface="Arial Narrow" pitchFamily="34" charset="0"/>
              </a:rPr>
              <a:t>time.</a:t>
            </a:r>
            <a:endParaRPr lang="en-US" dirty="0">
              <a:latin typeface="Arial Narrow" pitchFamily="34" charset="0"/>
            </a:endParaRPr>
          </a:p>
        </p:txBody>
      </p:sp>
    </p:spTree>
    <p:extLst>
      <p:ext uri="{BB962C8B-B14F-4D97-AF65-F5344CB8AC3E}">
        <p14:creationId xmlns:p14="http://schemas.microsoft.com/office/powerpoint/2010/main" xmlns="" val="1013373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03E8462A-FEBA-4848-81CC-3F8DA3E477B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1">
            <a:extLst>
              <a:ext uri="{FF2B5EF4-FFF2-40B4-BE49-F238E27FC236}">
                <a16:creationId xmlns:a16="http://schemas.microsoft.com/office/drawing/2014/main" xmlns="" id="{2109F83F-40FE-4DB3-84CC-09FB3340D06D}"/>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9144000" cy="6866467"/>
            <a:chOff x="0" y="-8467"/>
            <a:chExt cx="12192000" cy="6866467"/>
          </a:xfrm>
        </p:grpSpPr>
        <p:cxnSp>
          <p:nvCxnSpPr>
            <p:cNvPr id="13" name="Straight Connector 12">
              <a:extLst>
                <a:ext uri="{FF2B5EF4-FFF2-40B4-BE49-F238E27FC236}">
                  <a16:creationId xmlns:a16="http://schemas.microsoft.com/office/drawing/2014/main" xmlns="" id="{1DE492D7-C3C3-48FF-80C8-37021EA0262F}"/>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xmlns="" id="{0B30FF97-2E9A-490A-AED2-90BA2E0EC17F}"/>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xmlns="" id="{B6D53C7D-A312-47B6-A66A-230A19CFACA6}"/>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xmlns="" id="{9329D58C-0D2E-4A2B-AD6A-9CEE506784A8}"/>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xmlns="" id="{9D446EDE-C690-4461-8BF2-7634808FC8B4}"/>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xmlns="" id="{323F3D34-6531-4AD7-A8C6-195A090281A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xmlns="" id="{B9B0AE3F-2350-435F-A9B0-C310BF876385}"/>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xmlns="" id="{4EFA655C-9E50-4C14-A89E-AD7B648E4E2B}"/>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xmlns="" id="{3E843863-7D25-4C01-9A17-E817CB6D998A}"/>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xmlns="" id="{7941F9B1-B01B-4A84-89D9-B169AEB4E45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57759" y="480060"/>
            <a:ext cx="8428482"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generated with very high confidence">
            <a:extLst>
              <a:ext uri="{FF2B5EF4-FFF2-40B4-BE49-F238E27FC236}">
                <a16:creationId xmlns:a16="http://schemas.microsoft.com/office/drawing/2014/main" xmlns="" id="{7A1C1388-BBD5-4A05-9AE2-64EBE96658DF}"/>
              </a:ext>
            </a:extLst>
          </p:cNvPr>
          <p:cNvPicPr>
            <a:picLocks noChangeAspect="1"/>
          </p:cNvPicPr>
          <p:nvPr/>
        </p:nvPicPr>
        <p:blipFill>
          <a:blip r:embed="rId2" cstate="print"/>
          <a:stretch>
            <a:fillRect/>
          </a:stretch>
        </p:blipFill>
        <p:spPr>
          <a:xfrm>
            <a:off x="844732" y="1177978"/>
            <a:ext cx="7455944" cy="4498418"/>
          </a:xfrm>
          <a:prstGeom prst="rect">
            <a:avLst/>
          </a:prstGeom>
        </p:spPr>
      </p:pic>
      <p:sp>
        <p:nvSpPr>
          <p:cNvPr id="6" name="TextBox 5">
            <a:extLst>
              <a:ext uri="{FF2B5EF4-FFF2-40B4-BE49-F238E27FC236}">
                <a16:creationId xmlns:a16="http://schemas.microsoft.com/office/drawing/2014/main" xmlns="" id="{A074F689-8A0C-4EA7-8CE8-A8D32DDD5B1C}"/>
              </a:ext>
            </a:extLst>
          </p:cNvPr>
          <p:cNvSpPr txBox="1"/>
          <p:nvPr/>
        </p:nvSpPr>
        <p:spPr>
          <a:xfrm>
            <a:off x="971551" y="808647"/>
            <a:ext cx="7327718" cy="430887"/>
          </a:xfrm>
          <a:prstGeom prst="rect">
            <a:avLst/>
          </a:prstGeom>
          <a:noFill/>
        </p:spPr>
        <p:txBody>
          <a:bodyPr wrap="square" rtlCol="0">
            <a:spAutoFit/>
          </a:bodyPr>
          <a:lstStyle/>
          <a:p>
            <a:pPr algn="ctr"/>
            <a:r>
              <a:rPr lang="en-US" sz="2200" b="1" dirty="0"/>
              <a:t>UML Diagram</a:t>
            </a:r>
          </a:p>
        </p:txBody>
      </p:sp>
    </p:spTree>
    <p:extLst>
      <p:ext uri="{BB962C8B-B14F-4D97-AF65-F5344CB8AC3E}">
        <p14:creationId xmlns:p14="http://schemas.microsoft.com/office/powerpoint/2010/main" xmlns="" val="958746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social media post&#10;&#10;Description generated with very high confidence">
            <a:extLst>
              <a:ext uri="{FF2B5EF4-FFF2-40B4-BE49-F238E27FC236}">
                <a16:creationId xmlns:a16="http://schemas.microsoft.com/office/drawing/2014/main" xmlns="" id="{B0587837-D163-4F8B-94EA-81B52A9CE65F}"/>
              </a:ext>
            </a:extLst>
          </p:cNvPr>
          <p:cNvPicPr>
            <a:picLocks noChangeAspect="1"/>
          </p:cNvPicPr>
          <p:nvPr/>
        </p:nvPicPr>
        <p:blipFill>
          <a:blip r:embed="rId2" cstate="print"/>
          <a:stretch>
            <a:fillRect/>
          </a:stretch>
        </p:blipFill>
        <p:spPr>
          <a:xfrm>
            <a:off x="0" y="44276"/>
            <a:ext cx="4739640" cy="3384724"/>
          </a:xfrm>
          <a:prstGeom prst="rect">
            <a:avLst/>
          </a:prstGeom>
        </p:spPr>
      </p:pic>
      <p:pic>
        <p:nvPicPr>
          <p:cNvPr id="11" name="Picture 10" descr="A screenshot of a cell phone&#10;&#10;Description generated with high confidence">
            <a:extLst>
              <a:ext uri="{FF2B5EF4-FFF2-40B4-BE49-F238E27FC236}">
                <a16:creationId xmlns:a16="http://schemas.microsoft.com/office/drawing/2014/main" xmlns="" id="{CAFDD222-27F3-46DF-A7EB-46798C906CF4}"/>
              </a:ext>
            </a:extLst>
          </p:cNvPr>
          <p:cNvPicPr>
            <a:picLocks noChangeAspect="1"/>
          </p:cNvPicPr>
          <p:nvPr/>
        </p:nvPicPr>
        <p:blipFill>
          <a:blip r:embed="rId3" cstate="print"/>
          <a:stretch>
            <a:fillRect/>
          </a:stretch>
        </p:blipFill>
        <p:spPr>
          <a:xfrm>
            <a:off x="4739640" y="1"/>
            <a:ext cx="4404360" cy="3428999"/>
          </a:xfrm>
          <a:prstGeom prst="rect">
            <a:avLst/>
          </a:prstGeom>
        </p:spPr>
      </p:pic>
      <p:pic>
        <p:nvPicPr>
          <p:cNvPr id="13" name="Picture 12" descr="A picture containing screenshot&#10;&#10;Description generated with high confidence">
            <a:extLst>
              <a:ext uri="{FF2B5EF4-FFF2-40B4-BE49-F238E27FC236}">
                <a16:creationId xmlns:a16="http://schemas.microsoft.com/office/drawing/2014/main" xmlns="" id="{409D6461-BB3B-4123-B783-E5C2026FD7CC}"/>
              </a:ext>
            </a:extLst>
          </p:cNvPr>
          <p:cNvPicPr>
            <a:picLocks noChangeAspect="1"/>
          </p:cNvPicPr>
          <p:nvPr/>
        </p:nvPicPr>
        <p:blipFill>
          <a:blip r:embed="rId4" cstate="print"/>
          <a:stretch>
            <a:fillRect/>
          </a:stretch>
        </p:blipFill>
        <p:spPr>
          <a:xfrm>
            <a:off x="2793598" y="3698240"/>
            <a:ext cx="3774842" cy="2418080"/>
          </a:xfrm>
          <a:prstGeom prst="rect">
            <a:avLst/>
          </a:prstGeom>
        </p:spPr>
      </p:pic>
      <p:sp>
        <p:nvSpPr>
          <p:cNvPr id="14" name="TextBox 13">
            <a:extLst>
              <a:ext uri="{FF2B5EF4-FFF2-40B4-BE49-F238E27FC236}">
                <a16:creationId xmlns:a16="http://schemas.microsoft.com/office/drawing/2014/main" xmlns="" id="{5D29C6EF-8444-4A36-AAB4-99325F209AA4}"/>
              </a:ext>
            </a:extLst>
          </p:cNvPr>
          <p:cNvSpPr txBox="1"/>
          <p:nvPr/>
        </p:nvSpPr>
        <p:spPr>
          <a:xfrm>
            <a:off x="571500" y="6385560"/>
            <a:ext cx="8313420" cy="369332"/>
          </a:xfrm>
          <a:prstGeom prst="rect">
            <a:avLst/>
          </a:prstGeom>
          <a:noFill/>
        </p:spPr>
        <p:txBody>
          <a:bodyPr wrap="square" rtlCol="0">
            <a:spAutoFit/>
          </a:bodyPr>
          <a:lstStyle/>
          <a:p>
            <a:r>
              <a:rPr lang="en-US" dirty="0"/>
              <a:t>Reference: https://www.programcreek.com/2011/07/java-design-pattern-state</a:t>
            </a:r>
          </a:p>
        </p:txBody>
      </p:sp>
    </p:spTree>
    <p:extLst>
      <p:ext uri="{BB962C8B-B14F-4D97-AF65-F5344CB8AC3E}">
        <p14:creationId xmlns:p14="http://schemas.microsoft.com/office/powerpoint/2010/main" xmlns="" val="1382562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6413DD-3EF2-47F6-9427-29729B83141B}"/>
              </a:ext>
            </a:extLst>
          </p:cNvPr>
          <p:cNvSpPr>
            <a:spLocks noGrp="1"/>
          </p:cNvSpPr>
          <p:nvPr>
            <p:ph type="title"/>
          </p:nvPr>
        </p:nvSpPr>
        <p:spPr>
          <a:xfrm>
            <a:off x="457200" y="0"/>
            <a:ext cx="6629400" cy="685800"/>
          </a:xfrm>
        </p:spPr>
        <p:txBody>
          <a:bodyPr>
            <a:normAutofit/>
          </a:bodyPr>
          <a:lstStyle/>
          <a:p>
            <a:pPr algn="l"/>
            <a:r>
              <a:rPr lang="en-US" sz="2400" dirty="0">
                <a:latin typeface="Algerian" pitchFamily="82" charset="0"/>
              </a:rPr>
              <a:t>Quiz</a:t>
            </a:r>
          </a:p>
        </p:txBody>
      </p:sp>
      <p:sp>
        <p:nvSpPr>
          <p:cNvPr id="3" name="Content Placeholder 2">
            <a:extLst>
              <a:ext uri="{FF2B5EF4-FFF2-40B4-BE49-F238E27FC236}">
                <a16:creationId xmlns:a16="http://schemas.microsoft.com/office/drawing/2014/main" xmlns="" id="{2F7359F0-09F8-487E-A333-FC416AA8CFD5}"/>
              </a:ext>
            </a:extLst>
          </p:cNvPr>
          <p:cNvSpPr>
            <a:spLocks noGrp="1"/>
          </p:cNvSpPr>
          <p:nvPr>
            <p:ph idx="1"/>
          </p:nvPr>
        </p:nvSpPr>
        <p:spPr>
          <a:xfrm>
            <a:off x="1" y="533401"/>
            <a:ext cx="8915400" cy="6019800"/>
          </a:xfrm>
        </p:spPr>
        <p:txBody>
          <a:bodyPr>
            <a:noAutofit/>
          </a:bodyPr>
          <a:lstStyle/>
          <a:p>
            <a:r>
              <a:rPr lang="en-US" dirty="0">
                <a:latin typeface="Arial Narrow" pitchFamily="34" charset="0"/>
              </a:rPr>
              <a:t>State design pattern is used when an Object changes its behavior based on its internal</a:t>
            </a:r>
            <a:r>
              <a:rPr lang="en-US" b="1" dirty="0">
                <a:latin typeface="Arial Narrow" pitchFamily="34" charset="0"/>
              </a:rPr>
              <a:t> </a:t>
            </a:r>
            <a:r>
              <a:rPr lang="en-US" dirty="0">
                <a:latin typeface="Arial Narrow" pitchFamily="34" charset="0"/>
              </a:rPr>
              <a:t>state. State whether the above statement is true or false</a:t>
            </a:r>
          </a:p>
          <a:p>
            <a:pPr lvl="1"/>
            <a:r>
              <a:rPr lang="en-US" sz="3200" dirty="0">
                <a:latin typeface="Arial Narrow" pitchFamily="34" charset="0"/>
              </a:rPr>
              <a:t>A) True</a:t>
            </a:r>
          </a:p>
          <a:p>
            <a:pPr lvl="1"/>
            <a:r>
              <a:rPr lang="en-US" sz="3200" dirty="0">
                <a:latin typeface="Arial Narrow" pitchFamily="34" charset="0"/>
              </a:rPr>
              <a:t>B) False</a:t>
            </a:r>
          </a:p>
          <a:p>
            <a:pPr marL="457200" lvl="1" indent="0">
              <a:buNone/>
            </a:pPr>
            <a:r>
              <a:rPr lang="en-US" sz="3200" dirty="0">
                <a:latin typeface="Arial Narrow" pitchFamily="34" charset="0"/>
              </a:rPr>
              <a:t>Answer: A) TRUE</a:t>
            </a:r>
          </a:p>
          <a:p>
            <a:pPr marL="457200" lvl="1" indent="0">
              <a:buNone/>
            </a:pPr>
            <a:endParaRPr lang="en-US" sz="3200" dirty="0">
              <a:latin typeface="Arial Narrow" pitchFamily="34" charset="0"/>
            </a:endParaRPr>
          </a:p>
          <a:p>
            <a:r>
              <a:rPr lang="en-US" dirty="0">
                <a:latin typeface="Arial Narrow" pitchFamily="34" charset="0"/>
              </a:rPr>
              <a:t>“State-specific behavior should be defined independently”. What does the above statement mean ?</a:t>
            </a:r>
          </a:p>
          <a:p>
            <a:pPr marL="0" indent="0">
              <a:buNone/>
            </a:pPr>
            <a:r>
              <a:rPr lang="en-US" dirty="0">
                <a:latin typeface="Arial Narrow" pitchFamily="34" charset="0"/>
              </a:rPr>
              <a:t>	Answer: New states should be added and behavior of the existing states 	should be changed independently</a:t>
            </a:r>
          </a:p>
        </p:txBody>
      </p:sp>
    </p:spTree>
    <p:extLst>
      <p:ext uri="{BB962C8B-B14F-4D97-AF65-F5344CB8AC3E}">
        <p14:creationId xmlns:p14="http://schemas.microsoft.com/office/powerpoint/2010/main" xmlns="" val="3385256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E5E06F-68DA-4D8E-8A09-CE64CF8F0767}"/>
              </a:ext>
            </a:extLst>
          </p:cNvPr>
          <p:cNvSpPr>
            <a:spLocks noGrp="1"/>
          </p:cNvSpPr>
          <p:nvPr>
            <p:ph type="title"/>
          </p:nvPr>
        </p:nvSpPr>
        <p:spPr/>
        <p:txBody>
          <a:bodyPr>
            <a:normAutofit/>
          </a:bodyPr>
          <a:lstStyle/>
          <a:p>
            <a:pPr algn="l"/>
            <a:r>
              <a:rPr lang="en-US" sz="2400" dirty="0">
                <a:latin typeface="Algerian" pitchFamily="82" charset="0"/>
              </a:rPr>
              <a:t>Quiz</a:t>
            </a:r>
          </a:p>
        </p:txBody>
      </p:sp>
      <p:sp>
        <p:nvSpPr>
          <p:cNvPr id="3" name="Content Placeholder 2">
            <a:extLst>
              <a:ext uri="{FF2B5EF4-FFF2-40B4-BE49-F238E27FC236}">
                <a16:creationId xmlns:a16="http://schemas.microsoft.com/office/drawing/2014/main" xmlns="" id="{697D8016-6FED-464A-A891-A0A7A1C6DCB5}"/>
              </a:ext>
            </a:extLst>
          </p:cNvPr>
          <p:cNvSpPr>
            <a:spLocks noGrp="1"/>
          </p:cNvSpPr>
          <p:nvPr>
            <p:ph idx="1"/>
          </p:nvPr>
        </p:nvSpPr>
        <p:spPr/>
        <p:txBody>
          <a:bodyPr/>
          <a:lstStyle/>
          <a:p>
            <a:r>
              <a:rPr lang="en-US" dirty="0">
                <a:latin typeface="Arial Narrow" pitchFamily="34" charset="0"/>
              </a:rPr>
              <a:t>State Design Pattern Comes under:</a:t>
            </a:r>
          </a:p>
          <a:p>
            <a:pPr marL="0" indent="0">
              <a:buNone/>
            </a:pPr>
            <a:r>
              <a:rPr lang="en-US" dirty="0">
                <a:latin typeface="Arial Narrow" pitchFamily="34" charset="0"/>
              </a:rPr>
              <a:t>	a) Creational Design Pattern</a:t>
            </a:r>
          </a:p>
          <a:p>
            <a:pPr marL="0" indent="0">
              <a:buNone/>
            </a:pPr>
            <a:r>
              <a:rPr lang="en-US" dirty="0">
                <a:latin typeface="Arial Narrow" pitchFamily="34" charset="0"/>
              </a:rPr>
              <a:t>	b) Structural Design Pattern</a:t>
            </a:r>
          </a:p>
          <a:p>
            <a:pPr marL="0" indent="0">
              <a:buNone/>
            </a:pPr>
            <a:r>
              <a:rPr lang="en-US" dirty="0">
                <a:latin typeface="Arial Narrow" pitchFamily="34" charset="0"/>
              </a:rPr>
              <a:t>	c) Behavioral Design Pattern</a:t>
            </a:r>
          </a:p>
          <a:p>
            <a:pPr marL="0" indent="0">
              <a:buNone/>
            </a:pPr>
            <a:endParaRPr lang="en-US" dirty="0">
              <a:latin typeface="Arial Narrow" pitchFamily="34" charset="0"/>
            </a:endParaRPr>
          </a:p>
          <a:p>
            <a:pPr marL="0" indent="0">
              <a:buNone/>
            </a:pPr>
            <a:r>
              <a:rPr lang="en-US" dirty="0">
                <a:latin typeface="Arial Narrow" pitchFamily="34" charset="0"/>
              </a:rPr>
              <a:t>	Answer: c) Behavioral Design Pattern</a:t>
            </a:r>
          </a:p>
        </p:txBody>
      </p:sp>
    </p:spTree>
    <p:extLst>
      <p:ext uri="{BB962C8B-B14F-4D97-AF65-F5344CB8AC3E}">
        <p14:creationId xmlns:p14="http://schemas.microsoft.com/office/powerpoint/2010/main" xmlns="" val="1550844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dirty="0" smtClean="0">
                <a:latin typeface="Algerian" pitchFamily="82" charset="0"/>
              </a:rPr>
              <a:t>OBSERVER DESIGN PATTERN- STORY</a:t>
            </a:r>
            <a:endParaRPr lang="en-US" sz="2400" dirty="0">
              <a:latin typeface="Algerian" pitchFamily="82" charset="0"/>
            </a:endParaRPr>
          </a:p>
        </p:txBody>
      </p:sp>
      <p:sp>
        <p:nvSpPr>
          <p:cNvPr id="3" name="Content Placeholder 2"/>
          <p:cNvSpPr>
            <a:spLocks noGrp="1"/>
          </p:cNvSpPr>
          <p:nvPr>
            <p:ph idx="1"/>
          </p:nvPr>
        </p:nvSpPr>
        <p:spPr/>
        <p:txBody>
          <a:bodyPr/>
          <a:lstStyle/>
          <a:p>
            <a:r>
              <a:rPr lang="en-US" dirty="0" smtClean="0">
                <a:latin typeface="Arial Narrow" pitchFamily="34" charset="0"/>
              </a:rPr>
              <a:t>As a developer, I want to implement distributed event handling systems, I want to notify the observers of objects automatically of any changes, as a result I do this by calling methods. </a:t>
            </a:r>
          </a:p>
          <a:p>
            <a:endParaRPr lang="en-US" dirty="0">
              <a:latin typeface="Bradley Hand ITC" pitchFamily="66"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0D8EA6-EDCB-44E9-8D4E-3F4889D9B43D}"/>
              </a:ext>
            </a:extLst>
          </p:cNvPr>
          <p:cNvSpPr>
            <a:spLocks noGrp="1"/>
          </p:cNvSpPr>
          <p:nvPr>
            <p:ph type="title"/>
          </p:nvPr>
        </p:nvSpPr>
        <p:spPr/>
        <p:txBody>
          <a:bodyPr>
            <a:normAutofit/>
          </a:bodyPr>
          <a:lstStyle/>
          <a:p>
            <a:pPr algn="l"/>
            <a:r>
              <a:rPr lang="en-US" sz="2400" dirty="0">
                <a:latin typeface="Algerian" pitchFamily="82" charset="0"/>
              </a:rPr>
              <a:t>Flyweight design pattern</a:t>
            </a:r>
          </a:p>
        </p:txBody>
      </p:sp>
      <p:sp>
        <p:nvSpPr>
          <p:cNvPr id="3" name="Content Placeholder 2">
            <a:extLst>
              <a:ext uri="{FF2B5EF4-FFF2-40B4-BE49-F238E27FC236}">
                <a16:creationId xmlns:a16="http://schemas.microsoft.com/office/drawing/2014/main" xmlns="" id="{86D52B34-8979-4986-8B7B-9031DF182439}"/>
              </a:ext>
            </a:extLst>
          </p:cNvPr>
          <p:cNvSpPr>
            <a:spLocks noGrp="1"/>
          </p:cNvSpPr>
          <p:nvPr>
            <p:ph idx="1"/>
          </p:nvPr>
        </p:nvSpPr>
        <p:spPr>
          <a:xfrm>
            <a:off x="394811" y="1488614"/>
            <a:ext cx="8291989" cy="5064586"/>
          </a:xfrm>
        </p:spPr>
        <p:txBody>
          <a:bodyPr>
            <a:normAutofit/>
          </a:bodyPr>
          <a:lstStyle/>
          <a:p>
            <a:r>
              <a:rPr lang="en-US" dirty="0">
                <a:latin typeface="Arial Narrow" pitchFamily="34" charset="0"/>
              </a:rPr>
              <a:t>The flyweight design pattern is used to dramatically increase the speed of your code when you are using many similar objects.</a:t>
            </a:r>
          </a:p>
          <a:p>
            <a:r>
              <a:rPr lang="en-US" dirty="0">
                <a:latin typeface="Arial Narrow" pitchFamily="34" charset="0"/>
              </a:rPr>
              <a:t>This pattern comes under structural design patterns.</a:t>
            </a:r>
          </a:p>
          <a:p>
            <a:r>
              <a:rPr lang="en-US" dirty="0">
                <a:latin typeface="Arial Narrow" pitchFamily="34" charset="0"/>
              </a:rPr>
              <a:t>To reduce memory usage, the flyweight design pattern shares objects that are the same rather than creating new ones.</a:t>
            </a:r>
          </a:p>
          <a:p>
            <a:endParaRPr lang="en-US" dirty="0">
              <a:latin typeface="Arial Narrow" pitchFamily="34" charset="0"/>
            </a:endParaRPr>
          </a:p>
        </p:txBody>
      </p:sp>
    </p:spTree>
    <p:extLst>
      <p:ext uri="{BB962C8B-B14F-4D97-AF65-F5344CB8AC3E}">
        <p14:creationId xmlns:p14="http://schemas.microsoft.com/office/powerpoint/2010/main" xmlns="" val="3773438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C4CEA8-45A9-4320-BF3D-1CABC99B788A}"/>
              </a:ext>
            </a:extLst>
          </p:cNvPr>
          <p:cNvSpPr>
            <a:spLocks noGrp="1"/>
          </p:cNvSpPr>
          <p:nvPr>
            <p:ph type="title"/>
          </p:nvPr>
        </p:nvSpPr>
        <p:spPr>
          <a:xfrm>
            <a:off x="508001" y="609601"/>
            <a:ext cx="6447501" cy="695325"/>
          </a:xfrm>
        </p:spPr>
        <p:txBody>
          <a:bodyPr>
            <a:normAutofit/>
          </a:bodyPr>
          <a:lstStyle/>
          <a:p>
            <a:pPr algn="l"/>
            <a:r>
              <a:rPr lang="en-US" sz="2400" dirty="0">
                <a:latin typeface="Algerian" pitchFamily="82" charset="0"/>
              </a:rPr>
              <a:t>User story</a:t>
            </a:r>
          </a:p>
        </p:txBody>
      </p:sp>
      <p:sp>
        <p:nvSpPr>
          <p:cNvPr id="3" name="Content Placeholder 2">
            <a:extLst>
              <a:ext uri="{FF2B5EF4-FFF2-40B4-BE49-F238E27FC236}">
                <a16:creationId xmlns:a16="http://schemas.microsoft.com/office/drawing/2014/main" xmlns="" id="{F978AFA7-7E0C-4EDA-BC17-221B5ECECBD6}"/>
              </a:ext>
            </a:extLst>
          </p:cNvPr>
          <p:cNvSpPr>
            <a:spLocks noGrp="1"/>
          </p:cNvSpPr>
          <p:nvPr>
            <p:ph idx="1"/>
          </p:nvPr>
        </p:nvSpPr>
        <p:spPr>
          <a:xfrm>
            <a:off x="508001" y="1469564"/>
            <a:ext cx="8178799" cy="4169236"/>
          </a:xfrm>
        </p:spPr>
        <p:txBody>
          <a:bodyPr>
            <a:normAutofit/>
          </a:bodyPr>
          <a:lstStyle/>
          <a:p>
            <a:r>
              <a:rPr lang="en-US" dirty="0">
                <a:latin typeface="Arial Narrow" pitchFamily="34" charset="0"/>
              </a:rPr>
              <a:t>Here, the Shape interface and the concrete class Circle have been created. The key is the color of the Circle object.</a:t>
            </a:r>
          </a:p>
          <a:p>
            <a:r>
              <a:rPr lang="en-US" dirty="0">
                <a:latin typeface="Arial Narrow" pitchFamily="34" charset="0"/>
              </a:rPr>
              <a:t>If a request arrives to get a circle of particular color, then it checks circle object in its </a:t>
            </a:r>
            <a:r>
              <a:rPr lang="en-US" dirty="0" err="1">
                <a:latin typeface="Arial Narrow" pitchFamily="34" charset="0"/>
              </a:rPr>
              <a:t>Hashmap</a:t>
            </a:r>
            <a:r>
              <a:rPr lang="en-US" dirty="0">
                <a:latin typeface="Arial Narrow" pitchFamily="34" charset="0"/>
              </a:rPr>
              <a:t>, and when the object is found, it is returned, if not a new object will be created and stored for any of the future use.</a:t>
            </a:r>
          </a:p>
        </p:txBody>
      </p:sp>
    </p:spTree>
    <p:extLst>
      <p:ext uri="{BB962C8B-B14F-4D97-AF65-F5344CB8AC3E}">
        <p14:creationId xmlns:p14="http://schemas.microsoft.com/office/powerpoint/2010/main" xmlns="" val="2979184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43FDE6-E919-43EA-A6C3-41301F0FC73D}"/>
              </a:ext>
            </a:extLst>
          </p:cNvPr>
          <p:cNvSpPr>
            <a:spLocks noGrp="1"/>
          </p:cNvSpPr>
          <p:nvPr>
            <p:ph type="title"/>
          </p:nvPr>
        </p:nvSpPr>
        <p:spPr/>
        <p:txBody>
          <a:bodyPr>
            <a:normAutofit/>
          </a:bodyPr>
          <a:lstStyle/>
          <a:p>
            <a:pPr algn="l"/>
            <a:r>
              <a:rPr lang="en-US" sz="2400" dirty="0">
                <a:latin typeface="Algerian" pitchFamily="82" charset="0"/>
              </a:rPr>
              <a:t>UML Design</a:t>
            </a:r>
          </a:p>
        </p:txBody>
      </p:sp>
      <p:pic>
        <p:nvPicPr>
          <p:cNvPr id="5" name="Content Placeholder 4" descr="A screenshot of a cell phone&#10;&#10;Description generated with very high confidence">
            <a:extLst>
              <a:ext uri="{FF2B5EF4-FFF2-40B4-BE49-F238E27FC236}">
                <a16:creationId xmlns:a16="http://schemas.microsoft.com/office/drawing/2014/main" xmlns="" id="{D6642939-AB2C-4324-9C05-34A21C39C7B7}"/>
              </a:ext>
            </a:extLst>
          </p:cNvPr>
          <p:cNvPicPr>
            <a:picLocks noGrp="1" noChangeAspect="1"/>
          </p:cNvPicPr>
          <p:nvPr>
            <p:ph idx="1"/>
          </p:nvPr>
        </p:nvPicPr>
        <p:blipFill>
          <a:blip r:embed="rId2" cstate="print"/>
          <a:stretch>
            <a:fillRect/>
          </a:stretch>
        </p:blipFill>
        <p:spPr>
          <a:xfrm>
            <a:off x="1098613" y="1571349"/>
            <a:ext cx="5387913" cy="4496076"/>
          </a:xfrm>
        </p:spPr>
      </p:pic>
    </p:spTree>
    <p:extLst>
      <p:ext uri="{BB962C8B-B14F-4D97-AF65-F5344CB8AC3E}">
        <p14:creationId xmlns:p14="http://schemas.microsoft.com/office/powerpoint/2010/main" xmlns="" val="1969925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4ECAB18-127E-4DEF-8401-2D76FD16321D}"/>
              </a:ext>
            </a:extLst>
          </p:cNvPr>
          <p:cNvSpPr txBox="1"/>
          <p:nvPr/>
        </p:nvSpPr>
        <p:spPr>
          <a:xfrm>
            <a:off x="199748" y="230819"/>
            <a:ext cx="1338309" cy="584775"/>
          </a:xfrm>
          <a:prstGeom prst="rect">
            <a:avLst/>
          </a:prstGeom>
          <a:noFill/>
        </p:spPr>
        <p:txBody>
          <a:bodyPr wrap="square" rtlCol="0">
            <a:spAutoFit/>
          </a:bodyPr>
          <a:lstStyle/>
          <a:p>
            <a:r>
              <a:rPr lang="en-US" sz="3200" dirty="0">
                <a:highlight>
                  <a:srgbClr val="FFFF00"/>
                </a:highlight>
              </a:rPr>
              <a:t>C</a:t>
            </a:r>
            <a:r>
              <a:rPr lang="en-US" sz="2400" dirty="0">
                <a:highlight>
                  <a:srgbClr val="FFFF00"/>
                </a:highlight>
                <a:latin typeface="Algerian" pitchFamily="82" charset="0"/>
              </a:rPr>
              <a:t>ode</a:t>
            </a:r>
          </a:p>
        </p:txBody>
      </p:sp>
      <p:pic>
        <p:nvPicPr>
          <p:cNvPr id="4" name="Picture 3" descr="A screenshot of a social media post&#10;&#10;Description generated with very high confidence">
            <a:extLst>
              <a:ext uri="{FF2B5EF4-FFF2-40B4-BE49-F238E27FC236}">
                <a16:creationId xmlns:a16="http://schemas.microsoft.com/office/drawing/2014/main" xmlns="" id="{93E0778A-1FBF-46FF-A36E-0FAEA5B9CE08}"/>
              </a:ext>
            </a:extLst>
          </p:cNvPr>
          <p:cNvPicPr>
            <a:picLocks noChangeAspect="1"/>
          </p:cNvPicPr>
          <p:nvPr/>
        </p:nvPicPr>
        <p:blipFill>
          <a:blip r:embed="rId2" cstate="print"/>
          <a:stretch>
            <a:fillRect/>
          </a:stretch>
        </p:blipFill>
        <p:spPr>
          <a:xfrm>
            <a:off x="3641022" y="523206"/>
            <a:ext cx="3276903" cy="3716152"/>
          </a:xfrm>
          <a:prstGeom prst="rect">
            <a:avLst/>
          </a:prstGeom>
        </p:spPr>
      </p:pic>
      <p:pic>
        <p:nvPicPr>
          <p:cNvPr id="6" name="Picture 5" descr="A screenshot of a cell phone&#10;&#10;Description generated with very high confidence">
            <a:extLst>
              <a:ext uri="{FF2B5EF4-FFF2-40B4-BE49-F238E27FC236}">
                <a16:creationId xmlns:a16="http://schemas.microsoft.com/office/drawing/2014/main" xmlns="" id="{CE2BF208-DD54-4E2C-8E3E-09D260A3BA66}"/>
              </a:ext>
            </a:extLst>
          </p:cNvPr>
          <p:cNvPicPr>
            <a:picLocks noChangeAspect="1"/>
          </p:cNvPicPr>
          <p:nvPr/>
        </p:nvPicPr>
        <p:blipFill>
          <a:blip r:embed="rId3" cstate="print"/>
          <a:stretch>
            <a:fillRect/>
          </a:stretch>
        </p:blipFill>
        <p:spPr>
          <a:xfrm>
            <a:off x="264319" y="716438"/>
            <a:ext cx="2764631" cy="3522920"/>
          </a:xfrm>
          <a:prstGeom prst="rect">
            <a:avLst/>
          </a:prstGeom>
        </p:spPr>
      </p:pic>
      <p:pic>
        <p:nvPicPr>
          <p:cNvPr id="8" name="Picture 7" descr="A close up of a person&#10;&#10;Description generated with high confidence">
            <a:extLst>
              <a:ext uri="{FF2B5EF4-FFF2-40B4-BE49-F238E27FC236}">
                <a16:creationId xmlns:a16="http://schemas.microsoft.com/office/drawing/2014/main" xmlns="" id="{E8681811-5636-4528-BFB9-CA7F77D3148B}"/>
              </a:ext>
            </a:extLst>
          </p:cNvPr>
          <p:cNvPicPr>
            <a:picLocks noChangeAspect="1"/>
          </p:cNvPicPr>
          <p:nvPr/>
        </p:nvPicPr>
        <p:blipFill>
          <a:blip r:embed="rId4" cstate="print"/>
          <a:stretch>
            <a:fillRect/>
          </a:stretch>
        </p:blipFill>
        <p:spPr>
          <a:xfrm>
            <a:off x="1646634" y="4239359"/>
            <a:ext cx="3446444" cy="1675667"/>
          </a:xfrm>
          <a:prstGeom prst="rect">
            <a:avLst/>
          </a:prstGeom>
        </p:spPr>
      </p:pic>
      <p:sp>
        <p:nvSpPr>
          <p:cNvPr id="9" name="TextBox 8">
            <a:extLst>
              <a:ext uri="{FF2B5EF4-FFF2-40B4-BE49-F238E27FC236}">
                <a16:creationId xmlns:a16="http://schemas.microsoft.com/office/drawing/2014/main" xmlns="" id="{C2D4C9CD-8573-499A-9135-36D72569618A}"/>
              </a:ext>
            </a:extLst>
          </p:cNvPr>
          <p:cNvSpPr txBox="1"/>
          <p:nvPr/>
        </p:nvSpPr>
        <p:spPr>
          <a:xfrm>
            <a:off x="557213" y="6011629"/>
            <a:ext cx="6065044" cy="923330"/>
          </a:xfrm>
          <a:prstGeom prst="rect">
            <a:avLst/>
          </a:prstGeom>
          <a:noFill/>
        </p:spPr>
        <p:txBody>
          <a:bodyPr wrap="square" rtlCol="0">
            <a:spAutoFit/>
          </a:bodyPr>
          <a:lstStyle/>
          <a:p>
            <a:r>
              <a:rPr lang="en-US" dirty="0"/>
              <a:t>Source: https://www.tutorialspoint.com/design_pattern/flyweight_pattern.htm</a:t>
            </a:r>
          </a:p>
        </p:txBody>
      </p:sp>
    </p:spTree>
    <p:extLst>
      <p:ext uri="{BB962C8B-B14F-4D97-AF65-F5344CB8AC3E}">
        <p14:creationId xmlns:p14="http://schemas.microsoft.com/office/powerpoint/2010/main" xmlns="" val="3742185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22C5ED-49E8-43B5-80A0-D7156ECFF288}"/>
              </a:ext>
            </a:extLst>
          </p:cNvPr>
          <p:cNvSpPr>
            <a:spLocks noGrp="1"/>
          </p:cNvSpPr>
          <p:nvPr>
            <p:ph type="title"/>
          </p:nvPr>
        </p:nvSpPr>
        <p:spPr>
          <a:xfrm>
            <a:off x="93663" y="152401"/>
            <a:ext cx="6447501" cy="695325"/>
          </a:xfrm>
        </p:spPr>
        <p:txBody>
          <a:bodyPr>
            <a:normAutofit/>
          </a:bodyPr>
          <a:lstStyle/>
          <a:p>
            <a:pPr algn="l"/>
            <a:r>
              <a:rPr lang="en-US" sz="2400" dirty="0">
                <a:latin typeface="Algerian" pitchFamily="82" charset="0"/>
              </a:rPr>
              <a:t>QUIZ</a:t>
            </a:r>
          </a:p>
        </p:txBody>
      </p:sp>
      <p:sp>
        <p:nvSpPr>
          <p:cNvPr id="3" name="Content Placeholder 2">
            <a:extLst>
              <a:ext uri="{FF2B5EF4-FFF2-40B4-BE49-F238E27FC236}">
                <a16:creationId xmlns:a16="http://schemas.microsoft.com/office/drawing/2014/main" xmlns="" id="{5B0C8541-B74C-4C1B-BC72-E338E5796692}"/>
              </a:ext>
            </a:extLst>
          </p:cNvPr>
          <p:cNvSpPr>
            <a:spLocks noGrp="1"/>
          </p:cNvSpPr>
          <p:nvPr>
            <p:ph idx="1"/>
          </p:nvPr>
        </p:nvSpPr>
        <p:spPr>
          <a:xfrm>
            <a:off x="93664" y="847726"/>
            <a:ext cx="9050336" cy="5572125"/>
          </a:xfrm>
        </p:spPr>
        <p:txBody>
          <a:bodyPr>
            <a:noAutofit/>
          </a:bodyPr>
          <a:lstStyle/>
          <a:p>
            <a:pPr marL="0" indent="0">
              <a:buNone/>
            </a:pPr>
            <a:r>
              <a:rPr lang="en-US" sz="2400" dirty="0">
                <a:latin typeface="Arial Narrow" pitchFamily="34" charset="0"/>
              </a:rPr>
              <a:t>1. Which type of design pattern you use when you want to reduce the number of objects?</a:t>
            </a:r>
          </a:p>
          <a:p>
            <a:pPr marL="0" indent="0">
              <a:buNone/>
            </a:pPr>
            <a:r>
              <a:rPr lang="en-US" sz="2400" dirty="0">
                <a:latin typeface="Arial Narrow" pitchFamily="34" charset="0"/>
              </a:rPr>
              <a:t>   a) Proxy</a:t>
            </a:r>
          </a:p>
          <a:p>
            <a:pPr marL="0" indent="0">
              <a:buNone/>
            </a:pPr>
            <a:r>
              <a:rPr lang="en-US" sz="2400" dirty="0">
                <a:latin typeface="Arial Narrow" pitchFamily="34" charset="0"/>
              </a:rPr>
              <a:t>   b) Strategy</a:t>
            </a:r>
          </a:p>
          <a:p>
            <a:pPr marL="0" indent="0">
              <a:buNone/>
            </a:pPr>
            <a:r>
              <a:rPr lang="en-US" sz="2400" dirty="0">
                <a:latin typeface="Arial Narrow" pitchFamily="34" charset="0"/>
              </a:rPr>
              <a:t>   c) State</a:t>
            </a:r>
          </a:p>
          <a:p>
            <a:pPr marL="0" indent="0">
              <a:buNone/>
            </a:pPr>
            <a:r>
              <a:rPr lang="en-US" sz="2400" dirty="0">
                <a:latin typeface="Arial Narrow" pitchFamily="34" charset="0"/>
              </a:rPr>
              <a:t>   d) Flyweight</a:t>
            </a:r>
          </a:p>
          <a:p>
            <a:pPr marL="0" indent="0">
              <a:buNone/>
            </a:pPr>
            <a:r>
              <a:rPr lang="en-US" sz="2400" dirty="0">
                <a:latin typeface="Arial Narrow" pitchFamily="34" charset="0"/>
              </a:rPr>
              <a:t> Ans: d)</a:t>
            </a:r>
          </a:p>
          <a:p>
            <a:pPr marL="0" indent="0">
              <a:buNone/>
            </a:pPr>
            <a:r>
              <a:rPr lang="en-US" sz="2400" dirty="0">
                <a:latin typeface="Arial Narrow" pitchFamily="34" charset="0"/>
              </a:rPr>
              <a:t>2. The flyweight design pattern comes under the structural design pattern.</a:t>
            </a:r>
          </a:p>
          <a:p>
            <a:pPr marL="0" indent="0">
              <a:buNone/>
            </a:pPr>
            <a:r>
              <a:rPr lang="en-US" sz="2400" dirty="0">
                <a:latin typeface="Arial Narrow" pitchFamily="34" charset="0"/>
              </a:rPr>
              <a:t/>
            </a:r>
            <a:br>
              <a:rPr lang="en-US" sz="2400" dirty="0">
                <a:latin typeface="Arial Narrow" pitchFamily="34" charset="0"/>
              </a:rPr>
            </a:br>
            <a:r>
              <a:rPr lang="en-US" sz="2400" dirty="0">
                <a:latin typeface="Arial Narrow" pitchFamily="34" charset="0"/>
              </a:rPr>
              <a:t>    A) true</a:t>
            </a:r>
            <a:br>
              <a:rPr lang="en-US" sz="2400" dirty="0">
                <a:latin typeface="Arial Narrow" pitchFamily="34" charset="0"/>
              </a:rPr>
            </a:br>
            <a:r>
              <a:rPr lang="en-US" sz="2400" dirty="0">
                <a:latin typeface="Arial Narrow" pitchFamily="34" charset="0"/>
              </a:rPr>
              <a:t>    b) False</a:t>
            </a:r>
          </a:p>
          <a:p>
            <a:pPr marL="0" indent="0">
              <a:buNone/>
            </a:pPr>
            <a:r>
              <a:rPr lang="en-US" sz="2400" dirty="0">
                <a:latin typeface="Arial Narrow" pitchFamily="34" charset="0"/>
              </a:rPr>
              <a:t>   Ans : A)</a:t>
            </a:r>
            <a:r>
              <a:rPr lang="en-US" dirty="0">
                <a:latin typeface="Arial Narrow" pitchFamily="34" charset="0"/>
              </a:rPr>
              <a:t/>
            </a:r>
            <a:br>
              <a:rPr lang="en-US" dirty="0">
                <a:latin typeface="Arial Narrow" pitchFamily="34" charset="0"/>
              </a:rPr>
            </a:br>
            <a:endParaRPr lang="en-US" dirty="0">
              <a:latin typeface="Arial Narrow" pitchFamily="34" charset="0"/>
            </a:endParaRPr>
          </a:p>
          <a:p>
            <a:pPr marL="0" indent="0">
              <a:buNone/>
            </a:pPr>
            <a:endParaRPr lang="en-US" dirty="0">
              <a:latin typeface="Arial Narrow" pitchFamily="34" charset="0"/>
            </a:endParaRPr>
          </a:p>
        </p:txBody>
      </p:sp>
    </p:spTree>
    <p:extLst>
      <p:ext uri="{BB962C8B-B14F-4D97-AF65-F5344CB8AC3E}">
        <p14:creationId xmlns:p14="http://schemas.microsoft.com/office/powerpoint/2010/main" xmlns="" val="3114700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80E9D9E-06DF-498F-97BF-FDC783A4E151}"/>
              </a:ext>
            </a:extLst>
          </p:cNvPr>
          <p:cNvSpPr txBox="1"/>
          <p:nvPr/>
        </p:nvSpPr>
        <p:spPr>
          <a:xfrm>
            <a:off x="142876" y="542925"/>
            <a:ext cx="6765131" cy="2554545"/>
          </a:xfrm>
          <a:prstGeom prst="rect">
            <a:avLst/>
          </a:prstGeom>
          <a:noFill/>
        </p:spPr>
        <p:txBody>
          <a:bodyPr wrap="square" rtlCol="0">
            <a:spAutoFit/>
          </a:bodyPr>
          <a:lstStyle/>
          <a:p>
            <a:r>
              <a:rPr lang="en-US" sz="3200" dirty="0">
                <a:latin typeface="Arial Narrow" pitchFamily="34" charset="0"/>
              </a:rPr>
              <a:t>3</a:t>
            </a:r>
            <a:r>
              <a:rPr lang="en-US" sz="2400" dirty="0" smtClean="0">
                <a:latin typeface="Arial Narrow" pitchFamily="34" charset="0"/>
              </a:rPr>
              <a:t>. </a:t>
            </a:r>
            <a:r>
              <a:rPr lang="en-US" sz="3200" dirty="0">
                <a:latin typeface="Arial Narrow" pitchFamily="34" charset="0"/>
              </a:rPr>
              <a:t>The flyweight design pattern reduces the object structure of the application.</a:t>
            </a:r>
          </a:p>
          <a:p>
            <a:r>
              <a:rPr lang="en-US" sz="3200" dirty="0">
                <a:latin typeface="Arial Narrow" pitchFamily="34" charset="0"/>
              </a:rPr>
              <a:t>   A) True</a:t>
            </a:r>
          </a:p>
          <a:p>
            <a:r>
              <a:rPr lang="en-US" sz="3200" dirty="0">
                <a:latin typeface="Arial Narrow" pitchFamily="34" charset="0"/>
              </a:rPr>
              <a:t>   B) False</a:t>
            </a:r>
          </a:p>
          <a:p>
            <a:r>
              <a:rPr lang="en-US" sz="3200" dirty="0">
                <a:latin typeface="Arial Narrow" pitchFamily="34" charset="0"/>
              </a:rPr>
              <a:t>   Ans: B)</a:t>
            </a:r>
          </a:p>
        </p:txBody>
      </p:sp>
    </p:spTree>
    <p:extLst>
      <p:ext uri="{BB962C8B-B14F-4D97-AF65-F5344CB8AC3E}">
        <p14:creationId xmlns:p14="http://schemas.microsoft.com/office/powerpoint/2010/main" xmlns="" val="683309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dirty="0" smtClean="0">
                <a:latin typeface="Algerian" pitchFamily="82" charset="0"/>
              </a:rPr>
              <a:t>UML DESIGN</a:t>
            </a:r>
            <a:endParaRPr lang="en-US" sz="2400" dirty="0">
              <a:latin typeface="Algerian" pitchFamily="82" charset="0"/>
            </a:endParaRPr>
          </a:p>
        </p:txBody>
      </p:sp>
      <p:pic>
        <p:nvPicPr>
          <p:cNvPr id="4" name="Content Placeholder 3" descr="o1.PNG"/>
          <p:cNvPicPr>
            <a:picLocks noGrp="1" noChangeAspect="1"/>
          </p:cNvPicPr>
          <p:nvPr>
            <p:ph idx="1"/>
          </p:nvPr>
        </p:nvPicPr>
        <p:blipFill>
          <a:blip r:embed="rId2" cstate="print"/>
          <a:stretch>
            <a:fillRect/>
          </a:stretch>
        </p:blipFill>
        <p:spPr>
          <a:xfrm>
            <a:off x="1447800" y="1981200"/>
            <a:ext cx="5638800" cy="3962399"/>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dirty="0" smtClean="0">
                <a:latin typeface="Algerian" pitchFamily="82" charset="0"/>
              </a:rPr>
              <a:t>CODE</a:t>
            </a:r>
            <a:endParaRPr lang="en-US" sz="2400" dirty="0">
              <a:latin typeface="Algerian" pitchFamily="82" charset="0"/>
            </a:endParaRPr>
          </a:p>
        </p:txBody>
      </p:sp>
      <p:pic>
        <p:nvPicPr>
          <p:cNvPr id="4" name="Content Placeholder 3" descr="c1.PNG"/>
          <p:cNvPicPr>
            <a:picLocks noGrp="1" noChangeAspect="1"/>
          </p:cNvPicPr>
          <p:nvPr>
            <p:ph idx="1"/>
          </p:nvPr>
        </p:nvPicPr>
        <p:blipFill>
          <a:blip r:embed="rId2" cstate="print"/>
          <a:stretch>
            <a:fillRect/>
          </a:stretch>
        </p:blipFill>
        <p:spPr>
          <a:xfrm>
            <a:off x="2590800" y="1219200"/>
            <a:ext cx="3227582" cy="2286000"/>
          </a:xfrm>
        </p:spPr>
      </p:pic>
      <p:pic>
        <p:nvPicPr>
          <p:cNvPr id="5" name="Picture 4" descr="c2.PNG"/>
          <p:cNvPicPr>
            <a:picLocks noChangeAspect="1"/>
          </p:cNvPicPr>
          <p:nvPr/>
        </p:nvPicPr>
        <p:blipFill>
          <a:blip r:embed="rId3" cstate="print"/>
          <a:stretch>
            <a:fillRect/>
          </a:stretch>
        </p:blipFill>
        <p:spPr>
          <a:xfrm>
            <a:off x="2057400" y="3505200"/>
            <a:ext cx="4267200" cy="313794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458200" cy="838200"/>
          </a:xfrm>
        </p:spPr>
        <p:txBody>
          <a:bodyPr>
            <a:normAutofit/>
          </a:bodyPr>
          <a:lstStyle/>
          <a:p>
            <a:pPr algn="l"/>
            <a:r>
              <a:rPr lang="en-US" sz="2400" dirty="0" smtClean="0">
                <a:latin typeface="Algerian" pitchFamily="82" charset="0"/>
              </a:rPr>
              <a:t>quiz</a:t>
            </a:r>
            <a:endParaRPr lang="en-US" sz="2400" dirty="0">
              <a:latin typeface="Algerian" pitchFamily="82" charset="0"/>
            </a:endParaRPr>
          </a:p>
        </p:txBody>
      </p:sp>
      <p:sp>
        <p:nvSpPr>
          <p:cNvPr id="3" name="Content Placeholder 2"/>
          <p:cNvSpPr>
            <a:spLocks noGrp="1"/>
          </p:cNvSpPr>
          <p:nvPr>
            <p:ph idx="1"/>
          </p:nvPr>
        </p:nvSpPr>
        <p:spPr>
          <a:xfrm>
            <a:off x="228600" y="1143000"/>
            <a:ext cx="8763000" cy="5410200"/>
          </a:xfrm>
        </p:spPr>
        <p:txBody>
          <a:bodyPr>
            <a:normAutofit/>
          </a:bodyPr>
          <a:lstStyle/>
          <a:p>
            <a:r>
              <a:rPr lang="en-US" sz="2400" dirty="0" smtClean="0">
                <a:latin typeface="Arial Narrow" pitchFamily="34" charset="0"/>
              </a:rPr>
              <a:t>Define one to many dependency between objects so that when one object change state, all its dependent are notified and updated automatically.</a:t>
            </a:r>
          </a:p>
          <a:p>
            <a:pPr lvl="1">
              <a:buNone/>
            </a:pPr>
            <a:r>
              <a:rPr lang="en-US" sz="2400" dirty="0" smtClean="0">
                <a:latin typeface="Arial Narrow" pitchFamily="34" charset="0"/>
              </a:rPr>
              <a:t>A. Chain of responsibility</a:t>
            </a:r>
          </a:p>
          <a:p>
            <a:pPr lvl="1">
              <a:buNone/>
            </a:pPr>
            <a:r>
              <a:rPr lang="en-US" sz="2400" dirty="0" smtClean="0">
                <a:latin typeface="Arial Narrow" pitchFamily="34" charset="0"/>
              </a:rPr>
              <a:t>B. Event Notification</a:t>
            </a:r>
          </a:p>
          <a:p>
            <a:pPr lvl="1">
              <a:buNone/>
            </a:pPr>
            <a:r>
              <a:rPr lang="en-US" sz="2400" dirty="0" smtClean="0">
                <a:latin typeface="Arial Narrow" pitchFamily="34" charset="0"/>
              </a:rPr>
              <a:t>C. Mediator</a:t>
            </a:r>
          </a:p>
          <a:p>
            <a:pPr lvl="1">
              <a:buNone/>
            </a:pPr>
            <a:r>
              <a:rPr lang="en-US" sz="2400" dirty="0" smtClean="0">
                <a:latin typeface="Arial Narrow" pitchFamily="34" charset="0"/>
              </a:rPr>
              <a:t>D. Observer</a:t>
            </a:r>
            <a:endParaRPr lang="en-US" sz="2400" b="1" u="sng" dirty="0" smtClean="0">
              <a:latin typeface="Arial Narrow" pitchFamily="34" charset="0"/>
            </a:endParaRPr>
          </a:p>
          <a:p>
            <a:pPr lvl="1">
              <a:buNone/>
            </a:pPr>
            <a:r>
              <a:rPr lang="en-US" sz="2400" b="1" u="sng" dirty="0" smtClean="0">
                <a:latin typeface="Arial Narrow" pitchFamily="34" charset="0"/>
              </a:rPr>
              <a:t>D) Observer</a:t>
            </a:r>
          </a:p>
          <a:p>
            <a:r>
              <a:rPr lang="en-US" sz="2400" dirty="0" smtClean="0">
                <a:latin typeface="Arial Narrow" pitchFamily="34" charset="0"/>
              </a:rPr>
              <a:t>Which </a:t>
            </a:r>
            <a:r>
              <a:rPr lang="en-US" sz="2400" dirty="0" smtClean="0">
                <a:latin typeface="Arial Narrow" pitchFamily="34" charset="0"/>
              </a:rPr>
              <a:t>design pattern defines one-to-many dependency among objects?</a:t>
            </a:r>
            <a:br>
              <a:rPr lang="en-US" sz="2400" dirty="0" smtClean="0">
                <a:latin typeface="Arial Narrow" pitchFamily="34" charset="0"/>
              </a:rPr>
            </a:br>
            <a:r>
              <a:rPr lang="en-US" sz="2400" dirty="0" smtClean="0">
                <a:latin typeface="Arial Narrow" pitchFamily="34" charset="0"/>
              </a:rPr>
              <a:t>A. </a:t>
            </a:r>
            <a:r>
              <a:rPr lang="en-US" sz="2400" dirty="0" smtClean="0">
                <a:latin typeface="Arial Narrow" pitchFamily="34" charset="0"/>
              </a:rPr>
              <a:t>Singleton pattern</a:t>
            </a:r>
            <a:br>
              <a:rPr lang="en-US" sz="2400" dirty="0" smtClean="0">
                <a:latin typeface="Arial Narrow" pitchFamily="34" charset="0"/>
              </a:rPr>
            </a:br>
            <a:r>
              <a:rPr lang="en-US" sz="2400" dirty="0" smtClean="0">
                <a:latin typeface="Arial Narrow" pitchFamily="34" charset="0"/>
              </a:rPr>
              <a:t>B.</a:t>
            </a:r>
            <a:r>
              <a:rPr lang="en-US" sz="2400" dirty="0" smtClean="0">
                <a:latin typeface="Arial Narrow" pitchFamily="34" charset="0"/>
              </a:rPr>
              <a:t> </a:t>
            </a:r>
            <a:r>
              <a:rPr lang="en-US" sz="2400" dirty="0" smtClean="0">
                <a:latin typeface="Arial Narrow" pitchFamily="34" charset="0"/>
              </a:rPr>
              <a:t>Facade Pattern</a:t>
            </a:r>
            <a:br>
              <a:rPr lang="en-US" sz="2400" dirty="0" smtClean="0">
                <a:latin typeface="Arial Narrow" pitchFamily="34" charset="0"/>
              </a:rPr>
            </a:br>
            <a:r>
              <a:rPr lang="en-US" sz="2400" dirty="0" smtClean="0">
                <a:latin typeface="Arial Narrow" pitchFamily="34" charset="0"/>
              </a:rPr>
              <a:t>C.</a:t>
            </a:r>
            <a:r>
              <a:rPr lang="en-US" sz="2400" dirty="0" smtClean="0">
                <a:latin typeface="Arial Narrow" pitchFamily="34" charset="0"/>
              </a:rPr>
              <a:t> </a:t>
            </a:r>
            <a:r>
              <a:rPr lang="en-US" sz="2400" dirty="0" smtClean="0">
                <a:latin typeface="Arial Narrow" pitchFamily="34" charset="0"/>
              </a:rPr>
              <a:t>Observer pattern</a:t>
            </a:r>
            <a:br>
              <a:rPr lang="en-US" sz="2400" dirty="0" smtClean="0">
                <a:latin typeface="Arial Narrow" pitchFamily="34" charset="0"/>
              </a:rPr>
            </a:br>
            <a:r>
              <a:rPr lang="en-US" sz="2400" dirty="0" smtClean="0">
                <a:latin typeface="Arial Narrow" pitchFamily="34" charset="0"/>
              </a:rPr>
              <a:t>D.</a:t>
            </a:r>
            <a:r>
              <a:rPr lang="en-US" sz="2400" dirty="0" smtClean="0">
                <a:latin typeface="Arial Narrow" pitchFamily="34" charset="0"/>
              </a:rPr>
              <a:t> </a:t>
            </a:r>
            <a:r>
              <a:rPr lang="en-US" sz="2400" dirty="0" smtClean="0">
                <a:latin typeface="Arial Narrow" pitchFamily="34" charset="0"/>
              </a:rPr>
              <a:t>Factory method pattern</a:t>
            </a:r>
          </a:p>
          <a:p>
            <a:pPr>
              <a:buNone/>
            </a:pPr>
            <a:r>
              <a:rPr lang="en-US" sz="2400" dirty="0" smtClean="0">
                <a:latin typeface="Arial Narrow" pitchFamily="34" charset="0"/>
              </a:rPr>
              <a:t>   </a:t>
            </a:r>
            <a:r>
              <a:rPr lang="en-US" sz="2400" b="1" u="sng" dirty="0" smtClean="0">
                <a:latin typeface="Arial Narrow" pitchFamily="34" charset="0"/>
              </a:rPr>
              <a:t> </a:t>
            </a:r>
            <a:r>
              <a:rPr lang="en-US" sz="2400" b="1" u="sng" dirty="0" smtClean="0">
                <a:latin typeface="Arial Narrow" pitchFamily="34" charset="0"/>
              </a:rPr>
              <a:t> C)Observer pattern</a:t>
            </a:r>
            <a:endParaRPr lang="en-US" sz="2400" b="1" u="sng" dirty="0" smtClean="0">
              <a:latin typeface="Arial Narrow" pitchFamily="34" charset="0"/>
            </a:endParaRPr>
          </a:p>
          <a:p>
            <a:pPr marL="514350" indent="-514350">
              <a:buFont typeface="+mj-lt"/>
              <a:buAutoNum type="arabicParenR"/>
            </a:pPr>
            <a:endParaRPr lang="en-US" sz="1800" dirty="0">
              <a:latin typeface="Agency FB"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dirty="0" smtClean="0">
                <a:latin typeface="Algerian" pitchFamily="82" charset="0"/>
              </a:rPr>
              <a:t>QUIZ</a:t>
            </a:r>
            <a:endParaRPr lang="en-US" sz="2400" dirty="0">
              <a:latin typeface="Algerian" pitchFamily="82" charset="0"/>
            </a:endParaRPr>
          </a:p>
        </p:txBody>
      </p:sp>
      <p:sp>
        <p:nvSpPr>
          <p:cNvPr id="3" name="Content Placeholder 2"/>
          <p:cNvSpPr>
            <a:spLocks noGrp="1"/>
          </p:cNvSpPr>
          <p:nvPr>
            <p:ph idx="1"/>
          </p:nvPr>
        </p:nvSpPr>
        <p:spPr/>
        <p:txBody>
          <a:bodyPr>
            <a:normAutofit/>
          </a:bodyPr>
          <a:lstStyle/>
          <a:p>
            <a:r>
              <a:rPr lang="en-US" sz="2400" dirty="0" smtClean="0">
                <a:latin typeface="Arial Narrow" pitchFamily="34" charset="0"/>
              </a:rPr>
              <a:t>Observer pattern defines:</a:t>
            </a:r>
          </a:p>
          <a:p>
            <a:pPr>
              <a:buNone/>
            </a:pPr>
            <a:r>
              <a:rPr lang="en-US" sz="2400" dirty="0" smtClean="0">
                <a:latin typeface="Arial Narrow" pitchFamily="34" charset="0"/>
              </a:rPr>
              <a:t> </a:t>
            </a:r>
            <a:r>
              <a:rPr lang="en-US" sz="2400" dirty="0" smtClean="0">
                <a:latin typeface="Arial Narrow" pitchFamily="34" charset="0"/>
              </a:rPr>
              <a:t>   A. one-to-many dependency between objects</a:t>
            </a:r>
          </a:p>
          <a:p>
            <a:pPr>
              <a:buNone/>
            </a:pPr>
            <a:r>
              <a:rPr lang="en-US" sz="2400" dirty="0" smtClean="0">
                <a:latin typeface="Arial Narrow" pitchFamily="34" charset="0"/>
              </a:rPr>
              <a:t> </a:t>
            </a:r>
            <a:r>
              <a:rPr lang="en-US" sz="2400" dirty="0" smtClean="0">
                <a:latin typeface="Arial Narrow" pitchFamily="34" charset="0"/>
              </a:rPr>
              <a:t>   B. many-to-many dependency</a:t>
            </a:r>
          </a:p>
          <a:p>
            <a:pPr>
              <a:buNone/>
            </a:pPr>
            <a:r>
              <a:rPr lang="en-US" sz="2400" dirty="0" smtClean="0">
                <a:latin typeface="Arial Narrow" pitchFamily="34" charset="0"/>
              </a:rPr>
              <a:t> </a:t>
            </a:r>
            <a:r>
              <a:rPr lang="en-US" sz="2400" dirty="0" smtClean="0">
                <a:latin typeface="Arial Narrow" pitchFamily="34" charset="0"/>
              </a:rPr>
              <a:t>   C. many-to-one dependency</a:t>
            </a:r>
          </a:p>
          <a:p>
            <a:pPr>
              <a:buNone/>
            </a:pPr>
            <a:r>
              <a:rPr lang="en-US" sz="2400" dirty="0" smtClean="0">
                <a:latin typeface="Arial Narrow" pitchFamily="34" charset="0"/>
              </a:rPr>
              <a:t> </a:t>
            </a:r>
            <a:r>
              <a:rPr lang="en-US" sz="2400" dirty="0" smtClean="0">
                <a:latin typeface="Arial Narrow" pitchFamily="34" charset="0"/>
              </a:rPr>
              <a:t>   </a:t>
            </a:r>
            <a:r>
              <a:rPr lang="en-US" sz="2400" b="1" u="sng" dirty="0" smtClean="0">
                <a:latin typeface="Arial Narrow" pitchFamily="34" charset="0"/>
              </a:rPr>
              <a:t>A. one-to-many dependency between objects</a:t>
            </a:r>
          </a:p>
          <a:p>
            <a:pPr>
              <a:buNone/>
            </a:pPr>
            <a:endParaRPr lang="en-US" sz="2400" b="1" u="sng" dirty="0" smtClean="0">
              <a:latin typeface="Arial Narrow" pitchFamily="34" charset="0"/>
            </a:endParaRPr>
          </a:p>
          <a:p>
            <a:pPr>
              <a:buNone/>
            </a:pPr>
            <a:endParaRPr lang="en-US" sz="2400" b="1" u="sng" dirty="0" smtClean="0">
              <a:latin typeface="Arial Narrow"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smtClean="0">
                <a:latin typeface="Algerian" pitchFamily="82" charset="0"/>
              </a:rPr>
              <a:t>REFERENCES</a:t>
            </a:r>
            <a:endParaRPr lang="en-US" sz="4000" dirty="0">
              <a:latin typeface="Algerian" pitchFamily="82" charset="0"/>
            </a:endParaRPr>
          </a:p>
        </p:txBody>
      </p:sp>
      <p:sp>
        <p:nvSpPr>
          <p:cNvPr id="3" name="Content Placeholder 2"/>
          <p:cNvSpPr>
            <a:spLocks noGrp="1"/>
          </p:cNvSpPr>
          <p:nvPr>
            <p:ph idx="1"/>
          </p:nvPr>
        </p:nvSpPr>
        <p:spPr/>
        <p:txBody>
          <a:bodyPr>
            <a:normAutofit/>
          </a:bodyPr>
          <a:lstStyle/>
          <a:p>
            <a:r>
              <a:rPr lang="en-US" sz="2400" dirty="0" smtClean="0">
                <a:hlinkClick r:id="rId2"/>
              </a:rPr>
              <a:t>https://</a:t>
            </a:r>
            <a:r>
              <a:rPr lang="en-US" sz="2400" dirty="0" smtClean="0">
                <a:hlinkClick r:id="rId2"/>
              </a:rPr>
              <a:t>www.proprofs.com/quiz-school/story.php?title=NTc3NTAy</a:t>
            </a:r>
            <a:endParaRPr lang="en-US" sz="2400" dirty="0" smtClean="0"/>
          </a:p>
          <a:p>
            <a:r>
              <a:rPr lang="en-US" sz="2400" dirty="0" smtClean="0">
                <a:hlinkClick r:id="rId3"/>
              </a:rPr>
              <a:t>https://</a:t>
            </a:r>
            <a:r>
              <a:rPr lang="en-US" sz="2400" dirty="0" smtClean="0">
                <a:hlinkClick r:id="rId3"/>
              </a:rPr>
              <a:t>en.wikipedia.org/wiki/Observer_pattern</a:t>
            </a:r>
            <a:endParaRPr lang="en-US" sz="2400" dirty="0" smtClean="0"/>
          </a:p>
          <a:p>
            <a:r>
              <a:rPr lang="en-US" sz="2400" dirty="0" smtClean="0">
                <a:hlinkClick r:id="rId4"/>
              </a:rPr>
              <a:t>https://www.sporcle.com/games/.../</a:t>
            </a:r>
            <a:r>
              <a:rPr lang="en-US" sz="2400" dirty="0" smtClean="0">
                <a:hlinkClick r:id="rId4"/>
              </a:rPr>
              <a:t>gang-of-four-design-patterns-by-description</a:t>
            </a:r>
            <a:endParaRPr lang="en-US" sz="2400" dirty="0" smtClean="0"/>
          </a:p>
          <a:p>
            <a:r>
              <a:rPr lang="en-US" sz="2400" dirty="0" smtClean="0">
                <a:hlinkClick r:id="rId5"/>
              </a:rPr>
              <a:t>www.sanfoundry.com</a:t>
            </a:r>
            <a:endParaRPr lang="en-US" sz="2400" dirty="0" smtClean="0"/>
          </a:p>
          <a:p>
            <a:pPr>
              <a:buNone/>
            </a:pPr>
            <a:endParaRPr lang="en-US" sz="24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dirty="0">
                <a:latin typeface="Algerian" pitchFamily="82" charset="0"/>
              </a:rPr>
              <a:t>PROXY DESIGN PATTERN</a:t>
            </a:r>
          </a:p>
        </p:txBody>
      </p:sp>
      <p:sp>
        <p:nvSpPr>
          <p:cNvPr id="3" name="Content Placeholder 2"/>
          <p:cNvSpPr>
            <a:spLocks noGrp="1"/>
          </p:cNvSpPr>
          <p:nvPr>
            <p:ph idx="1"/>
          </p:nvPr>
        </p:nvSpPr>
        <p:spPr>
          <a:xfrm>
            <a:off x="508000" y="1558345"/>
            <a:ext cx="6630116" cy="4559120"/>
          </a:xfrm>
        </p:spPr>
        <p:txBody>
          <a:bodyPr>
            <a:normAutofit/>
          </a:bodyPr>
          <a:lstStyle/>
          <a:p>
            <a:r>
              <a:rPr lang="en-IN" dirty="0">
                <a:latin typeface="Arial Narrow" pitchFamily="34" charset="0"/>
              </a:rPr>
              <a:t>Proxy pattern is used when we want to provide controlled access of any functionality.</a:t>
            </a:r>
          </a:p>
          <a:p>
            <a:pPr marL="0" indent="0">
              <a:buNone/>
            </a:pPr>
            <a:endParaRPr lang="en-IN" dirty="0">
              <a:latin typeface="Arial Narrow" pitchFamily="34" charset="0"/>
            </a:endParaRPr>
          </a:p>
          <a:p>
            <a:r>
              <a:rPr lang="en-IN" dirty="0">
                <a:latin typeface="Arial Narrow" pitchFamily="34" charset="0"/>
              </a:rPr>
              <a:t>This pattern comes under the Structural Design Pattern.</a:t>
            </a:r>
          </a:p>
          <a:p>
            <a:endParaRPr lang="en-IN" dirty="0">
              <a:latin typeface="Arial Narrow" pitchFamily="34" charset="0"/>
            </a:endParaRPr>
          </a:p>
          <a:p>
            <a:r>
              <a:rPr lang="en-IN" dirty="0">
                <a:latin typeface="Arial Narrow" pitchFamily="34" charset="0"/>
              </a:rPr>
              <a:t>It can add a wrapper for the pattern against the complexity.</a:t>
            </a:r>
          </a:p>
        </p:txBody>
      </p:sp>
    </p:spTree>
    <p:extLst>
      <p:ext uri="{BB962C8B-B14F-4D97-AF65-F5344CB8AC3E}">
        <p14:creationId xmlns:p14="http://schemas.microsoft.com/office/powerpoint/2010/main" xmlns="" val="772144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dirty="0">
                <a:latin typeface="Algerian" pitchFamily="82" charset="0"/>
              </a:rPr>
              <a:t>User Story</a:t>
            </a:r>
          </a:p>
        </p:txBody>
      </p:sp>
      <p:sp>
        <p:nvSpPr>
          <p:cNvPr id="3" name="Content Placeholder 2"/>
          <p:cNvSpPr>
            <a:spLocks noGrp="1"/>
          </p:cNvSpPr>
          <p:nvPr>
            <p:ph idx="1"/>
          </p:nvPr>
        </p:nvSpPr>
        <p:spPr/>
        <p:txBody>
          <a:bodyPr>
            <a:normAutofit/>
          </a:bodyPr>
          <a:lstStyle/>
          <a:p>
            <a:r>
              <a:rPr lang="en-IN" dirty="0">
                <a:latin typeface="Arial Narrow" pitchFamily="34" charset="0"/>
              </a:rPr>
              <a:t>As a developer, I created an interface for the ATM machine which accepts and receives the cash from the users. For the security purpose, I have designed a proxy object called ATMproxy which allows to limit the access in the ATM machine with the fields assigned in it.</a:t>
            </a:r>
          </a:p>
          <a:p>
            <a:r>
              <a:rPr lang="en-IN" dirty="0">
                <a:latin typeface="Arial Narrow" pitchFamily="34" charset="0"/>
              </a:rPr>
              <a:t>It is protected by implementing the same interface between the proxy object and the protected object.</a:t>
            </a:r>
          </a:p>
        </p:txBody>
      </p:sp>
    </p:spTree>
    <p:extLst>
      <p:ext uri="{BB962C8B-B14F-4D97-AF65-F5344CB8AC3E}">
        <p14:creationId xmlns:p14="http://schemas.microsoft.com/office/powerpoint/2010/main" xmlns="" val="21884863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298</TotalTime>
  <Words>712</Words>
  <Application>Microsoft Office PowerPoint</Application>
  <PresentationFormat>On-screen Show (4:3)</PresentationFormat>
  <Paragraphs>131</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Foundry</vt:lpstr>
      <vt:lpstr>Problem set 6</vt:lpstr>
      <vt:lpstr>OBSERVER DESIGN PATTERN- STORY</vt:lpstr>
      <vt:lpstr>UML DESIGN</vt:lpstr>
      <vt:lpstr>CODE</vt:lpstr>
      <vt:lpstr>quiz</vt:lpstr>
      <vt:lpstr>QUIZ</vt:lpstr>
      <vt:lpstr>REFERENCES</vt:lpstr>
      <vt:lpstr>PROXY DESIGN PATTERN</vt:lpstr>
      <vt:lpstr>User Story</vt:lpstr>
      <vt:lpstr>UML Design</vt:lpstr>
      <vt:lpstr>Code</vt:lpstr>
      <vt:lpstr>Quiz</vt:lpstr>
      <vt:lpstr>Quiz</vt:lpstr>
      <vt:lpstr>State Design Pattern</vt:lpstr>
      <vt:lpstr>Story</vt:lpstr>
      <vt:lpstr>Slide 16</vt:lpstr>
      <vt:lpstr>Slide 17</vt:lpstr>
      <vt:lpstr>Quiz</vt:lpstr>
      <vt:lpstr>Quiz</vt:lpstr>
      <vt:lpstr>Flyweight design pattern</vt:lpstr>
      <vt:lpstr>User story</vt:lpstr>
      <vt:lpstr>UML Design</vt:lpstr>
      <vt:lpstr>Slide 23</vt:lpstr>
      <vt:lpstr>QUIZ</vt:lpstr>
      <vt:lpstr>Slide 25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set 6</dc:title>
  <dc:creator>SWETCHA</dc:creator>
  <cp:lastModifiedBy>SWETCHA</cp:lastModifiedBy>
  <cp:revision>32</cp:revision>
  <dcterms:created xsi:type="dcterms:W3CDTF">2006-08-16T00:00:00Z</dcterms:created>
  <dcterms:modified xsi:type="dcterms:W3CDTF">2017-12-09T05:44:18Z</dcterms:modified>
</cp:coreProperties>
</file>