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29" d="100"/>
          <a:sy n="129"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9/5/2024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1073102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0845522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7" name="对象"/>
          <p:cNvSpPr>
            <a:spLocks noGrp="1"/>
          </p:cNvSpPr>
          <p:nvPr>
            <p:ph type="sldImg"/>
          </p:nvPr>
        </p:nvSpPr>
        <p:spPr>
          <a:xfrm rot="0">
            <a:off x="4038600" y="857250"/>
            <a:ext cx="4114800" cy="2314575"/>
          </a:xfrm>
          <a:prstGeom prst="rect"/>
          <a:noFill/>
          <a:ln w="12700" cmpd="sng" cap="flat">
            <a:noFill/>
            <a:prstDash val="solid"/>
            <a:miter/>
          </a:ln>
        </p:spPr>
      </p:sp>
      <p:sp>
        <p:nvSpPr>
          <p:cNvPr id="17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1771153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6" name="对象"/>
          <p:cNvSpPr>
            <a:spLocks noGrp="1"/>
          </p:cNvSpPr>
          <p:nvPr>
            <p:ph type="sldImg"/>
          </p:nvPr>
        </p:nvSpPr>
        <p:spPr>
          <a:xfrm rot="0">
            <a:off x="4038600" y="857250"/>
            <a:ext cx="4114800" cy="2314575"/>
          </a:xfrm>
          <a:prstGeom prst="rect"/>
          <a:noFill/>
          <a:ln w="12700" cmpd="sng" cap="flat">
            <a:noFill/>
            <a:prstDash val="solid"/>
            <a:miter/>
          </a:ln>
        </p:spPr>
      </p:sp>
      <p:sp>
        <p:nvSpPr>
          <p:cNvPr id="18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6255034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91" name="对象"/>
          <p:cNvSpPr>
            <a:spLocks noGrp="1"/>
          </p:cNvSpPr>
          <p:nvPr>
            <p:ph type="sldImg"/>
          </p:nvPr>
        </p:nvSpPr>
        <p:spPr>
          <a:xfrm rot="0">
            <a:off x="4038600" y="857250"/>
            <a:ext cx="4114800" cy="2314575"/>
          </a:xfrm>
          <a:prstGeom prst="rect"/>
          <a:noFill/>
          <a:ln w="12700" cmpd="sng" cap="flat">
            <a:noFill/>
            <a:prstDash val="solid"/>
            <a:miter/>
          </a:ln>
        </p:spPr>
      </p:sp>
      <p:sp>
        <p:nvSpPr>
          <p:cNvPr id="1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199962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0260733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3277446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6316873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1068723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3863747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2173207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6" name="对象"/>
          <p:cNvSpPr>
            <a:spLocks noGrp="1"/>
          </p:cNvSpPr>
          <p:nvPr>
            <p:ph type="sldImg"/>
          </p:nvPr>
        </p:nvSpPr>
        <p:spPr>
          <a:xfrm rot="0">
            <a:off x="4038600" y="857250"/>
            <a:ext cx="4114800" cy="2314575"/>
          </a:xfrm>
          <a:prstGeom prst="rect"/>
          <a:noFill/>
          <a:ln w="12700" cmpd="sng" cap="flat">
            <a:noFill/>
            <a:prstDash val="solid"/>
            <a:miter/>
          </a:ln>
        </p:spPr>
      </p:sp>
      <p:sp>
        <p:nvSpPr>
          <p:cNvPr id="15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80615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9" name="对象"/>
          <p:cNvSpPr>
            <a:spLocks noGrp="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13330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6538071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022122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588117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3151366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4046181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5262175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403984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0298082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723826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9937589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403266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26518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132925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9/5/2024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6230852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S </a:t>
            </a:r>
            <a:r>
              <a:rPr lang="en-US" altLang="zh-CN" sz="2400" b="0" i="0" u="none" strike="noStrike" kern="1200" cap="none" spc="0" baseline="0">
                <a:solidFill>
                  <a:schemeClr val="tx1"/>
                </a:solidFill>
                <a:latin typeface="Calibri" pitchFamily="0" charset="0"/>
                <a:ea typeface="宋体" pitchFamily="0" charset="0"/>
                <a:cs typeface="Calibri" pitchFamily="0" charset="0"/>
              </a:rPr>
              <a:t>SWETHA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3120060</a:t>
            </a:r>
            <a:r>
              <a:rPr lang="en-US" altLang="zh-CN" sz="2400" b="0" i="0" u="none" strike="noStrike" kern="1200" cap="none" spc="0" baseline="0">
                <a:solidFill>
                  <a:schemeClr val="tx1"/>
                </a:solidFill>
                <a:latin typeface="Calibri" pitchFamily="0" charset="0"/>
                <a:ea typeface="宋体" pitchFamily="0" charset="0"/>
                <a:cs typeface="Calibri" pitchFamily="0" charset="0"/>
              </a:rPr>
              <a:t>52</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COMMERCE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VIDYA SAGAR WOMENS COLLEGE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8978728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4"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矩形"/>
          <p:cNvSpPr>
            <a:spLocks/>
          </p:cNvSpPr>
          <p:nvPr/>
        </p:nvSpPr>
        <p:spPr>
          <a:xfrm rot="7088">
            <a:off x="553403" y="1483232"/>
            <a:ext cx="9647956"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Modeling in employee performance analysis using Excel involves designing a structured framework that organizes and analyzes data to evaluate employee performance effectively. This process involves several key steps, from defining metrics to building formulas, creating visualizations, and generating reports. Below is an outline of how to model employee performance analysis in Excel.</a:t>
            </a:r>
            <a:endParaRPr lang="zh-CN" altLang="en-US" sz="3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3656557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3"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5" name="矩形"/>
          <p:cNvSpPr>
            <a:spLocks/>
          </p:cNvSpPr>
          <p:nvPr/>
        </p:nvSpPr>
        <p:spPr>
          <a:xfrm rot="21591046">
            <a:off x="190962" y="1340758"/>
            <a:ext cx="10153272" cy="4434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The results from employee performance analysis in Excel provide actionable insights that can help HR professionals, managers, and executives make informed decisions. These results are typically presented in various forms, such as performance scores, visualizations, and reports. Here’s a breakdown of the key results you can expect:</a:t>
            </a:r>
            <a:endParaRPr lang="zh-CN" altLang="en-US" sz="3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93784838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9" name="矩形"/>
          <p:cNvSpPr>
            <a:spLocks/>
          </p:cNvSpPr>
          <p:nvPr/>
        </p:nvSpPr>
        <p:spPr>
          <a:xfrm rot="0">
            <a:off x="700281" y="1200131"/>
            <a:ext cx="10291643" cy="549211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0" i="0" u="none" strike="noStrike" kern="1200" cap="none" spc="0" baseline="0">
                <a:solidFill>
                  <a:schemeClr val="tx1"/>
                </a:solidFill>
                <a:latin typeface="Droid Sans" pitchFamily="0" charset="0"/>
                <a:ea typeface="宋体" pitchFamily="0" charset="0"/>
                <a:cs typeface="Lucida Sans" pitchFamily="0" charset="0"/>
              </a:rPr>
              <a:t>Conducting employee performance analysis using Excel provides a cost-effective, flexible, and powerful way for organizations to evaluate and enhance employee performance. Excel's robust features enable HR professionals and managers to organize data, calculate key performance indicators (KPIs), and generate meaningful insights that can drive strategic decision-making</a:t>
            </a:r>
            <a:endParaRPr lang="zh-CN" altLang="en-US" sz="40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90" name="矩形"/>
          <p:cNvSpPr>
            <a:spLocks/>
          </p:cNvSpPr>
          <p:nvPr/>
        </p:nvSpPr>
        <p:spPr>
          <a:xfrm rot="0">
            <a:off x="5664487" y="3003131"/>
            <a:ext cx="857235" cy="329564"/>
          </a:xfrm>
          <a:prstGeom prst="rect"/>
          <a:noFill/>
          <a:ln w="12700" cmpd="sng" cap="flat">
            <a:noFill/>
            <a:prstDash val="solid"/>
            <a:miter/>
          </a:ln>
        </p:spPr>
      </p:sp>
    </p:spTree>
    <p:extLst>
      <p:ext uri="{BB962C8B-B14F-4D97-AF65-F5344CB8AC3E}">
        <p14:creationId xmlns:p14="http://schemas.microsoft.com/office/powerpoint/2010/main" val="112255244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1054803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4200611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553809" y="2057367"/>
            <a:ext cx="7054167" cy="39490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The HR department of XYZ Company needs to assess the performance of its employees over the past year. The company has been collecting data on various performance metrics, including sales figures, project completions, attendance records, and peer reviews. However, this data is scattered across different spreadsheets and is difficult to interpret.</a:t>
            </a:r>
            <a:endParaRPr lang="zh-CN" altLang="en-US" sz="2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162089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0" name="矩形"/>
          <p:cNvSpPr>
            <a:spLocks/>
          </p:cNvSpPr>
          <p:nvPr/>
        </p:nvSpPr>
        <p:spPr>
          <a:xfrm rot="21582008">
            <a:off x="838167" y="2202064"/>
            <a:ext cx="7705795" cy="446341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The project aims to evaluate employee performance within XYZ Company by analyzing key performance metrics using Excel. This analysis will provide insights into individual and team performance, helping management make data-driven decisions related to promotions, training, rewards, and performance improvement strategies</a:t>
            </a:r>
            <a:endParaRPr lang="zh-CN" altLang="en-US" sz="32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13652951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19763">
            <a:off x="409566" y="1848441"/>
            <a:ext cx="9286377" cy="4377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Human Resources (HR) Department:HR professionals will use the analysis to make decisions related to employee development, promotions, compensation, and performance improvement plans.They may also use the data to identify training needs and develop employee engagement strategies.Department Managers/Supervisors:Managers and supervisors will use the performance data to assess their team's productivity and efficiency.They can use the insights to provide feedback, set goals, and address any performance-related issues within their teams.</a:t>
            </a:r>
            <a:endParaRPr lang="zh-CN" altLang="en-US" sz="2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91378555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3358916" y="1771623"/>
            <a:ext cx="7417012" cy="44348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Our solution provides a streamlined, data-driven approach to employee performance analysis through Excel, empowering HR professionals and managers to make informed decisions that enhance productivity, fairness, and organizational success.</a:t>
            </a:r>
            <a:endParaRPr lang="zh-CN" altLang="en-US" sz="3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748078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691881" y="1266805"/>
            <a:ext cx="10588039" cy="2034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The dataset for employee performance analysis typically contains various types of data that reflect the performance of employees across different metrics. Below is a description of the key components of the dataset:</a:t>
            </a:r>
            <a:endParaRPr lang="zh-CN" altLang="en-US" sz="32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54" name="矩形"/>
          <p:cNvSpPr>
            <a:spLocks/>
          </p:cNvSpPr>
          <p:nvPr/>
        </p:nvSpPr>
        <p:spPr>
          <a:xfrm rot="0">
            <a:off x="1628750" y="3571819"/>
            <a:ext cx="4762426" cy="634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Employee Information</a:t>
            </a:r>
            <a:endParaRPr lang="zh-CN" altLang="en-US" sz="36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55" name="矩形"/>
          <p:cNvSpPr>
            <a:spLocks/>
          </p:cNvSpPr>
          <p:nvPr/>
        </p:nvSpPr>
        <p:spPr>
          <a:xfrm rot="0">
            <a:off x="1562076" y="4362383"/>
            <a:ext cx="4762426" cy="634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Performance Metrics</a:t>
            </a:r>
            <a:endParaRPr lang="zh-CN" altLang="en-US" sz="3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33625093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3"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6" name="矩形"/>
          <p:cNvSpPr>
            <a:spLocks/>
          </p:cNvSpPr>
          <p:nvPr/>
        </p:nvSpPr>
        <p:spPr>
          <a:xfrm rot="0">
            <a:off x="261013" y="1266805"/>
            <a:ext cx="11234905" cy="25203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The ownership of the solution in employee performance analysis using Excel refers to the roles and responsibilities of different stakeholders who are accountable for the successful implementation, maintenance, and utilization of the analysis framework. Here’s a breakdown of the key owners:</a:t>
            </a:r>
            <a:endParaRPr lang="zh-CN" altLang="en-US" sz="32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67" name="矩形"/>
          <p:cNvSpPr>
            <a:spLocks/>
          </p:cNvSpPr>
          <p:nvPr/>
        </p:nvSpPr>
        <p:spPr>
          <a:xfrm rot="0">
            <a:off x="2424056" y="4362383"/>
            <a:ext cx="9225086" cy="7581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0" i="0" u="none" strike="noStrike" kern="1200" cap="none" spc="0" baseline="0">
                <a:solidFill>
                  <a:schemeClr val="tx1"/>
                </a:solidFill>
                <a:latin typeface="Droid Sans" pitchFamily="0" charset="0"/>
                <a:ea typeface="宋体" pitchFamily="0" charset="0"/>
                <a:cs typeface="Lucida Sans" pitchFamily="0" charset="0"/>
              </a:rPr>
              <a:t>Human Resources (HR) Department</a:t>
            </a:r>
            <a:endParaRPr lang="zh-CN" altLang="en-US" sz="44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68" name="矩形"/>
          <p:cNvSpPr>
            <a:spLocks/>
          </p:cNvSpPr>
          <p:nvPr/>
        </p:nvSpPr>
        <p:spPr>
          <a:xfrm rot="0">
            <a:off x="2428256" y="5372017"/>
            <a:ext cx="9863850" cy="758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0" i="0" u="none" strike="noStrike" kern="1200" cap="none" spc="0" baseline="0">
                <a:solidFill>
                  <a:schemeClr val="tx1"/>
                </a:solidFill>
                <a:latin typeface="Droid Sans" pitchFamily="0" charset="0"/>
                <a:ea typeface="宋体" pitchFamily="0" charset="0"/>
                <a:cs typeface="Lucida Sans" pitchFamily="0" charset="0"/>
              </a:rPr>
              <a:t>Department Managers/Supervisors</a:t>
            </a:r>
            <a:endParaRPr lang="zh-CN" altLang="en-US" sz="4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1150327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200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2024-09-05T06:43:40Z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