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21"/>
  </p:notesMasterIdLst>
  <p:sldIdLst>
    <p:sldId id="256" r:id="rId3"/>
    <p:sldId id="257" r:id="rId4"/>
    <p:sldId id="258" r:id="rId5"/>
    <p:sldId id="259" r:id="rId6"/>
    <p:sldId id="260" r:id="rId7"/>
    <p:sldId id="261" r:id="rId8"/>
    <p:sldId id="262" r:id="rId9"/>
    <p:sldId id="263" r:id="rId10"/>
    <p:sldId id="264" r:id="rId11"/>
    <p:sldId id="274" r:id="rId12"/>
    <p:sldId id="266" r:id="rId13"/>
    <p:sldId id="267" r:id="rId14"/>
    <p:sldId id="268" r:id="rId15"/>
    <p:sldId id="269" r:id="rId16"/>
    <p:sldId id="270" r:id="rId17"/>
    <p:sldId id="271" r:id="rId18"/>
    <p:sldId id="272" r:id="rId19"/>
    <p:sldId id="273" r:id="rId20"/>
  </p:sldIdLst>
  <p:sldSz cx="9144000" cy="5143500" type="screen16x9"/>
  <p:notesSz cx="6858000" cy="9144000"/>
  <p:embeddedFontLst>
    <p:embeddedFont>
      <p:font typeface="Lato Black" panose="020F0502020204030203" pitchFamily="34" charset="0"/>
      <p:bold r:id="rId22"/>
      <p:boldItalic r:id="rId23"/>
    </p:embeddedFont>
    <p:embeddedFont>
      <p:font typeface="Libre Baskerville" panose="02000000000000000000" pitchFamily="2" charset="0"/>
      <p:regular r:id="rId24"/>
      <p:bold r:id="rId25"/>
      <p:italic r:id="rId26"/>
    </p:embeddedFont>
    <p:embeddedFont>
      <p:font typeface="Roboto" panose="02000000000000000000" pitchFamily="2"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820"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5.fntdata"/><Relationship Id="rId3" Type="http://schemas.openxmlformats.org/officeDocument/2006/relationships/slide" Target="slides/slide1.xml"/><Relationship Id="rId21" Type="http://schemas.openxmlformats.org/officeDocument/2006/relationships/notesMaster" Target="notesMasters/notesMaster1.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4.fntdata"/><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3.fntdata"/><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2ba6b6f00d1_2_8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137" name="Google Shape;137;g2ba6b6f00d1_2_8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269d3db4608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269d3db4608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269d3db4608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269d3db4608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269d3db4608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269d3db4608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269d3db4608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269d3db4608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269d3db4608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269d3db4608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269d3db4608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269d3db4608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269d3db4608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269d3db4608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2ba6b6f00d1_2_10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251" name="Google Shape;251;g2ba6b6f00d1_2_10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ba6b6f00d1_2_91: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4" name="Google Shape;144;g2ba6b6f00d1_2_9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ba6b6f00d1_2_96: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1" name="Google Shape;151;g2ba6b6f00d1_2_9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2ba6e1be6ba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2ba6e1be6ba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2ba6e1be6ba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2ba6e1be6ba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2ba6e1be6ba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2ba6e1be6ba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2ba6e1be6ba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2ba6e1be6ba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2ba6e1be6ba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2ba6e1be6ba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269d3db4608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269d3db4608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sp>
        <p:nvSpPr>
          <p:cNvPr id="57" name="Google Shape;57;p14"/>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58" name="Google Shape;58;p14"/>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59" name="Google Shape;59;p14"/>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0" name="Google Shape;60;p14"/>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pic>
        <p:nvPicPr>
          <p:cNvPr id="61" name="Google Shape;61;p14"/>
          <p:cNvPicPr preferRelativeResize="0"/>
          <p:nvPr/>
        </p:nvPicPr>
        <p:blipFill rotWithShape="1">
          <a:blip r:embed="rId2">
            <a:alphaModFix/>
          </a:blip>
          <a:srcRect/>
          <a:stretch/>
        </p:blipFill>
        <p:spPr>
          <a:xfrm>
            <a:off x="6610674" y="4638738"/>
            <a:ext cx="2419048" cy="504762"/>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62"/>
        <p:cNvGrpSpPr/>
        <p:nvPr/>
      </p:nvGrpSpPr>
      <p:grpSpPr>
        <a:xfrm>
          <a:off x="0" y="0"/>
          <a:ext cx="0" cy="0"/>
          <a:chOff x="0" y="0"/>
          <a:chExt cx="0" cy="0"/>
        </a:xfrm>
      </p:grpSpPr>
      <p:sp>
        <p:nvSpPr>
          <p:cNvPr id="63" name="Google Shape;63;p15"/>
          <p:cNvSpPr txBox="1">
            <a:spLocks noGrp="1"/>
          </p:cNvSpPr>
          <p:nvPr>
            <p:ph type="ctrTitle"/>
          </p:nvPr>
        </p:nvSpPr>
        <p:spPr>
          <a:xfrm>
            <a:off x="1143000" y="841772"/>
            <a:ext cx="6858000" cy="1790700"/>
          </a:xfrm>
          <a:prstGeom prst="rect">
            <a:avLst/>
          </a:prstGeom>
          <a:noFill/>
          <a:ln>
            <a:noFill/>
          </a:ln>
        </p:spPr>
        <p:txBody>
          <a:bodyPr spcFirstLastPara="1" wrap="square" lIns="68575" tIns="34275" rIns="68575" bIns="34275" anchor="b" anchorCtr="0">
            <a:norm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64" name="Google Shape;64;p15"/>
          <p:cNvSpPr txBox="1">
            <a:spLocks noGrp="1"/>
          </p:cNvSpPr>
          <p:nvPr>
            <p:ph type="subTitle" idx="1"/>
          </p:nvPr>
        </p:nvSpPr>
        <p:spPr>
          <a:xfrm>
            <a:off x="1143000" y="2701528"/>
            <a:ext cx="6858000" cy="1241821"/>
          </a:xfrm>
          <a:prstGeom prst="rect">
            <a:avLst/>
          </a:prstGeom>
          <a:noFill/>
          <a:ln>
            <a:noFill/>
          </a:ln>
        </p:spPr>
        <p:txBody>
          <a:bodyPr spcFirstLastPara="1" wrap="square" lIns="68575" tIns="34275" rIns="68575" bIns="34275" anchor="t" anchorCtr="0">
            <a:norm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a:endParaRPr/>
          </a:p>
        </p:txBody>
      </p:sp>
      <p:sp>
        <p:nvSpPr>
          <p:cNvPr id="65" name="Google Shape;65;p15"/>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6" name="Google Shape;66;p15"/>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7" name="Google Shape;67;p15"/>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pic>
        <p:nvPicPr>
          <p:cNvPr id="68" name="Google Shape;68;p15"/>
          <p:cNvPicPr preferRelativeResize="0"/>
          <p:nvPr/>
        </p:nvPicPr>
        <p:blipFill rotWithShape="1">
          <a:blip r:embed="rId2">
            <a:alphaModFix/>
          </a:blip>
          <a:srcRect/>
          <a:stretch/>
        </p:blipFill>
        <p:spPr>
          <a:xfrm>
            <a:off x="6610674" y="4638738"/>
            <a:ext cx="2419048" cy="504762"/>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9"/>
        <p:cNvGrpSpPr/>
        <p:nvPr/>
      </p:nvGrpSpPr>
      <p:grpSpPr>
        <a:xfrm>
          <a:off x="0" y="0"/>
          <a:ext cx="0" cy="0"/>
          <a:chOff x="0" y="0"/>
          <a:chExt cx="0" cy="0"/>
        </a:xfrm>
      </p:grpSpPr>
      <p:sp>
        <p:nvSpPr>
          <p:cNvPr id="70" name="Google Shape;70;p16"/>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1" name="Google Shape;71;p16"/>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2" name="Google Shape;72;p16"/>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pic>
        <p:nvPicPr>
          <p:cNvPr id="73" name="Google Shape;73;p16"/>
          <p:cNvPicPr preferRelativeResize="0"/>
          <p:nvPr/>
        </p:nvPicPr>
        <p:blipFill rotWithShape="1">
          <a:blip r:embed="rId2">
            <a:alphaModFix/>
          </a:blip>
          <a:srcRect/>
          <a:stretch/>
        </p:blipFill>
        <p:spPr>
          <a:xfrm>
            <a:off x="6610674" y="4638738"/>
            <a:ext cx="2419048" cy="504762"/>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74"/>
        <p:cNvGrpSpPr/>
        <p:nvPr/>
      </p:nvGrpSpPr>
      <p:grpSpPr>
        <a:xfrm>
          <a:off x="0" y="0"/>
          <a:ext cx="0" cy="0"/>
          <a:chOff x="0" y="0"/>
          <a:chExt cx="0" cy="0"/>
        </a:xfrm>
      </p:grpSpPr>
      <p:sp>
        <p:nvSpPr>
          <p:cNvPr id="75" name="Google Shape;75;p17"/>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76" name="Google Shape;76;p17"/>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77" name="Google Shape;77;p17"/>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8" name="Google Shape;78;p17"/>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9" name="Google Shape;79;p17"/>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pic>
        <p:nvPicPr>
          <p:cNvPr id="80" name="Google Shape;80;p17"/>
          <p:cNvPicPr preferRelativeResize="0"/>
          <p:nvPr/>
        </p:nvPicPr>
        <p:blipFill rotWithShape="1">
          <a:blip r:embed="rId2">
            <a:alphaModFix/>
          </a:blip>
          <a:srcRect/>
          <a:stretch/>
        </p:blipFill>
        <p:spPr>
          <a:xfrm>
            <a:off x="6610674" y="4638738"/>
            <a:ext cx="2419048" cy="504762"/>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81"/>
        <p:cNvGrpSpPr/>
        <p:nvPr/>
      </p:nvGrpSpPr>
      <p:grpSpPr>
        <a:xfrm>
          <a:off x="0" y="0"/>
          <a:ext cx="0" cy="0"/>
          <a:chOff x="0" y="0"/>
          <a:chExt cx="0" cy="0"/>
        </a:xfrm>
      </p:grpSpPr>
      <p:sp>
        <p:nvSpPr>
          <p:cNvPr id="82" name="Google Shape;82;p18"/>
          <p:cNvSpPr txBox="1">
            <a:spLocks noGrp="1"/>
          </p:cNvSpPr>
          <p:nvPr>
            <p:ph type="title"/>
          </p:nvPr>
        </p:nvSpPr>
        <p:spPr>
          <a:xfrm>
            <a:off x="623888" y="1282304"/>
            <a:ext cx="7886700" cy="2139553"/>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83" name="Google Shape;83;p18"/>
          <p:cNvSpPr txBox="1">
            <a:spLocks noGrp="1"/>
          </p:cNvSpPr>
          <p:nvPr>
            <p:ph type="body" idx="1"/>
          </p:nvPr>
        </p:nvSpPr>
        <p:spPr>
          <a:xfrm>
            <a:off x="623888" y="3442097"/>
            <a:ext cx="7886700" cy="112514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rgbClr val="888888"/>
              </a:buClr>
              <a:buSzPts val="1800"/>
              <a:buNone/>
              <a:defRPr sz="1800">
                <a:solidFill>
                  <a:srgbClr val="888888"/>
                </a:solidFill>
              </a:defRPr>
            </a:lvl1pPr>
            <a:lvl2pPr marL="914400" lvl="1" indent="-228600" algn="l">
              <a:lnSpc>
                <a:spcPct val="90000"/>
              </a:lnSpc>
              <a:spcBef>
                <a:spcPts val="400"/>
              </a:spcBef>
              <a:spcAft>
                <a:spcPts val="0"/>
              </a:spcAft>
              <a:buClr>
                <a:srgbClr val="888888"/>
              </a:buClr>
              <a:buSzPts val="1500"/>
              <a:buNone/>
              <a:defRPr sz="1500">
                <a:solidFill>
                  <a:srgbClr val="888888"/>
                </a:solidFill>
              </a:defRPr>
            </a:lvl2pPr>
            <a:lvl3pPr marL="1371600" lvl="2" indent="-228600" algn="l">
              <a:lnSpc>
                <a:spcPct val="90000"/>
              </a:lnSpc>
              <a:spcBef>
                <a:spcPts val="400"/>
              </a:spcBef>
              <a:spcAft>
                <a:spcPts val="0"/>
              </a:spcAft>
              <a:buClr>
                <a:srgbClr val="888888"/>
              </a:buClr>
              <a:buSzPts val="1400"/>
              <a:buNone/>
              <a:defRPr sz="1400">
                <a:solidFill>
                  <a:srgbClr val="888888"/>
                </a:solidFill>
              </a:defRPr>
            </a:lvl3pPr>
            <a:lvl4pPr marL="1828800" lvl="3" indent="-228600" algn="l">
              <a:lnSpc>
                <a:spcPct val="90000"/>
              </a:lnSpc>
              <a:spcBef>
                <a:spcPts val="400"/>
              </a:spcBef>
              <a:spcAft>
                <a:spcPts val="0"/>
              </a:spcAft>
              <a:buClr>
                <a:srgbClr val="888888"/>
              </a:buClr>
              <a:buSzPts val="1200"/>
              <a:buNone/>
              <a:defRPr sz="1200">
                <a:solidFill>
                  <a:srgbClr val="888888"/>
                </a:solidFill>
              </a:defRPr>
            </a:lvl4pPr>
            <a:lvl5pPr marL="2286000" lvl="4" indent="-228600" algn="l">
              <a:lnSpc>
                <a:spcPct val="90000"/>
              </a:lnSpc>
              <a:spcBef>
                <a:spcPts val="400"/>
              </a:spcBef>
              <a:spcAft>
                <a:spcPts val="0"/>
              </a:spcAft>
              <a:buClr>
                <a:srgbClr val="888888"/>
              </a:buClr>
              <a:buSzPts val="1200"/>
              <a:buNone/>
              <a:defRPr sz="1200">
                <a:solidFill>
                  <a:srgbClr val="888888"/>
                </a:solidFill>
              </a:defRPr>
            </a:lvl5pPr>
            <a:lvl6pPr marL="2743200" lvl="5" indent="-228600" algn="l">
              <a:lnSpc>
                <a:spcPct val="90000"/>
              </a:lnSpc>
              <a:spcBef>
                <a:spcPts val="400"/>
              </a:spcBef>
              <a:spcAft>
                <a:spcPts val="0"/>
              </a:spcAft>
              <a:buClr>
                <a:srgbClr val="888888"/>
              </a:buClr>
              <a:buSzPts val="1200"/>
              <a:buNone/>
              <a:defRPr sz="1200">
                <a:solidFill>
                  <a:srgbClr val="888888"/>
                </a:solidFill>
              </a:defRPr>
            </a:lvl6pPr>
            <a:lvl7pPr marL="3200400" lvl="6" indent="-228600" algn="l">
              <a:lnSpc>
                <a:spcPct val="90000"/>
              </a:lnSpc>
              <a:spcBef>
                <a:spcPts val="400"/>
              </a:spcBef>
              <a:spcAft>
                <a:spcPts val="0"/>
              </a:spcAft>
              <a:buClr>
                <a:srgbClr val="888888"/>
              </a:buClr>
              <a:buSzPts val="1200"/>
              <a:buNone/>
              <a:defRPr sz="1200">
                <a:solidFill>
                  <a:srgbClr val="888888"/>
                </a:solidFill>
              </a:defRPr>
            </a:lvl7pPr>
            <a:lvl8pPr marL="3657600" lvl="7" indent="-228600" algn="l">
              <a:lnSpc>
                <a:spcPct val="90000"/>
              </a:lnSpc>
              <a:spcBef>
                <a:spcPts val="400"/>
              </a:spcBef>
              <a:spcAft>
                <a:spcPts val="0"/>
              </a:spcAft>
              <a:buClr>
                <a:srgbClr val="888888"/>
              </a:buClr>
              <a:buSzPts val="1200"/>
              <a:buNone/>
              <a:defRPr sz="1200">
                <a:solidFill>
                  <a:srgbClr val="888888"/>
                </a:solidFill>
              </a:defRPr>
            </a:lvl8pPr>
            <a:lvl9pPr marL="4114800" lvl="8" indent="-228600" algn="l">
              <a:lnSpc>
                <a:spcPct val="90000"/>
              </a:lnSpc>
              <a:spcBef>
                <a:spcPts val="400"/>
              </a:spcBef>
              <a:spcAft>
                <a:spcPts val="0"/>
              </a:spcAft>
              <a:buClr>
                <a:srgbClr val="888888"/>
              </a:buClr>
              <a:buSzPts val="1200"/>
              <a:buNone/>
              <a:defRPr sz="1200">
                <a:solidFill>
                  <a:srgbClr val="888888"/>
                </a:solidFill>
              </a:defRPr>
            </a:lvl9pPr>
          </a:lstStyle>
          <a:p>
            <a:endParaRPr/>
          </a:p>
        </p:txBody>
      </p:sp>
      <p:sp>
        <p:nvSpPr>
          <p:cNvPr id="84" name="Google Shape;84;p18"/>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5" name="Google Shape;85;p18"/>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6" name="Google Shape;86;p18"/>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pic>
        <p:nvPicPr>
          <p:cNvPr id="87" name="Google Shape;87;p18"/>
          <p:cNvPicPr preferRelativeResize="0"/>
          <p:nvPr/>
        </p:nvPicPr>
        <p:blipFill rotWithShape="1">
          <a:blip r:embed="rId2">
            <a:alphaModFix/>
          </a:blip>
          <a:srcRect/>
          <a:stretch/>
        </p:blipFill>
        <p:spPr>
          <a:xfrm>
            <a:off x="6610674" y="4638738"/>
            <a:ext cx="2419048" cy="504762"/>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88"/>
        <p:cNvGrpSpPr/>
        <p:nvPr/>
      </p:nvGrpSpPr>
      <p:grpSpPr>
        <a:xfrm>
          <a:off x="0" y="0"/>
          <a:ext cx="0" cy="0"/>
          <a:chOff x="0" y="0"/>
          <a:chExt cx="0" cy="0"/>
        </a:xfrm>
      </p:grpSpPr>
      <p:sp>
        <p:nvSpPr>
          <p:cNvPr id="89" name="Google Shape;89;p19"/>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90" name="Google Shape;90;p19"/>
          <p:cNvSpPr txBox="1">
            <a:spLocks noGrp="1"/>
          </p:cNvSpPr>
          <p:nvPr>
            <p:ph type="body" idx="1"/>
          </p:nvPr>
        </p:nvSpPr>
        <p:spPr>
          <a:xfrm>
            <a:off x="628650" y="1369219"/>
            <a:ext cx="3886200" cy="326350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91" name="Google Shape;91;p19"/>
          <p:cNvSpPr txBox="1">
            <a:spLocks noGrp="1"/>
          </p:cNvSpPr>
          <p:nvPr>
            <p:ph type="body" idx="2"/>
          </p:nvPr>
        </p:nvSpPr>
        <p:spPr>
          <a:xfrm>
            <a:off x="4629150" y="1369219"/>
            <a:ext cx="3886200" cy="326350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92" name="Google Shape;92;p19"/>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3" name="Google Shape;93;p19"/>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4" name="Google Shape;94;p19"/>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pic>
        <p:nvPicPr>
          <p:cNvPr id="95" name="Google Shape;95;p19"/>
          <p:cNvPicPr preferRelativeResize="0"/>
          <p:nvPr/>
        </p:nvPicPr>
        <p:blipFill rotWithShape="1">
          <a:blip r:embed="rId2">
            <a:alphaModFix/>
          </a:blip>
          <a:srcRect/>
          <a:stretch/>
        </p:blipFill>
        <p:spPr>
          <a:xfrm>
            <a:off x="6610674" y="4638738"/>
            <a:ext cx="2419048" cy="504762"/>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96"/>
        <p:cNvGrpSpPr/>
        <p:nvPr/>
      </p:nvGrpSpPr>
      <p:grpSpPr>
        <a:xfrm>
          <a:off x="0" y="0"/>
          <a:ext cx="0" cy="0"/>
          <a:chOff x="0" y="0"/>
          <a:chExt cx="0" cy="0"/>
        </a:xfrm>
      </p:grpSpPr>
      <p:sp>
        <p:nvSpPr>
          <p:cNvPr id="97" name="Google Shape;97;p20"/>
          <p:cNvSpPr txBox="1">
            <a:spLocks noGrp="1"/>
          </p:cNvSpPr>
          <p:nvPr>
            <p:ph type="title"/>
          </p:nvPr>
        </p:nvSpPr>
        <p:spPr>
          <a:xfrm>
            <a:off x="629841"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98" name="Google Shape;98;p20"/>
          <p:cNvSpPr txBox="1">
            <a:spLocks noGrp="1"/>
          </p:cNvSpPr>
          <p:nvPr>
            <p:ph type="body" idx="1"/>
          </p:nvPr>
        </p:nvSpPr>
        <p:spPr>
          <a:xfrm>
            <a:off x="629841" y="1260872"/>
            <a:ext cx="3868340" cy="617934"/>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99" name="Google Shape;99;p20"/>
          <p:cNvSpPr txBox="1">
            <a:spLocks noGrp="1"/>
          </p:cNvSpPr>
          <p:nvPr>
            <p:ph type="body" idx="2"/>
          </p:nvPr>
        </p:nvSpPr>
        <p:spPr>
          <a:xfrm>
            <a:off x="629841" y="1878806"/>
            <a:ext cx="3868340" cy="2763441"/>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00" name="Google Shape;100;p20"/>
          <p:cNvSpPr txBox="1">
            <a:spLocks noGrp="1"/>
          </p:cNvSpPr>
          <p:nvPr>
            <p:ph type="body" idx="3"/>
          </p:nvPr>
        </p:nvSpPr>
        <p:spPr>
          <a:xfrm>
            <a:off x="4629150" y="1260872"/>
            <a:ext cx="3887391" cy="617934"/>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101" name="Google Shape;101;p20"/>
          <p:cNvSpPr txBox="1">
            <a:spLocks noGrp="1"/>
          </p:cNvSpPr>
          <p:nvPr>
            <p:ph type="body" idx="4"/>
          </p:nvPr>
        </p:nvSpPr>
        <p:spPr>
          <a:xfrm>
            <a:off x="4629150" y="1878806"/>
            <a:ext cx="3887391" cy="2763441"/>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02" name="Google Shape;102;p20"/>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3" name="Google Shape;103;p20"/>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4" name="Google Shape;104;p20"/>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pic>
        <p:nvPicPr>
          <p:cNvPr id="105" name="Google Shape;105;p20"/>
          <p:cNvPicPr preferRelativeResize="0"/>
          <p:nvPr/>
        </p:nvPicPr>
        <p:blipFill rotWithShape="1">
          <a:blip r:embed="rId2">
            <a:alphaModFix/>
          </a:blip>
          <a:srcRect/>
          <a:stretch/>
        </p:blipFill>
        <p:spPr>
          <a:xfrm>
            <a:off x="6610674" y="4638738"/>
            <a:ext cx="2419048" cy="504762"/>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06"/>
        <p:cNvGrpSpPr/>
        <p:nvPr/>
      </p:nvGrpSpPr>
      <p:grpSpPr>
        <a:xfrm>
          <a:off x="0" y="0"/>
          <a:ext cx="0" cy="0"/>
          <a:chOff x="0" y="0"/>
          <a:chExt cx="0" cy="0"/>
        </a:xfrm>
      </p:grpSpPr>
      <p:sp>
        <p:nvSpPr>
          <p:cNvPr id="107" name="Google Shape;107;p21"/>
          <p:cNvSpPr txBox="1">
            <a:spLocks noGrp="1"/>
          </p:cNvSpPr>
          <p:nvPr>
            <p:ph type="title"/>
          </p:nvPr>
        </p:nvSpPr>
        <p:spPr>
          <a:xfrm>
            <a:off x="629841" y="342900"/>
            <a:ext cx="2949178" cy="120015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08" name="Google Shape;108;p21"/>
          <p:cNvSpPr txBox="1">
            <a:spLocks noGrp="1"/>
          </p:cNvSpPr>
          <p:nvPr>
            <p:ph type="body" idx="1"/>
          </p:nvPr>
        </p:nvSpPr>
        <p:spPr>
          <a:xfrm>
            <a:off x="3887391" y="740569"/>
            <a:ext cx="4629150" cy="3655219"/>
          </a:xfrm>
          <a:prstGeom prst="rect">
            <a:avLst/>
          </a:prstGeom>
          <a:noFill/>
          <a:ln>
            <a:noFill/>
          </a:ln>
        </p:spPr>
        <p:txBody>
          <a:bodyPr spcFirstLastPara="1" wrap="square" lIns="68575" tIns="34275" rIns="68575" bIns="34275" anchor="t" anchorCtr="0">
            <a:normAutofit/>
          </a:bodyPr>
          <a:lstStyle>
            <a:lvl1pPr marL="457200" lvl="0" indent="-381000" algn="l">
              <a:lnSpc>
                <a:spcPct val="90000"/>
              </a:lnSpc>
              <a:spcBef>
                <a:spcPts val="800"/>
              </a:spcBef>
              <a:spcAft>
                <a:spcPts val="0"/>
              </a:spcAft>
              <a:buClr>
                <a:schemeClr val="dk1"/>
              </a:buClr>
              <a:buSzPts val="2400"/>
              <a:buChar char="•"/>
              <a:defRPr sz="2400"/>
            </a:lvl1pPr>
            <a:lvl2pPr marL="914400" lvl="1" indent="-361950" algn="l">
              <a:lnSpc>
                <a:spcPct val="90000"/>
              </a:lnSpc>
              <a:spcBef>
                <a:spcPts val="400"/>
              </a:spcBef>
              <a:spcAft>
                <a:spcPts val="0"/>
              </a:spcAft>
              <a:buClr>
                <a:schemeClr val="dk1"/>
              </a:buClr>
              <a:buSzPts val="2100"/>
              <a:buChar char="•"/>
              <a:defRPr sz="2100"/>
            </a:lvl2pPr>
            <a:lvl3pPr marL="1371600" lvl="2" indent="-342900" algn="l">
              <a:lnSpc>
                <a:spcPct val="90000"/>
              </a:lnSpc>
              <a:spcBef>
                <a:spcPts val="400"/>
              </a:spcBef>
              <a:spcAft>
                <a:spcPts val="0"/>
              </a:spcAft>
              <a:buClr>
                <a:schemeClr val="dk1"/>
              </a:buClr>
              <a:buSzPts val="1800"/>
              <a:buChar char="•"/>
              <a:defRPr sz="1800"/>
            </a:lvl3pPr>
            <a:lvl4pPr marL="1828800" lvl="3" indent="-323850" algn="l">
              <a:lnSpc>
                <a:spcPct val="90000"/>
              </a:lnSpc>
              <a:spcBef>
                <a:spcPts val="400"/>
              </a:spcBef>
              <a:spcAft>
                <a:spcPts val="0"/>
              </a:spcAft>
              <a:buClr>
                <a:schemeClr val="dk1"/>
              </a:buClr>
              <a:buSzPts val="1500"/>
              <a:buChar char="•"/>
              <a:defRPr sz="1500"/>
            </a:lvl4pPr>
            <a:lvl5pPr marL="2286000" lvl="4" indent="-323850" algn="l">
              <a:lnSpc>
                <a:spcPct val="90000"/>
              </a:lnSpc>
              <a:spcBef>
                <a:spcPts val="400"/>
              </a:spcBef>
              <a:spcAft>
                <a:spcPts val="0"/>
              </a:spcAft>
              <a:buClr>
                <a:schemeClr val="dk1"/>
              </a:buClr>
              <a:buSzPts val="1500"/>
              <a:buChar char="•"/>
              <a:defRPr sz="1500"/>
            </a:lvl5pPr>
            <a:lvl6pPr marL="2743200" lvl="5" indent="-323850" algn="l">
              <a:lnSpc>
                <a:spcPct val="90000"/>
              </a:lnSpc>
              <a:spcBef>
                <a:spcPts val="400"/>
              </a:spcBef>
              <a:spcAft>
                <a:spcPts val="0"/>
              </a:spcAft>
              <a:buClr>
                <a:schemeClr val="dk1"/>
              </a:buClr>
              <a:buSzPts val="1500"/>
              <a:buChar char="•"/>
              <a:defRPr sz="1500"/>
            </a:lvl6pPr>
            <a:lvl7pPr marL="3200400" lvl="6" indent="-323850" algn="l">
              <a:lnSpc>
                <a:spcPct val="90000"/>
              </a:lnSpc>
              <a:spcBef>
                <a:spcPts val="400"/>
              </a:spcBef>
              <a:spcAft>
                <a:spcPts val="0"/>
              </a:spcAft>
              <a:buClr>
                <a:schemeClr val="dk1"/>
              </a:buClr>
              <a:buSzPts val="1500"/>
              <a:buChar char="•"/>
              <a:defRPr sz="1500"/>
            </a:lvl7pPr>
            <a:lvl8pPr marL="3657600" lvl="7" indent="-323850" algn="l">
              <a:lnSpc>
                <a:spcPct val="90000"/>
              </a:lnSpc>
              <a:spcBef>
                <a:spcPts val="400"/>
              </a:spcBef>
              <a:spcAft>
                <a:spcPts val="0"/>
              </a:spcAft>
              <a:buClr>
                <a:schemeClr val="dk1"/>
              </a:buClr>
              <a:buSzPts val="1500"/>
              <a:buChar char="•"/>
              <a:defRPr sz="1500"/>
            </a:lvl8pPr>
            <a:lvl9pPr marL="4114800" lvl="8" indent="-323850" algn="l">
              <a:lnSpc>
                <a:spcPct val="90000"/>
              </a:lnSpc>
              <a:spcBef>
                <a:spcPts val="400"/>
              </a:spcBef>
              <a:spcAft>
                <a:spcPts val="0"/>
              </a:spcAft>
              <a:buClr>
                <a:schemeClr val="dk1"/>
              </a:buClr>
              <a:buSzPts val="1500"/>
              <a:buChar char="•"/>
              <a:defRPr sz="1500"/>
            </a:lvl9pPr>
          </a:lstStyle>
          <a:p>
            <a:endParaRPr/>
          </a:p>
        </p:txBody>
      </p:sp>
      <p:sp>
        <p:nvSpPr>
          <p:cNvPr id="109" name="Google Shape;109;p21"/>
          <p:cNvSpPr txBox="1">
            <a:spLocks noGrp="1"/>
          </p:cNvSpPr>
          <p:nvPr>
            <p:ph type="body" idx="2"/>
          </p:nvPr>
        </p:nvSpPr>
        <p:spPr>
          <a:xfrm>
            <a:off x="629841" y="1543050"/>
            <a:ext cx="2949178" cy="2858691"/>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110" name="Google Shape;110;p21"/>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1" name="Google Shape;111;p21"/>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2" name="Google Shape;112;p21"/>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pic>
        <p:nvPicPr>
          <p:cNvPr id="113" name="Google Shape;113;p21"/>
          <p:cNvPicPr preferRelativeResize="0"/>
          <p:nvPr/>
        </p:nvPicPr>
        <p:blipFill rotWithShape="1">
          <a:blip r:embed="rId2">
            <a:alphaModFix/>
          </a:blip>
          <a:srcRect/>
          <a:stretch/>
        </p:blipFill>
        <p:spPr>
          <a:xfrm>
            <a:off x="6610674" y="4638738"/>
            <a:ext cx="2419048" cy="504762"/>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14"/>
        <p:cNvGrpSpPr/>
        <p:nvPr/>
      </p:nvGrpSpPr>
      <p:grpSpPr>
        <a:xfrm>
          <a:off x="0" y="0"/>
          <a:ext cx="0" cy="0"/>
          <a:chOff x="0" y="0"/>
          <a:chExt cx="0" cy="0"/>
        </a:xfrm>
      </p:grpSpPr>
      <p:sp>
        <p:nvSpPr>
          <p:cNvPr id="115" name="Google Shape;115;p22"/>
          <p:cNvSpPr txBox="1">
            <a:spLocks noGrp="1"/>
          </p:cNvSpPr>
          <p:nvPr>
            <p:ph type="title"/>
          </p:nvPr>
        </p:nvSpPr>
        <p:spPr>
          <a:xfrm>
            <a:off x="629841" y="342900"/>
            <a:ext cx="2949178" cy="120015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16" name="Google Shape;116;p22"/>
          <p:cNvSpPr>
            <a:spLocks noGrp="1"/>
          </p:cNvSpPr>
          <p:nvPr>
            <p:ph type="pic" idx="2"/>
          </p:nvPr>
        </p:nvSpPr>
        <p:spPr>
          <a:xfrm>
            <a:off x="3887391" y="740569"/>
            <a:ext cx="4629150" cy="3655219"/>
          </a:xfrm>
          <a:prstGeom prst="rect">
            <a:avLst/>
          </a:prstGeom>
          <a:noFill/>
          <a:ln>
            <a:noFill/>
          </a:ln>
        </p:spPr>
      </p:sp>
      <p:sp>
        <p:nvSpPr>
          <p:cNvPr id="117" name="Google Shape;117;p22"/>
          <p:cNvSpPr txBox="1">
            <a:spLocks noGrp="1"/>
          </p:cNvSpPr>
          <p:nvPr>
            <p:ph type="body" idx="1"/>
          </p:nvPr>
        </p:nvSpPr>
        <p:spPr>
          <a:xfrm>
            <a:off x="629841" y="1543050"/>
            <a:ext cx="2949178" cy="2858691"/>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118" name="Google Shape;118;p22"/>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9" name="Google Shape;119;p22"/>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0" name="Google Shape;120;p22"/>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pic>
        <p:nvPicPr>
          <p:cNvPr id="121" name="Google Shape;121;p22"/>
          <p:cNvPicPr preferRelativeResize="0"/>
          <p:nvPr/>
        </p:nvPicPr>
        <p:blipFill rotWithShape="1">
          <a:blip r:embed="rId2">
            <a:alphaModFix/>
          </a:blip>
          <a:srcRect/>
          <a:stretch/>
        </p:blipFill>
        <p:spPr>
          <a:xfrm>
            <a:off x="6610674" y="4638738"/>
            <a:ext cx="2419048" cy="504762"/>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2"/>
        <p:cNvGrpSpPr/>
        <p:nvPr/>
      </p:nvGrpSpPr>
      <p:grpSpPr>
        <a:xfrm>
          <a:off x="0" y="0"/>
          <a:ext cx="0" cy="0"/>
          <a:chOff x="0" y="0"/>
          <a:chExt cx="0" cy="0"/>
        </a:xfrm>
      </p:grpSpPr>
      <p:sp>
        <p:nvSpPr>
          <p:cNvPr id="123" name="Google Shape;123;p23"/>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24" name="Google Shape;124;p23"/>
          <p:cNvSpPr txBox="1">
            <a:spLocks noGrp="1"/>
          </p:cNvSpPr>
          <p:nvPr>
            <p:ph type="body" idx="1"/>
          </p:nvPr>
        </p:nvSpPr>
        <p:spPr>
          <a:xfrm rot="5400000">
            <a:off x="2940248" y="-942379"/>
            <a:ext cx="3263504" cy="78867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25" name="Google Shape;125;p23"/>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6" name="Google Shape;126;p23"/>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7" name="Google Shape;127;p23"/>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pic>
        <p:nvPicPr>
          <p:cNvPr id="128" name="Google Shape;128;p23"/>
          <p:cNvPicPr preferRelativeResize="0"/>
          <p:nvPr/>
        </p:nvPicPr>
        <p:blipFill rotWithShape="1">
          <a:blip r:embed="rId2">
            <a:alphaModFix/>
          </a:blip>
          <a:srcRect/>
          <a:stretch/>
        </p:blipFill>
        <p:spPr>
          <a:xfrm>
            <a:off x="6610674" y="4638738"/>
            <a:ext cx="2419048" cy="504762"/>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29"/>
        <p:cNvGrpSpPr/>
        <p:nvPr/>
      </p:nvGrpSpPr>
      <p:grpSpPr>
        <a:xfrm>
          <a:off x="0" y="0"/>
          <a:ext cx="0" cy="0"/>
          <a:chOff x="0" y="0"/>
          <a:chExt cx="0" cy="0"/>
        </a:xfrm>
      </p:grpSpPr>
      <p:sp>
        <p:nvSpPr>
          <p:cNvPr id="130" name="Google Shape;130;p24"/>
          <p:cNvSpPr txBox="1">
            <a:spLocks noGrp="1"/>
          </p:cNvSpPr>
          <p:nvPr>
            <p:ph type="title"/>
          </p:nvPr>
        </p:nvSpPr>
        <p:spPr>
          <a:xfrm rot="5400000">
            <a:off x="5350073" y="1467445"/>
            <a:ext cx="4358879" cy="1971675"/>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31" name="Google Shape;131;p24"/>
          <p:cNvSpPr txBox="1">
            <a:spLocks noGrp="1"/>
          </p:cNvSpPr>
          <p:nvPr>
            <p:ph type="body" idx="1"/>
          </p:nvPr>
        </p:nvSpPr>
        <p:spPr>
          <a:xfrm rot="5400000">
            <a:off x="1349573" y="-447080"/>
            <a:ext cx="4358879" cy="5800725"/>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32" name="Google Shape;132;p24"/>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33" name="Google Shape;133;p24"/>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34" name="Google Shape;134;p24"/>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52" name="Google Shape;52;p13"/>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rm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53" name="Google Shape;53;p13"/>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4" name="Google Shape;54;p13"/>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marR="0" lvl="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5" name="Google Shape;55;p13"/>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5.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5.xml"/><Relationship Id="rId5" Type="http://schemas.openxmlformats.org/officeDocument/2006/relationships/image" Target="../media/image13.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15.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hyperlink" Target="https://www.linkedin.com/in/swetha-c-4660a51b7" TargetMode="External"/><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5.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pic>
        <p:nvPicPr>
          <p:cNvPr id="139" name="Google Shape;139;p25"/>
          <p:cNvPicPr preferRelativeResize="0"/>
          <p:nvPr/>
        </p:nvPicPr>
        <p:blipFill rotWithShape="1">
          <a:blip r:embed="rId3">
            <a:alphaModFix/>
          </a:blip>
          <a:srcRect/>
          <a:stretch/>
        </p:blipFill>
        <p:spPr>
          <a:xfrm>
            <a:off x="444" y="0"/>
            <a:ext cx="9143111" cy="5143500"/>
          </a:xfrm>
          <a:prstGeom prst="rect">
            <a:avLst/>
          </a:prstGeom>
          <a:noFill/>
          <a:ln>
            <a:noFill/>
          </a:ln>
        </p:spPr>
      </p:pic>
      <p:sp>
        <p:nvSpPr>
          <p:cNvPr id="140" name="Google Shape;140;p25"/>
          <p:cNvSpPr txBox="1"/>
          <p:nvPr/>
        </p:nvSpPr>
        <p:spPr>
          <a:xfrm>
            <a:off x="1893423" y="3067458"/>
            <a:ext cx="5692997" cy="564740"/>
          </a:xfrm>
          <a:prstGeom prst="rect">
            <a:avLst/>
          </a:prstGeom>
          <a:noFill/>
          <a:ln>
            <a:noFill/>
          </a:ln>
        </p:spPr>
        <p:txBody>
          <a:bodyPr spcFirstLastPara="1" wrap="square" lIns="68575" tIns="34275" rIns="68575" bIns="34275" anchor="t" anchorCtr="0">
            <a:spAutoFit/>
          </a:bodyPr>
          <a:lstStyle/>
          <a:p>
            <a:pPr marL="0" lvl="0" indent="0" algn="ctr" rtl="0">
              <a:lnSpc>
                <a:spcPct val="115000"/>
              </a:lnSpc>
              <a:spcBef>
                <a:spcPts val="0"/>
              </a:spcBef>
              <a:spcAft>
                <a:spcPts val="0"/>
              </a:spcAft>
              <a:buClr>
                <a:schemeClr val="dk1"/>
              </a:buClr>
              <a:buSzPts val="1100"/>
              <a:buFont typeface="Arial"/>
              <a:buNone/>
            </a:pPr>
            <a:r>
              <a:rPr lang="en-GB" sz="2800" b="1" dirty="0">
                <a:solidFill>
                  <a:schemeClr val="dk1"/>
                </a:solidFill>
              </a:rPr>
              <a:t>AMCAT DATA ANALYSIS</a:t>
            </a:r>
            <a:endParaRPr sz="2800" dirty="0"/>
          </a:p>
        </p:txBody>
      </p:sp>
      <p:sp>
        <p:nvSpPr>
          <p:cNvPr id="141" name="Google Shape;141;p25"/>
          <p:cNvSpPr txBox="1"/>
          <p:nvPr/>
        </p:nvSpPr>
        <p:spPr>
          <a:xfrm>
            <a:off x="3259601" y="4140676"/>
            <a:ext cx="3120600" cy="605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000" dirty="0">
                <a:solidFill>
                  <a:schemeClr val="tx1"/>
                </a:solidFill>
                <a:sym typeface="Calibri"/>
              </a:rPr>
              <a:t>By Swetha Chintamaneni</a:t>
            </a:r>
            <a:endParaRPr sz="2000" dirty="0">
              <a:solidFill>
                <a:schemeClr val="tx1"/>
              </a:solidFill>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45E86-607C-54C3-F9DA-9EE18CBF24E8}"/>
              </a:ext>
            </a:extLst>
          </p:cNvPr>
          <p:cNvSpPr>
            <a:spLocks noGrp="1"/>
          </p:cNvSpPr>
          <p:nvPr>
            <p:ph type="title"/>
          </p:nvPr>
        </p:nvSpPr>
        <p:spPr>
          <a:xfrm>
            <a:off x="388425" y="3753214"/>
            <a:ext cx="8166639" cy="702549"/>
          </a:xfrm>
        </p:spPr>
        <p:txBody>
          <a:bodyPr>
            <a:noAutofit/>
          </a:bodyPr>
          <a:lstStyle/>
          <a:p>
            <a:r>
              <a:rPr lang="en-US" sz="2400" b="1" dirty="0"/>
              <a:t>Data Visualization </a:t>
            </a:r>
            <a:r>
              <a:rPr lang="en-US" sz="2400" dirty="0"/>
              <a:t>: A method of displaying data in graphs, charts and maps to make data easy to understand for those unfamiliar with the data set.</a:t>
            </a:r>
            <a:endParaRPr lang="en-IN" sz="2400" dirty="0"/>
          </a:p>
        </p:txBody>
      </p:sp>
      <p:pic>
        <p:nvPicPr>
          <p:cNvPr id="1026" name="Picture 2" descr="Data visualization conceptual image of a tablet with 3D graphs and charts hovering above it">
            <a:extLst>
              <a:ext uri="{FF2B5EF4-FFF2-40B4-BE49-F238E27FC236}">
                <a16:creationId xmlns:a16="http://schemas.microsoft.com/office/drawing/2014/main" id="{2A627835-06BE-21AF-3CFB-D3CBBCDB615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515" r="2076" b="10870"/>
          <a:stretch/>
        </p:blipFill>
        <p:spPr bwMode="auto">
          <a:xfrm>
            <a:off x="976393" y="1"/>
            <a:ext cx="6741764" cy="31771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48428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5"/>
          <p:cNvSpPr txBox="1">
            <a:spLocks noGrp="1"/>
          </p:cNvSpPr>
          <p:nvPr>
            <p:ph type="title"/>
          </p:nvPr>
        </p:nvSpPr>
        <p:spPr>
          <a:xfrm>
            <a:off x="563400" y="-64331"/>
            <a:ext cx="7886700" cy="994200"/>
          </a:xfrm>
          <a:prstGeom prst="rect">
            <a:avLst/>
          </a:prstGeom>
        </p:spPr>
        <p:txBody>
          <a:bodyPr spcFirstLastPara="1" wrap="square" lIns="68575" tIns="34275" rIns="68575" bIns="34275" anchor="ctr" anchorCtr="0">
            <a:normAutofit/>
          </a:bodyPr>
          <a:lstStyle/>
          <a:p>
            <a:pPr marL="0" lvl="0" indent="0" algn="ctr" rtl="0">
              <a:spcBef>
                <a:spcPts val="0"/>
              </a:spcBef>
              <a:spcAft>
                <a:spcPts val="0"/>
              </a:spcAft>
              <a:buNone/>
            </a:pPr>
            <a:r>
              <a:rPr lang="en-GB" sz="2100" b="1" u="sng"/>
              <a:t>Salary Distribution</a:t>
            </a:r>
            <a:endParaRPr sz="2100" b="1" u="sng"/>
          </a:p>
        </p:txBody>
      </p:sp>
      <p:pic>
        <p:nvPicPr>
          <p:cNvPr id="203" name="Google Shape;203;p35"/>
          <p:cNvPicPr preferRelativeResize="0"/>
          <p:nvPr/>
        </p:nvPicPr>
        <p:blipFill>
          <a:blip r:embed="rId3">
            <a:alphaModFix/>
          </a:blip>
          <a:stretch>
            <a:fillRect/>
          </a:stretch>
        </p:blipFill>
        <p:spPr>
          <a:xfrm>
            <a:off x="1760100" y="830156"/>
            <a:ext cx="5153025" cy="3305175"/>
          </a:xfrm>
          <a:prstGeom prst="rect">
            <a:avLst/>
          </a:prstGeom>
          <a:noFill/>
          <a:ln>
            <a:noFill/>
          </a:ln>
        </p:spPr>
      </p:pic>
      <p:sp>
        <p:nvSpPr>
          <p:cNvPr id="204" name="Google Shape;204;p35"/>
          <p:cNvSpPr txBox="1"/>
          <p:nvPr/>
        </p:nvSpPr>
        <p:spPr>
          <a:xfrm>
            <a:off x="254025" y="4409450"/>
            <a:ext cx="5991900" cy="55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000" dirty="0">
                <a:solidFill>
                  <a:schemeClr val="dk1"/>
                </a:solidFill>
                <a:latin typeface="Calibri"/>
                <a:ea typeface="Calibri"/>
                <a:cs typeface="Calibri"/>
                <a:sym typeface="Calibri"/>
              </a:rPr>
              <a:t>We can see that there is left skew in the frequency.</a:t>
            </a:r>
            <a:endParaRPr sz="2000" dirty="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6"/>
          <p:cNvSpPr txBox="1">
            <a:spLocks noGrp="1"/>
          </p:cNvSpPr>
          <p:nvPr>
            <p:ph type="body" idx="1"/>
          </p:nvPr>
        </p:nvSpPr>
        <p:spPr>
          <a:xfrm>
            <a:off x="291035" y="4671574"/>
            <a:ext cx="7886700" cy="282600"/>
          </a:xfrm>
          <a:prstGeom prst="rect">
            <a:avLst/>
          </a:prstGeom>
        </p:spPr>
        <p:txBody>
          <a:bodyPr spcFirstLastPara="1" wrap="square" lIns="68575" tIns="34275" rIns="68575" bIns="34275" anchor="t" anchorCtr="0">
            <a:noAutofit/>
          </a:bodyPr>
          <a:lstStyle/>
          <a:p>
            <a:pPr marL="0" lvl="0" indent="0" algn="l" rtl="0">
              <a:lnSpc>
                <a:spcPct val="70000"/>
              </a:lnSpc>
              <a:spcBef>
                <a:spcPts val="800"/>
              </a:spcBef>
              <a:spcAft>
                <a:spcPts val="0"/>
              </a:spcAft>
              <a:buSzPts val="1018"/>
              <a:buNone/>
            </a:pPr>
            <a:r>
              <a:rPr lang="en-GB" sz="1800" dirty="0"/>
              <a:t>We can see the multiple correlation between each other columns.</a:t>
            </a:r>
            <a:endParaRPr sz="1800" dirty="0"/>
          </a:p>
        </p:txBody>
      </p:sp>
      <p:sp>
        <p:nvSpPr>
          <p:cNvPr id="210" name="Google Shape;210;p36"/>
          <p:cNvSpPr txBox="1"/>
          <p:nvPr/>
        </p:nvSpPr>
        <p:spPr>
          <a:xfrm>
            <a:off x="524735" y="0"/>
            <a:ext cx="7653000" cy="670500"/>
          </a:xfrm>
          <a:prstGeom prst="rect">
            <a:avLst/>
          </a:prstGeom>
          <a:noFill/>
          <a:ln>
            <a:noFill/>
          </a:ln>
        </p:spPr>
        <p:txBody>
          <a:bodyPr spcFirstLastPara="1" wrap="square" lIns="91425" tIns="91425" rIns="91425" bIns="91425" anchor="t" anchorCtr="0">
            <a:noAutofit/>
          </a:bodyPr>
          <a:lstStyle/>
          <a:p>
            <a:pPr marL="457200" lvl="0" indent="-330200" algn="l" rtl="0">
              <a:lnSpc>
                <a:spcPct val="115000"/>
              </a:lnSpc>
              <a:spcBef>
                <a:spcPts val="1500"/>
              </a:spcBef>
              <a:spcAft>
                <a:spcPts val="0"/>
              </a:spcAft>
              <a:buClr>
                <a:schemeClr val="dk1"/>
              </a:buClr>
              <a:buSzPts val="1600"/>
              <a:buFont typeface="Roboto"/>
              <a:buAutoNum type="arabicPeriod"/>
            </a:pPr>
            <a:r>
              <a:rPr lang="en-GB" sz="1600" b="1" dirty="0">
                <a:solidFill>
                  <a:schemeClr val="dk1"/>
                </a:solidFill>
                <a:highlight>
                  <a:schemeClr val="lt1"/>
                </a:highlight>
                <a:latin typeface="Roboto"/>
                <a:ea typeface="Roboto"/>
                <a:cs typeface="Roboto"/>
                <a:sym typeface="Roboto"/>
              </a:rPr>
              <a:t>What are the significant factors influencing salary levels among job seekers?</a:t>
            </a:r>
            <a:endParaRPr sz="1600" b="1" dirty="0">
              <a:solidFill>
                <a:schemeClr val="dk1"/>
              </a:solidFill>
              <a:highlight>
                <a:schemeClr val="lt1"/>
              </a:highlight>
              <a:latin typeface="Roboto"/>
              <a:ea typeface="Roboto"/>
              <a:cs typeface="Roboto"/>
              <a:sym typeface="Roboto"/>
            </a:endParaRPr>
          </a:p>
          <a:p>
            <a:pPr marL="0" lvl="0" indent="0" algn="l" rtl="0">
              <a:spcBef>
                <a:spcPts val="1500"/>
              </a:spcBef>
              <a:spcAft>
                <a:spcPts val="0"/>
              </a:spcAft>
              <a:buNone/>
            </a:pPr>
            <a:endParaRPr sz="2100" dirty="0">
              <a:solidFill>
                <a:schemeClr val="dk1"/>
              </a:solidFill>
              <a:latin typeface="Calibri"/>
              <a:ea typeface="Calibri"/>
              <a:cs typeface="Calibri"/>
              <a:sym typeface="Calibri"/>
            </a:endParaRPr>
          </a:p>
        </p:txBody>
      </p:sp>
      <p:pic>
        <p:nvPicPr>
          <p:cNvPr id="211" name="Google Shape;211;p36"/>
          <p:cNvPicPr preferRelativeResize="0"/>
          <p:nvPr/>
        </p:nvPicPr>
        <p:blipFill>
          <a:blip r:embed="rId3">
            <a:alphaModFix/>
          </a:blip>
          <a:stretch>
            <a:fillRect/>
          </a:stretch>
        </p:blipFill>
        <p:spPr>
          <a:xfrm>
            <a:off x="1012600" y="885150"/>
            <a:ext cx="6247725" cy="357177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7"/>
          <p:cNvSpPr txBox="1">
            <a:spLocks noGrp="1"/>
          </p:cNvSpPr>
          <p:nvPr>
            <p:ph type="title"/>
          </p:nvPr>
        </p:nvSpPr>
        <p:spPr>
          <a:xfrm>
            <a:off x="287687" y="433896"/>
            <a:ext cx="7886700" cy="623400"/>
          </a:xfrm>
          <a:prstGeom prst="rect">
            <a:avLst/>
          </a:prstGeom>
        </p:spPr>
        <p:txBody>
          <a:bodyPr spcFirstLastPara="1" wrap="square" lIns="68575" tIns="34275" rIns="68575" bIns="34275" anchor="ctr" anchorCtr="0">
            <a:noAutofit/>
          </a:bodyPr>
          <a:lstStyle/>
          <a:p>
            <a:pPr marL="457200" lvl="0" indent="0" algn="l" rtl="0">
              <a:lnSpc>
                <a:spcPct val="115000"/>
              </a:lnSpc>
              <a:spcBef>
                <a:spcPts val="1500"/>
              </a:spcBef>
              <a:spcAft>
                <a:spcPts val="0"/>
              </a:spcAft>
              <a:buNone/>
            </a:pPr>
            <a:r>
              <a:rPr lang="en-GB" sz="1400" b="1" dirty="0">
                <a:highlight>
                  <a:schemeClr val="lt1"/>
                </a:highlight>
                <a:latin typeface="Roboto"/>
                <a:ea typeface="Roboto"/>
                <a:cs typeface="Roboto"/>
                <a:sym typeface="Roboto"/>
              </a:rPr>
              <a:t>2. Are there any correlations between educational qualifications, specialization, and salary levels?</a:t>
            </a:r>
            <a:endParaRPr sz="1400" b="1" dirty="0">
              <a:highlight>
                <a:schemeClr val="lt1"/>
              </a:highlight>
              <a:latin typeface="Roboto"/>
              <a:ea typeface="Roboto"/>
              <a:cs typeface="Roboto"/>
              <a:sym typeface="Roboto"/>
            </a:endParaRPr>
          </a:p>
          <a:p>
            <a:pPr marL="457200" lvl="0" indent="-330200" algn="l" rtl="0">
              <a:lnSpc>
                <a:spcPct val="115000"/>
              </a:lnSpc>
              <a:spcBef>
                <a:spcPts val="1500"/>
              </a:spcBef>
              <a:spcAft>
                <a:spcPts val="0"/>
              </a:spcAft>
              <a:buClr>
                <a:srgbClr val="ECECEC"/>
              </a:buClr>
              <a:buSzPts val="1600"/>
              <a:buFont typeface="Roboto"/>
              <a:buAutoNum type="arabicPeriod"/>
            </a:pPr>
            <a:endParaRPr sz="1600" b="1" dirty="0">
              <a:highlight>
                <a:schemeClr val="lt1"/>
              </a:highlight>
              <a:latin typeface="Roboto"/>
              <a:ea typeface="Roboto"/>
              <a:cs typeface="Roboto"/>
              <a:sym typeface="Roboto"/>
            </a:endParaRPr>
          </a:p>
          <a:p>
            <a:pPr marL="0" lvl="0" indent="0" algn="l" rtl="0">
              <a:spcBef>
                <a:spcPts val="1500"/>
              </a:spcBef>
              <a:spcAft>
                <a:spcPts val="0"/>
              </a:spcAft>
              <a:buNone/>
            </a:pPr>
            <a:endParaRPr sz="2100" dirty="0"/>
          </a:p>
        </p:txBody>
      </p:sp>
      <p:pic>
        <p:nvPicPr>
          <p:cNvPr id="217" name="Google Shape;217;p37"/>
          <p:cNvPicPr preferRelativeResize="0"/>
          <p:nvPr/>
        </p:nvPicPr>
        <p:blipFill>
          <a:blip r:embed="rId3">
            <a:alphaModFix/>
          </a:blip>
          <a:stretch>
            <a:fillRect/>
          </a:stretch>
        </p:blipFill>
        <p:spPr>
          <a:xfrm>
            <a:off x="365950" y="585548"/>
            <a:ext cx="7985949" cy="2432350"/>
          </a:xfrm>
          <a:prstGeom prst="rect">
            <a:avLst/>
          </a:prstGeom>
          <a:noFill/>
          <a:ln>
            <a:noFill/>
          </a:ln>
        </p:spPr>
      </p:pic>
      <p:pic>
        <p:nvPicPr>
          <p:cNvPr id="218" name="Google Shape;218;p37"/>
          <p:cNvPicPr preferRelativeResize="0"/>
          <p:nvPr/>
        </p:nvPicPr>
        <p:blipFill>
          <a:blip r:embed="rId4">
            <a:alphaModFix/>
          </a:blip>
          <a:stretch>
            <a:fillRect/>
          </a:stretch>
        </p:blipFill>
        <p:spPr>
          <a:xfrm>
            <a:off x="365950" y="3110525"/>
            <a:ext cx="3785750" cy="2032975"/>
          </a:xfrm>
          <a:prstGeom prst="rect">
            <a:avLst/>
          </a:prstGeom>
          <a:noFill/>
          <a:ln>
            <a:noFill/>
          </a:ln>
        </p:spPr>
      </p:pic>
      <p:sp>
        <p:nvSpPr>
          <p:cNvPr id="219" name="Google Shape;219;p37"/>
          <p:cNvSpPr txBox="1"/>
          <p:nvPr/>
        </p:nvSpPr>
        <p:spPr>
          <a:xfrm>
            <a:off x="4709350" y="3169550"/>
            <a:ext cx="3850200" cy="1068000"/>
          </a:xfrm>
          <a:prstGeom prst="rect">
            <a:avLst/>
          </a:prstGeom>
          <a:noFill/>
          <a:ln>
            <a:noFill/>
          </a:ln>
        </p:spPr>
        <p:txBody>
          <a:bodyPr spcFirstLastPara="1" wrap="square" lIns="91425" tIns="91425" rIns="91425" bIns="91425" anchor="t" anchorCtr="0">
            <a:noAutofit/>
          </a:bodyPr>
          <a:lstStyle/>
          <a:p>
            <a:pPr marL="457200" lvl="0" indent="-304800" algn="l" rtl="0">
              <a:spcBef>
                <a:spcPts val="0"/>
              </a:spcBef>
              <a:spcAft>
                <a:spcPts val="0"/>
              </a:spcAft>
              <a:buClr>
                <a:schemeClr val="dk1"/>
              </a:buClr>
              <a:buSzPts val="1200"/>
              <a:buFont typeface="Calibri"/>
              <a:buChar char="❖"/>
            </a:pPr>
            <a:r>
              <a:rPr lang="en-GB" sz="1200">
                <a:solidFill>
                  <a:schemeClr val="dk1"/>
                </a:solidFill>
                <a:latin typeface="Calibri"/>
                <a:ea typeface="Calibri"/>
                <a:cs typeface="Calibri"/>
                <a:sym typeface="Calibri"/>
              </a:rPr>
              <a:t>We can see that B.Tech and M.Tech Students has the most of the salary  distribution.</a:t>
            </a:r>
            <a:endParaRPr sz="1200">
              <a:solidFill>
                <a:schemeClr val="dk1"/>
              </a:solidFill>
              <a:latin typeface="Calibri"/>
              <a:ea typeface="Calibri"/>
              <a:cs typeface="Calibri"/>
              <a:sym typeface="Calibri"/>
            </a:endParaRPr>
          </a:p>
          <a:p>
            <a:pPr marL="457200" lvl="0" indent="-304800" algn="l" rtl="0">
              <a:spcBef>
                <a:spcPts val="0"/>
              </a:spcBef>
              <a:spcAft>
                <a:spcPts val="0"/>
              </a:spcAft>
              <a:buClr>
                <a:schemeClr val="dk1"/>
              </a:buClr>
              <a:buSzPts val="1200"/>
              <a:buFont typeface="Calibri"/>
              <a:buChar char="❖"/>
            </a:pPr>
            <a:r>
              <a:rPr lang="en-GB" sz="1200">
                <a:solidFill>
                  <a:schemeClr val="dk1"/>
                </a:solidFill>
                <a:latin typeface="Calibri"/>
                <a:ea typeface="Calibri"/>
                <a:cs typeface="Calibri"/>
                <a:sym typeface="Calibri"/>
              </a:rPr>
              <a:t>Computer Science and technology stream students achieve highest avg of Salary</a:t>
            </a:r>
            <a:endParaRPr sz="1200">
              <a:solidFill>
                <a:schemeClr val="dk1"/>
              </a:solidFill>
              <a:latin typeface="Calibri"/>
              <a:ea typeface="Calibri"/>
              <a:cs typeface="Calibri"/>
              <a:sym typeface="Calibri"/>
            </a:endParaRPr>
          </a:p>
          <a:p>
            <a:pPr marL="0" lvl="0" indent="0" algn="l" rtl="0">
              <a:spcBef>
                <a:spcPts val="0"/>
              </a:spcBef>
              <a:spcAft>
                <a:spcPts val="0"/>
              </a:spcAft>
              <a:buNone/>
            </a:pPr>
            <a:endParaRPr sz="1200">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38"/>
          <p:cNvSpPr txBox="1">
            <a:spLocks noGrp="1"/>
          </p:cNvSpPr>
          <p:nvPr>
            <p:ph type="title"/>
          </p:nvPr>
        </p:nvSpPr>
        <p:spPr>
          <a:xfrm>
            <a:off x="628650" y="54344"/>
            <a:ext cx="7886700" cy="9942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GB" sz="1500" b="1">
                <a:highlight>
                  <a:schemeClr val="lt1"/>
                </a:highlight>
                <a:latin typeface="Roboto"/>
                <a:ea typeface="Roboto"/>
                <a:cs typeface="Roboto"/>
                <a:sym typeface="Roboto"/>
              </a:rPr>
              <a:t>3. How do personal characteristics such as gender, age, and location impact salary expectations?</a:t>
            </a:r>
            <a:endParaRPr sz="1500" b="1">
              <a:highlight>
                <a:schemeClr val="lt1"/>
              </a:highlight>
            </a:endParaRPr>
          </a:p>
        </p:txBody>
      </p:sp>
      <p:sp>
        <p:nvSpPr>
          <p:cNvPr id="225" name="Google Shape;225;p38"/>
          <p:cNvSpPr txBox="1">
            <a:spLocks noGrp="1"/>
          </p:cNvSpPr>
          <p:nvPr>
            <p:ph type="body" idx="1"/>
          </p:nvPr>
        </p:nvSpPr>
        <p:spPr>
          <a:xfrm>
            <a:off x="0" y="4652694"/>
            <a:ext cx="7886700" cy="389400"/>
          </a:xfrm>
          <a:prstGeom prst="rect">
            <a:avLst/>
          </a:prstGeom>
        </p:spPr>
        <p:txBody>
          <a:bodyPr spcFirstLastPara="1" wrap="square" lIns="68575" tIns="34275" rIns="68575" bIns="34275" anchor="t" anchorCtr="0">
            <a:noAutofit/>
          </a:bodyPr>
          <a:lstStyle/>
          <a:p>
            <a:pPr marL="457200" lvl="0" indent="-304800" algn="l" rtl="0">
              <a:lnSpc>
                <a:spcPct val="100000"/>
              </a:lnSpc>
              <a:spcBef>
                <a:spcPts val="800"/>
              </a:spcBef>
              <a:spcAft>
                <a:spcPts val="0"/>
              </a:spcAft>
              <a:buSzPts val="1200"/>
              <a:buChar char="•"/>
            </a:pPr>
            <a:r>
              <a:rPr lang="en-GB" sz="1800" dirty="0"/>
              <a:t>Sweden and </a:t>
            </a:r>
            <a:r>
              <a:rPr lang="en-GB" sz="1800" dirty="0" err="1"/>
              <a:t>kalmar</a:t>
            </a:r>
            <a:r>
              <a:rPr lang="en-GB" sz="1800" dirty="0"/>
              <a:t> has the highest average salary.</a:t>
            </a:r>
            <a:endParaRPr sz="1800" dirty="0"/>
          </a:p>
        </p:txBody>
      </p:sp>
      <p:pic>
        <p:nvPicPr>
          <p:cNvPr id="226" name="Google Shape;226;p38"/>
          <p:cNvPicPr preferRelativeResize="0"/>
          <p:nvPr/>
        </p:nvPicPr>
        <p:blipFill>
          <a:blip r:embed="rId3">
            <a:alphaModFix/>
          </a:blip>
          <a:stretch>
            <a:fillRect/>
          </a:stretch>
        </p:blipFill>
        <p:spPr>
          <a:xfrm>
            <a:off x="158325" y="969569"/>
            <a:ext cx="5507538" cy="3370527"/>
          </a:xfrm>
          <a:prstGeom prst="rect">
            <a:avLst/>
          </a:prstGeom>
          <a:noFill/>
          <a:ln>
            <a:noFill/>
          </a:ln>
        </p:spPr>
      </p:pic>
      <p:pic>
        <p:nvPicPr>
          <p:cNvPr id="227" name="Google Shape;227;p38"/>
          <p:cNvPicPr preferRelativeResize="0"/>
          <p:nvPr/>
        </p:nvPicPr>
        <p:blipFill>
          <a:blip r:embed="rId4">
            <a:alphaModFix/>
          </a:blip>
          <a:stretch>
            <a:fillRect/>
          </a:stretch>
        </p:blipFill>
        <p:spPr>
          <a:xfrm>
            <a:off x="5758938" y="969569"/>
            <a:ext cx="3179262" cy="2447750"/>
          </a:xfrm>
          <a:prstGeom prst="rect">
            <a:avLst/>
          </a:prstGeom>
          <a:noFill/>
          <a:ln>
            <a:noFill/>
          </a:ln>
        </p:spPr>
      </p:pic>
      <p:pic>
        <p:nvPicPr>
          <p:cNvPr id="228" name="Google Shape;228;p38"/>
          <p:cNvPicPr preferRelativeResize="0"/>
          <p:nvPr/>
        </p:nvPicPr>
        <p:blipFill>
          <a:blip r:embed="rId5">
            <a:alphaModFix/>
          </a:blip>
          <a:stretch>
            <a:fillRect/>
          </a:stretch>
        </p:blipFill>
        <p:spPr>
          <a:xfrm>
            <a:off x="5758946" y="3366146"/>
            <a:ext cx="3266125" cy="11678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9"/>
          <p:cNvSpPr txBox="1">
            <a:spLocks noGrp="1"/>
          </p:cNvSpPr>
          <p:nvPr>
            <p:ph type="title"/>
          </p:nvPr>
        </p:nvSpPr>
        <p:spPr>
          <a:xfrm>
            <a:off x="628650" y="66219"/>
            <a:ext cx="7886700" cy="9942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GB" sz="1500" b="1">
                <a:highlight>
                  <a:schemeClr val="lt1"/>
                </a:highlight>
                <a:latin typeface="Roboto"/>
                <a:ea typeface="Roboto"/>
                <a:cs typeface="Roboto"/>
                <a:sym typeface="Roboto"/>
              </a:rPr>
              <a:t>4. Can we identify any trends or patterns in salary distributions across different job designations and cities?</a:t>
            </a:r>
            <a:endParaRPr sz="1500" b="1">
              <a:highlight>
                <a:schemeClr val="lt1"/>
              </a:highlight>
            </a:endParaRPr>
          </a:p>
        </p:txBody>
      </p:sp>
      <p:sp>
        <p:nvSpPr>
          <p:cNvPr id="234" name="Google Shape;234;p39"/>
          <p:cNvSpPr txBox="1">
            <a:spLocks noGrp="1"/>
          </p:cNvSpPr>
          <p:nvPr>
            <p:ph type="body" idx="1"/>
          </p:nvPr>
        </p:nvSpPr>
        <p:spPr>
          <a:xfrm>
            <a:off x="4768675" y="3549275"/>
            <a:ext cx="4192601" cy="549600"/>
          </a:xfrm>
          <a:prstGeom prst="rect">
            <a:avLst/>
          </a:prstGeom>
        </p:spPr>
        <p:txBody>
          <a:bodyPr spcFirstLastPara="1" wrap="square" lIns="68575" tIns="34275" rIns="68575" bIns="34275" anchor="t" anchorCtr="0">
            <a:noAutofit/>
          </a:bodyPr>
          <a:lstStyle/>
          <a:p>
            <a:pPr marL="171450" indent="-171450"/>
            <a:r>
              <a:rPr lang="en-GB" sz="1800" dirty="0"/>
              <a:t>Junior manager Designation have the highest average Salary when compared to others.</a:t>
            </a:r>
            <a:endParaRPr sz="1800" dirty="0"/>
          </a:p>
        </p:txBody>
      </p:sp>
      <p:pic>
        <p:nvPicPr>
          <p:cNvPr id="235" name="Google Shape;235;p39"/>
          <p:cNvPicPr preferRelativeResize="0"/>
          <p:nvPr/>
        </p:nvPicPr>
        <p:blipFill>
          <a:blip r:embed="rId3">
            <a:alphaModFix/>
          </a:blip>
          <a:stretch>
            <a:fillRect/>
          </a:stretch>
        </p:blipFill>
        <p:spPr>
          <a:xfrm>
            <a:off x="421825" y="775300"/>
            <a:ext cx="7161301" cy="2406125"/>
          </a:xfrm>
          <a:prstGeom prst="rect">
            <a:avLst/>
          </a:prstGeom>
          <a:noFill/>
          <a:ln>
            <a:noFill/>
          </a:ln>
        </p:spPr>
      </p:pic>
      <p:pic>
        <p:nvPicPr>
          <p:cNvPr id="236" name="Google Shape;236;p39"/>
          <p:cNvPicPr preferRelativeResize="0"/>
          <p:nvPr/>
        </p:nvPicPr>
        <p:blipFill>
          <a:blip r:embed="rId4">
            <a:alphaModFix/>
          </a:blip>
          <a:stretch>
            <a:fillRect/>
          </a:stretch>
        </p:blipFill>
        <p:spPr>
          <a:xfrm>
            <a:off x="421825" y="3384025"/>
            <a:ext cx="4192601" cy="15653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40"/>
          <p:cNvSpPr txBox="1">
            <a:spLocks noGrp="1"/>
          </p:cNvSpPr>
          <p:nvPr>
            <p:ph type="title"/>
          </p:nvPr>
        </p:nvSpPr>
        <p:spPr>
          <a:xfrm>
            <a:off x="3673098" y="273844"/>
            <a:ext cx="2138766" cy="539817"/>
          </a:xfrm>
          <a:prstGeom prst="rect">
            <a:avLst/>
          </a:prstGeom>
        </p:spPr>
        <p:txBody>
          <a:bodyPr spcFirstLastPara="1" wrap="square" lIns="68575" tIns="34275" rIns="68575" bIns="34275" anchor="ctr" anchorCtr="0">
            <a:normAutofit/>
          </a:bodyPr>
          <a:lstStyle/>
          <a:p>
            <a:pPr marL="0" lvl="0" indent="0" algn="ctr" rtl="0">
              <a:spcBef>
                <a:spcPts val="0"/>
              </a:spcBef>
              <a:spcAft>
                <a:spcPts val="0"/>
              </a:spcAft>
              <a:buNone/>
            </a:pPr>
            <a:r>
              <a:rPr lang="en-GB" sz="2500" b="1" u="sng" dirty="0">
                <a:solidFill>
                  <a:srgbClr val="FF0000"/>
                </a:solidFill>
              </a:rPr>
              <a:t>Conclusion </a:t>
            </a:r>
            <a:endParaRPr sz="2500" b="1" u="sng" dirty="0">
              <a:solidFill>
                <a:srgbClr val="FF0000"/>
              </a:solidFill>
            </a:endParaRPr>
          </a:p>
        </p:txBody>
      </p:sp>
      <p:sp>
        <p:nvSpPr>
          <p:cNvPr id="242" name="Google Shape;242;p40"/>
          <p:cNvSpPr txBox="1">
            <a:spLocks noGrp="1"/>
          </p:cNvSpPr>
          <p:nvPr>
            <p:ph type="body" idx="1"/>
          </p:nvPr>
        </p:nvSpPr>
        <p:spPr>
          <a:xfrm>
            <a:off x="294468" y="557938"/>
            <a:ext cx="8485322" cy="4311717"/>
          </a:xfrm>
          <a:prstGeom prst="rect">
            <a:avLst/>
          </a:prstGeom>
        </p:spPr>
        <p:txBody>
          <a:bodyPr spcFirstLastPara="1" wrap="square" lIns="68575" tIns="34275" rIns="68575" bIns="34275" anchor="t" anchorCtr="0">
            <a:normAutofit fontScale="92500"/>
          </a:bodyPr>
          <a:lstStyle/>
          <a:p>
            <a:pPr marL="0" lvl="0" indent="0" algn="l" rtl="0">
              <a:spcBef>
                <a:spcPts val="800"/>
              </a:spcBef>
              <a:spcAft>
                <a:spcPts val="0"/>
              </a:spcAft>
              <a:buClr>
                <a:schemeClr val="dk1"/>
              </a:buClr>
              <a:buSzPct val="52380"/>
              <a:buFont typeface="Arial"/>
              <a:buNone/>
            </a:pPr>
            <a:endParaRPr dirty="0">
              <a:highlight>
                <a:schemeClr val="lt1"/>
              </a:highlight>
            </a:endParaRPr>
          </a:p>
          <a:p>
            <a:pPr marL="0" lvl="0" indent="0" algn="l" rtl="0">
              <a:lnSpc>
                <a:spcPct val="115000"/>
              </a:lnSpc>
              <a:spcBef>
                <a:spcPts val="0"/>
              </a:spcBef>
              <a:spcAft>
                <a:spcPts val="0"/>
              </a:spcAft>
              <a:buClr>
                <a:schemeClr val="dk1"/>
              </a:buClr>
              <a:buSzPct val="91666"/>
              <a:buFont typeface="Arial"/>
              <a:buNone/>
            </a:pPr>
            <a:r>
              <a:rPr lang="en-GB" sz="1200" dirty="0">
                <a:highlight>
                  <a:schemeClr val="lt1"/>
                </a:highlight>
                <a:latin typeface="Roboto"/>
                <a:ea typeface="Roboto"/>
                <a:cs typeface="Roboto"/>
                <a:sym typeface="Roboto"/>
              </a:rPr>
              <a:t>Certainly! Here's a simplified conclusion with five key points for your presentation:</a:t>
            </a:r>
            <a:endParaRPr sz="1200" dirty="0">
              <a:highlight>
                <a:schemeClr val="lt1"/>
              </a:highlight>
              <a:latin typeface="Roboto"/>
              <a:ea typeface="Roboto"/>
              <a:cs typeface="Roboto"/>
              <a:sym typeface="Roboto"/>
            </a:endParaRPr>
          </a:p>
          <a:p>
            <a:pPr marL="0" lvl="0" indent="0" algn="l" rtl="0">
              <a:lnSpc>
                <a:spcPct val="115000"/>
              </a:lnSpc>
              <a:spcBef>
                <a:spcPts val="1500"/>
              </a:spcBef>
              <a:spcAft>
                <a:spcPts val="0"/>
              </a:spcAft>
              <a:buClr>
                <a:schemeClr val="dk1"/>
              </a:buClr>
              <a:buSzPct val="91666"/>
              <a:buFont typeface="Arial"/>
              <a:buNone/>
            </a:pPr>
            <a:endParaRPr sz="1200" dirty="0">
              <a:highlight>
                <a:schemeClr val="lt1"/>
              </a:highlight>
              <a:latin typeface="Roboto"/>
              <a:ea typeface="Roboto"/>
              <a:cs typeface="Roboto"/>
              <a:sym typeface="Roboto"/>
            </a:endParaRPr>
          </a:p>
          <a:p>
            <a:pPr marL="0" lvl="0" indent="0" algn="l" rtl="0">
              <a:lnSpc>
                <a:spcPct val="115000"/>
              </a:lnSpc>
              <a:spcBef>
                <a:spcPts val="0"/>
              </a:spcBef>
              <a:spcAft>
                <a:spcPts val="0"/>
              </a:spcAft>
              <a:buClr>
                <a:schemeClr val="dk1"/>
              </a:buClr>
              <a:buSzPct val="91666"/>
              <a:buFont typeface="Arial"/>
              <a:buNone/>
            </a:pPr>
            <a:r>
              <a:rPr lang="en-GB" sz="1600" b="1" dirty="0">
                <a:highlight>
                  <a:schemeClr val="lt1"/>
                </a:highlight>
                <a:latin typeface="Roboto"/>
                <a:ea typeface="Roboto"/>
                <a:cs typeface="Roboto"/>
                <a:sym typeface="Roboto"/>
              </a:rPr>
              <a:t>Conclusion:</a:t>
            </a:r>
            <a:endParaRPr sz="1600" b="1" dirty="0">
              <a:highlight>
                <a:schemeClr val="lt1"/>
              </a:highlight>
              <a:latin typeface="Roboto"/>
              <a:ea typeface="Roboto"/>
              <a:cs typeface="Roboto"/>
              <a:sym typeface="Roboto"/>
            </a:endParaRPr>
          </a:p>
          <a:p>
            <a:pPr marL="457200" lvl="0" indent="-287655" algn="l" rtl="0">
              <a:lnSpc>
                <a:spcPct val="115000"/>
              </a:lnSpc>
              <a:spcBef>
                <a:spcPts val="1500"/>
              </a:spcBef>
              <a:spcAft>
                <a:spcPts val="0"/>
              </a:spcAft>
              <a:buClr>
                <a:schemeClr val="dk1"/>
              </a:buClr>
              <a:buSzPct val="100000"/>
              <a:buFont typeface="Roboto"/>
              <a:buAutoNum type="arabicPeriod"/>
            </a:pPr>
            <a:r>
              <a:rPr lang="en-GB" sz="1200" dirty="0">
                <a:highlight>
                  <a:schemeClr val="lt1"/>
                </a:highlight>
                <a:latin typeface="Roboto"/>
                <a:ea typeface="Roboto"/>
                <a:cs typeface="Roboto"/>
                <a:sym typeface="Roboto"/>
              </a:rPr>
              <a:t>Education Matters: Our analysis highlights the significance of educational qualifications in determining salary levels. Individuals with specialized degrees tend to command higher salaries, emphasizing the importance of investing in education for career advancement.</a:t>
            </a:r>
            <a:endParaRPr sz="1200" dirty="0">
              <a:highlight>
                <a:schemeClr val="lt1"/>
              </a:highlight>
              <a:latin typeface="Roboto"/>
              <a:ea typeface="Roboto"/>
              <a:cs typeface="Roboto"/>
              <a:sym typeface="Roboto"/>
            </a:endParaRPr>
          </a:p>
          <a:p>
            <a:pPr marL="457200" lvl="0" indent="-287655" algn="l" rtl="0">
              <a:lnSpc>
                <a:spcPct val="115000"/>
              </a:lnSpc>
              <a:spcBef>
                <a:spcPts val="0"/>
              </a:spcBef>
              <a:spcAft>
                <a:spcPts val="0"/>
              </a:spcAft>
              <a:buClr>
                <a:schemeClr val="dk1"/>
              </a:buClr>
              <a:buSzPct val="100000"/>
              <a:buFont typeface="Roboto"/>
              <a:buAutoNum type="arabicPeriod"/>
            </a:pPr>
            <a:r>
              <a:rPr lang="en-GB" sz="1200" dirty="0">
                <a:highlight>
                  <a:schemeClr val="lt1"/>
                </a:highlight>
                <a:latin typeface="Roboto"/>
                <a:ea typeface="Roboto"/>
                <a:cs typeface="Roboto"/>
                <a:sym typeface="Roboto"/>
              </a:rPr>
              <a:t>Gender Disparities Persist: Gender-based pay gaps continue to exist in the job market, with our analysis revealing discrepancies in salary levels between male and female employees. Addressing these disparities remains a critical priority for achieving workplace equity.</a:t>
            </a:r>
            <a:endParaRPr sz="1200" dirty="0">
              <a:highlight>
                <a:schemeClr val="lt1"/>
              </a:highlight>
              <a:latin typeface="Roboto"/>
              <a:ea typeface="Roboto"/>
              <a:cs typeface="Roboto"/>
              <a:sym typeface="Roboto"/>
            </a:endParaRPr>
          </a:p>
          <a:p>
            <a:pPr marL="457200" lvl="0" indent="-287655" algn="l" rtl="0">
              <a:lnSpc>
                <a:spcPct val="115000"/>
              </a:lnSpc>
              <a:spcBef>
                <a:spcPts val="0"/>
              </a:spcBef>
              <a:spcAft>
                <a:spcPts val="0"/>
              </a:spcAft>
              <a:buClr>
                <a:schemeClr val="dk1"/>
              </a:buClr>
              <a:buSzPct val="100000"/>
              <a:buFont typeface="Roboto"/>
              <a:buAutoNum type="arabicPeriod"/>
            </a:pPr>
            <a:r>
              <a:rPr lang="en-GB" sz="1200" dirty="0">
                <a:highlight>
                  <a:schemeClr val="lt1"/>
                </a:highlight>
                <a:latin typeface="Roboto"/>
                <a:ea typeface="Roboto"/>
                <a:cs typeface="Roboto"/>
                <a:sym typeface="Roboto"/>
              </a:rPr>
              <a:t>Location Matters: Job location plays a crucial role in salary determination, with certain cities offering higher average salaries than others. Understanding regional salary trends can inform decisions regarding job relocation and career opportunities.</a:t>
            </a:r>
            <a:endParaRPr sz="1200" dirty="0">
              <a:highlight>
                <a:schemeClr val="lt1"/>
              </a:highlight>
              <a:latin typeface="Roboto"/>
              <a:ea typeface="Roboto"/>
              <a:cs typeface="Roboto"/>
              <a:sym typeface="Roboto"/>
            </a:endParaRPr>
          </a:p>
          <a:p>
            <a:pPr marL="457200" lvl="0" indent="-287655" algn="l" rtl="0">
              <a:lnSpc>
                <a:spcPct val="115000"/>
              </a:lnSpc>
              <a:spcBef>
                <a:spcPts val="0"/>
              </a:spcBef>
              <a:spcAft>
                <a:spcPts val="0"/>
              </a:spcAft>
              <a:buClr>
                <a:schemeClr val="dk1"/>
              </a:buClr>
              <a:buSzPct val="100000"/>
              <a:buFont typeface="Roboto"/>
              <a:buAutoNum type="arabicPeriod"/>
            </a:pPr>
            <a:r>
              <a:rPr lang="en-GB" sz="1200" dirty="0">
                <a:highlight>
                  <a:schemeClr val="lt1"/>
                </a:highlight>
                <a:latin typeface="Roboto"/>
                <a:ea typeface="Roboto"/>
                <a:cs typeface="Roboto"/>
                <a:sym typeface="Roboto"/>
              </a:rPr>
              <a:t>Career Path Insights: By identifying job roles with the highest average salaries, our analysis provides valuable insights into potential career paths and opportunities for professional growth. Job seekers can leverage this information to make informed decisions about their career trajectories.</a:t>
            </a:r>
            <a:endParaRPr sz="1200" dirty="0">
              <a:highlight>
                <a:schemeClr val="lt1"/>
              </a:highlight>
              <a:latin typeface="Roboto"/>
              <a:ea typeface="Roboto"/>
              <a:cs typeface="Roboto"/>
              <a:sym typeface="Roboto"/>
            </a:endParaRPr>
          </a:p>
          <a:p>
            <a:pPr marL="457200" lvl="0" indent="-287655" algn="l" rtl="0">
              <a:lnSpc>
                <a:spcPct val="115000"/>
              </a:lnSpc>
              <a:spcBef>
                <a:spcPts val="0"/>
              </a:spcBef>
              <a:spcAft>
                <a:spcPts val="0"/>
              </a:spcAft>
              <a:buClr>
                <a:schemeClr val="dk1"/>
              </a:buClr>
              <a:buSzPct val="100000"/>
              <a:buFont typeface="Roboto"/>
              <a:buAutoNum type="arabicPeriod"/>
            </a:pPr>
            <a:r>
              <a:rPr lang="en-GB" sz="1200" dirty="0">
                <a:highlight>
                  <a:schemeClr val="lt1"/>
                </a:highlight>
                <a:latin typeface="Roboto"/>
                <a:ea typeface="Roboto"/>
                <a:cs typeface="Roboto"/>
                <a:sym typeface="Roboto"/>
              </a:rPr>
              <a:t>Data-Driven Decision-Making: Our data analysis underscores the importance of data-driven decision-making in navigating the job market. By leveraging insights from our analysis, both job seekers and employers can make informed choices to optimize career outcomes and recruitment strategies.</a:t>
            </a:r>
            <a:endParaRPr sz="1200" dirty="0">
              <a:highlight>
                <a:schemeClr val="lt1"/>
              </a:highlight>
              <a:latin typeface="Roboto"/>
              <a:ea typeface="Roboto"/>
              <a:cs typeface="Roboto"/>
              <a:sym typeface="Roboto"/>
            </a:endParaRPr>
          </a:p>
          <a:p>
            <a:pPr marL="0" lvl="0" indent="0" algn="l" rtl="0">
              <a:spcBef>
                <a:spcPts val="1500"/>
              </a:spcBef>
              <a:spcAft>
                <a:spcPts val="0"/>
              </a:spcAft>
              <a:buNone/>
            </a:pPr>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41"/>
          <p:cNvSpPr txBox="1"/>
          <p:nvPr/>
        </p:nvSpPr>
        <p:spPr>
          <a:xfrm>
            <a:off x="2960176" y="87063"/>
            <a:ext cx="3006110" cy="456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2300" b="1" u="sng">
                <a:solidFill>
                  <a:srgbClr val="FF0000"/>
                </a:solidFill>
                <a:latin typeface="Calibri"/>
                <a:ea typeface="Calibri"/>
                <a:cs typeface="Calibri"/>
                <a:sym typeface="Calibri"/>
              </a:rPr>
              <a:t>Some Q&amp; A</a:t>
            </a:r>
            <a:endParaRPr sz="2300" b="1" u="sng">
              <a:solidFill>
                <a:srgbClr val="FF0000"/>
              </a:solidFill>
              <a:latin typeface="Calibri"/>
              <a:ea typeface="Calibri"/>
              <a:cs typeface="Calibri"/>
              <a:sym typeface="Calibri"/>
            </a:endParaRPr>
          </a:p>
        </p:txBody>
      </p:sp>
      <p:sp>
        <p:nvSpPr>
          <p:cNvPr id="248" name="Google Shape;248;p41"/>
          <p:cNvSpPr txBox="1"/>
          <p:nvPr/>
        </p:nvSpPr>
        <p:spPr>
          <a:xfrm>
            <a:off x="255722" y="425234"/>
            <a:ext cx="8632556" cy="4293031"/>
          </a:xfrm>
          <a:prstGeom prst="rect">
            <a:avLst/>
          </a:prstGeom>
          <a:noFill/>
          <a:ln>
            <a:noFill/>
          </a:ln>
        </p:spPr>
        <p:txBody>
          <a:bodyPr spcFirstLastPara="1" wrap="square" lIns="91425" tIns="91425" rIns="91425" bIns="91425" anchor="t" anchorCtr="0">
            <a:noAutofit/>
          </a:bodyPr>
          <a:lstStyle/>
          <a:p>
            <a:pPr marL="457200" lvl="0" indent="-228600" algn="l" rtl="0">
              <a:lnSpc>
                <a:spcPct val="115000"/>
              </a:lnSpc>
              <a:spcBef>
                <a:spcPts val="1500"/>
              </a:spcBef>
              <a:spcAft>
                <a:spcPts val="0"/>
              </a:spcAft>
              <a:buClr>
                <a:schemeClr val="dk1"/>
              </a:buClr>
              <a:buSzPts val="1000"/>
              <a:buFont typeface="Roboto"/>
              <a:buNone/>
            </a:pPr>
            <a:r>
              <a:rPr lang="en-GB" sz="1200" dirty="0">
                <a:solidFill>
                  <a:schemeClr val="dk1"/>
                </a:solidFill>
                <a:highlight>
                  <a:schemeClr val="lt1"/>
                </a:highlight>
                <a:latin typeface="Roboto"/>
                <a:ea typeface="Roboto"/>
                <a:cs typeface="Roboto"/>
                <a:sym typeface="Roboto"/>
              </a:rPr>
              <a:t>Q: What was the main objective of your project?</a:t>
            </a:r>
            <a:endParaRPr sz="1200" dirty="0">
              <a:solidFill>
                <a:schemeClr val="dk1"/>
              </a:solidFill>
              <a:highlight>
                <a:schemeClr val="lt1"/>
              </a:highlight>
              <a:latin typeface="Roboto"/>
              <a:ea typeface="Roboto"/>
              <a:cs typeface="Roboto"/>
              <a:sym typeface="Roboto"/>
            </a:endParaRPr>
          </a:p>
          <a:p>
            <a:pPr marL="914400" lvl="1" indent="-292100" algn="l" rtl="0">
              <a:lnSpc>
                <a:spcPct val="115000"/>
              </a:lnSpc>
              <a:spcBef>
                <a:spcPts val="0"/>
              </a:spcBef>
              <a:spcAft>
                <a:spcPts val="0"/>
              </a:spcAft>
              <a:buClr>
                <a:schemeClr val="dk1"/>
              </a:buClr>
              <a:buSzPts val="1000"/>
              <a:buFont typeface="Roboto"/>
              <a:buChar char="●"/>
            </a:pPr>
            <a:r>
              <a:rPr lang="en-GB" sz="1200" dirty="0">
                <a:solidFill>
                  <a:schemeClr val="dk1"/>
                </a:solidFill>
                <a:highlight>
                  <a:schemeClr val="lt1"/>
                </a:highlight>
                <a:latin typeface="Roboto"/>
                <a:ea typeface="Roboto"/>
                <a:cs typeface="Roboto"/>
                <a:sym typeface="Roboto"/>
              </a:rPr>
              <a:t>A: The main objective of our project was to </a:t>
            </a:r>
            <a:r>
              <a:rPr lang="en-GB" sz="1200" dirty="0" err="1">
                <a:solidFill>
                  <a:schemeClr val="dk1"/>
                </a:solidFill>
                <a:highlight>
                  <a:schemeClr val="lt1"/>
                </a:highlight>
                <a:latin typeface="Roboto"/>
                <a:ea typeface="Roboto"/>
                <a:cs typeface="Roboto"/>
                <a:sym typeface="Roboto"/>
              </a:rPr>
              <a:t>analyze</a:t>
            </a:r>
            <a:r>
              <a:rPr lang="en-GB" sz="1200" dirty="0">
                <a:solidFill>
                  <a:schemeClr val="dk1"/>
                </a:solidFill>
                <a:highlight>
                  <a:schemeClr val="lt1"/>
                </a:highlight>
                <a:latin typeface="Roboto"/>
                <a:ea typeface="Roboto"/>
                <a:cs typeface="Roboto"/>
                <a:sym typeface="Roboto"/>
              </a:rPr>
              <a:t> factors influencing salary levels among job seekers and provide insights to aid decision-making for both job seekers and employers.</a:t>
            </a:r>
            <a:endParaRPr sz="1200" dirty="0">
              <a:solidFill>
                <a:schemeClr val="dk1"/>
              </a:solidFill>
              <a:highlight>
                <a:schemeClr val="lt1"/>
              </a:highlight>
              <a:latin typeface="Roboto"/>
              <a:ea typeface="Roboto"/>
              <a:cs typeface="Roboto"/>
              <a:sym typeface="Roboto"/>
            </a:endParaRPr>
          </a:p>
          <a:p>
            <a:pPr marL="457200" lvl="0" indent="-228600" algn="l" rtl="0">
              <a:lnSpc>
                <a:spcPct val="115000"/>
              </a:lnSpc>
              <a:spcBef>
                <a:spcPts val="0"/>
              </a:spcBef>
              <a:spcAft>
                <a:spcPts val="0"/>
              </a:spcAft>
              <a:buClr>
                <a:schemeClr val="dk1"/>
              </a:buClr>
              <a:buSzPts val="1000"/>
              <a:buFont typeface="Roboto"/>
              <a:buNone/>
            </a:pPr>
            <a:r>
              <a:rPr lang="en-GB" sz="1200" dirty="0">
                <a:solidFill>
                  <a:schemeClr val="dk1"/>
                </a:solidFill>
                <a:highlight>
                  <a:schemeClr val="lt1"/>
                </a:highlight>
                <a:latin typeface="Roboto"/>
                <a:ea typeface="Roboto"/>
                <a:cs typeface="Roboto"/>
                <a:sym typeface="Roboto"/>
              </a:rPr>
              <a:t>Q: How did you approach the data analysis process?</a:t>
            </a:r>
            <a:endParaRPr sz="1200" dirty="0">
              <a:solidFill>
                <a:schemeClr val="dk1"/>
              </a:solidFill>
              <a:highlight>
                <a:schemeClr val="lt1"/>
              </a:highlight>
              <a:latin typeface="Roboto"/>
              <a:ea typeface="Roboto"/>
              <a:cs typeface="Roboto"/>
              <a:sym typeface="Roboto"/>
            </a:endParaRPr>
          </a:p>
          <a:p>
            <a:pPr marL="914400" lvl="1" indent="-292100" algn="l" rtl="0">
              <a:lnSpc>
                <a:spcPct val="115000"/>
              </a:lnSpc>
              <a:spcBef>
                <a:spcPts val="0"/>
              </a:spcBef>
              <a:spcAft>
                <a:spcPts val="0"/>
              </a:spcAft>
              <a:buClr>
                <a:schemeClr val="dk1"/>
              </a:buClr>
              <a:buSzPts val="1000"/>
              <a:buFont typeface="Roboto"/>
              <a:buChar char="●"/>
            </a:pPr>
            <a:r>
              <a:rPr lang="en-GB" sz="1200" dirty="0">
                <a:solidFill>
                  <a:schemeClr val="dk1"/>
                </a:solidFill>
                <a:highlight>
                  <a:schemeClr val="lt1"/>
                </a:highlight>
                <a:latin typeface="Roboto"/>
                <a:ea typeface="Roboto"/>
                <a:cs typeface="Roboto"/>
                <a:sym typeface="Roboto"/>
              </a:rPr>
              <a:t>A: We began by preprocessing the dataset to clean and prepare the data for analysis. We then conducted exploratory data analysis (EDA) to understand the distribution of variables and identify trends and patterns. Finally, we built predictive models to estimate salary levels based on various attributes.</a:t>
            </a:r>
            <a:endParaRPr sz="1200" dirty="0">
              <a:solidFill>
                <a:schemeClr val="dk1"/>
              </a:solidFill>
              <a:highlight>
                <a:schemeClr val="lt1"/>
              </a:highlight>
              <a:latin typeface="Roboto"/>
              <a:ea typeface="Roboto"/>
              <a:cs typeface="Roboto"/>
              <a:sym typeface="Roboto"/>
            </a:endParaRPr>
          </a:p>
          <a:p>
            <a:pPr marL="457200" lvl="0" indent="-228600" algn="l" rtl="0">
              <a:lnSpc>
                <a:spcPct val="115000"/>
              </a:lnSpc>
              <a:spcBef>
                <a:spcPts val="0"/>
              </a:spcBef>
              <a:spcAft>
                <a:spcPts val="0"/>
              </a:spcAft>
              <a:buClr>
                <a:schemeClr val="dk1"/>
              </a:buClr>
              <a:buSzPts val="1000"/>
              <a:buFont typeface="Roboto"/>
              <a:buNone/>
            </a:pPr>
            <a:r>
              <a:rPr lang="en-GB" sz="1200" dirty="0">
                <a:solidFill>
                  <a:schemeClr val="dk1"/>
                </a:solidFill>
                <a:highlight>
                  <a:schemeClr val="lt1"/>
                </a:highlight>
                <a:latin typeface="Roboto"/>
                <a:ea typeface="Roboto"/>
                <a:cs typeface="Roboto"/>
                <a:sym typeface="Roboto"/>
              </a:rPr>
              <a:t>Q: What were some of the key findings from your analysis?</a:t>
            </a:r>
            <a:endParaRPr sz="1200" dirty="0">
              <a:solidFill>
                <a:schemeClr val="dk1"/>
              </a:solidFill>
              <a:highlight>
                <a:schemeClr val="lt1"/>
              </a:highlight>
              <a:latin typeface="Roboto"/>
              <a:ea typeface="Roboto"/>
              <a:cs typeface="Roboto"/>
              <a:sym typeface="Roboto"/>
            </a:endParaRPr>
          </a:p>
          <a:p>
            <a:pPr marL="914400" lvl="1" indent="-292100" algn="l" rtl="0">
              <a:lnSpc>
                <a:spcPct val="115000"/>
              </a:lnSpc>
              <a:spcBef>
                <a:spcPts val="0"/>
              </a:spcBef>
              <a:spcAft>
                <a:spcPts val="0"/>
              </a:spcAft>
              <a:buClr>
                <a:schemeClr val="dk1"/>
              </a:buClr>
              <a:buSzPts val="1000"/>
              <a:buFont typeface="Roboto"/>
              <a:buChar char="●"/>
            </a:pPr>
            <a:r>
              <a:rPr lang="en-GB" sz="1200" dirty="0">
                <a:solidFill>
                  <a:schemeClr val="dk1"/>
                </a:solidFill>
                <a:highlight>
                  <a:schemeClr val="lt1"/>
                </a:highlight>
                <a:latin typeface="Roboto"/>
                <a:ea typeface="Roboto"/>
                <a:cs typeface="Roboto"/>
                <a:sym typeface="Roboto"/>
              </a:rPr>
              <a:t>A: Some key findings from our analysis include the significant impact of educational qualifications and specialization on salary levels, gender disparities in salary, the influence of job location on salary, and insights into potential career paths based on salary levels.</a:t>
            </a:r>
            <a:endParaRPr sz="1200" dirty="0">
              <a:solidFill>
                <a:schemeClr val="dk1"/>
              </a:solidFill>
              <a:highlight>
                <a:schemeClr val="lt1"/>
              </a:highlight>
              <a:latin typeface="Roboto"/>
              <a:ea typeface="Roboto"/>
              <a:cs typeface="Roboto"/>
              <a:sym typeface="Roboto"/>
            </a:endParaRPr>
          </a:p>
          <a:p>
            <a:pPr marL="457200" lvl="0" indent="-228600" algn="l" rtl="0">
              <a:lnSpc>
                <a:spcPct val="115000"/>
              </a:lnSpc>
              <a:spcBef>
                <a:spcPts val="0"/>
              </a:spcBef>
              <a:spcAft>
                <a:spcPts val="0"/>
              </a:spcAft>
              <a:buClr>
                <a:schemeClr val="dk1"/>
              </a:buClr>
              <a:buSzPts val="1000"/>
              <a:buFont typeface="Roboto"/>
              <a:buNone/>
            </a:pPr>
            <a:r>
              <a:rPr lang="en-GB" sz="1200" dirty="0">
                <a:solidFill>
                  <a:schemeClr val="dk1"/>
                </a:solidFill>
                <a:highlight>
                  <a:schemeClr val="lt1"/>
                </a:highlight>
                <a:latin typeface="Roboto"/>
                <a:ea typeface="Roboto"/>
                <a:cs typeface="Roboto"/>
                <a:sym typeface="Roboto"/>
              </a:rPr>
              <a:t>Q: How can the insights from your analysis be applied in real-world scenarios?</a:t>
            </a:r>
            <a:endParaRPr sz="1200" dirty="0">
              <a:solidFill>
                <a:schemeClr val="dk1"/>
              </a:solidFill>
              <a:highlight>
                <a:schemeClr val="lt1"/>
              </a:highlight>
              <a:latin typeface="Roboto"/>
              <a:ea typeface="Roboto"/>
              <a:cs typeface="Roboto"/>
              <a:sym typeface="Roboto"/>
            </a:endParaRPr>
          </a:p>
          <a:p>
            <a:pPr marL="914400" lvl="1" indent="-292100" algn="l" rtl="0">
              <a:lnSpc>
                <a:spcPct val="115000"/>
              </a:lnSpc>
              <a:spcBef>
                <a:spcPts val="0"/>
              </a:spcBef>
              <a:spcAft>
                <a:spcPts val="0"/>
              </a:spcAft>
              <a:buClr>
                <a:schemeClr val="dk1"/>
              </a:buClr>
              <a:buSzPts val="1000"/>
              <a:buFont typeface="Roboto"/>
              <a:buChar char="●"/>
            </a:pPr>
            <a:r>
              <a:rPr lang="en-GB" sz="1200" dirty="0">
                <a:solidFill>
                  <a:schemeClr val="dk1"/>
                </a:solidFill>
                <a:highlight>
                  <a:schemeClr val="lt1"/>
                </a:highlight>
                <a:latin typeface="Roboto"/>
                <a:ea typeface="Roboto"/>
                <a:cs typeface="Roboto"/>
                <a:sym typeface="Roboto"/>
              </a:rPr>
              <a:t>A: The insights from our analysis can be applied by job seekers to make informed decisions about career choices, negotiate salary packages, and identify potential career paths. Employers can also leverage these insights to optimize recruitment strategies, benchmark salary offerings, and address diversity and inclusion challenges in the workforce.</a:t>
            </a:r>
            <a:endParaRPr sz="1200" dirty="0">
              <a:solidFill>
                <a:schemeClr val="dk1"/>
              </a:solidFill>
              <a:highlight>
                <a:schemeClr val="lt1"/>
              </a:highlight>
              <a:latin typeface="Roboto"/>
              <a:ea typeface="Roboto"/>
              <a:cs typeface="Roboto"/>
              <a:sym typeface="Roboto"/>
            </a:endParaRPr>
          </a:p>
          <a:p>
            <a:pPr marL="457200" lvl="0" indent="-228600" algn="l" rtl="0">
              <a:lnSpc>
                <a:spcPct val="115000"/>
              </a:lnSpc>
              <a:spcBef>
                <a:spcPts val="0"/>
              </a:spcBef>
              <a:spcAft>
                <a:spcPts val="0"/>
              </a:spcAft>
              <a:buClr>
                <a:schemeClr val="dk1"/>
              </a:buClr>
              <a:buSzPts val="1000"/>
              <a:buFont typeface="Roboto"/>
              <a:buNone/>
            </a:pPr>
            <a:r>
              <a:rPr lang="en-GB" sz="1200" dirty="0">
                <a:solidFill>
                  <a:schemeClr val="dk1"/>
                </a:solidFill>
                <a:highlight>
                  <a:schemeClr val="lt1"/>
                </a:highlight>
                <a:latin typeface="Roboto"/>
                <a:ea typeface="Roboto"/>
                <a:cs typeface="Roboto"/>
                <a:sym typeface="Roboto"/>
              </a:rPr>
              <a:t>Q: What are the potential future directions or areas for further research?</a:t>
            </a:r>
            <a:endParaRPr sz="1200" dirty="0">
              <a:solidFill>
                <a:schemeClr val="dk1"/>
              </a:solidFill>
              <a:highlight>
                <a:schemeClr val="lt1"/>
              </a:highlight>
              <a:latin typeface="Roboto"/>
              <a:ea typeface="Roboto"/>
              <a:cs typeface="Roboto"/>
              <a:sym typeface="Roboto"/>
            </a:endParaRPr>
          </a:p>
          <a:p>
            <a:pPr marL="914400" lvl="1" indent="-292100" algn="l" rtl="0">
              <a:lnSpc>
                <a:spcPct val="115000"/>
              </a:lnSpc>
              <a:spcBef>
                <a:spcPts val="0"/>
              </a:spcBef>
              <a:spcAft>
                <a:spcPts val="0"/>
              </a:spcAft>
              <a:buClr>
                <a:schemeClr val="dk1"/>
              </a:buClr>
              <a:buSzPts val="1000"/>
              <a:buFont typeface="Roboto"/>
              <a:buChar char="●"/>
            </a:pPr>
            <a:r>
              <a:rPr lang="en-GB" sz="1200" dirty="0">
                <a:solidFill>
                  <a:schemeClr val="dk1"/>
                </a:solidFill>
                <a:highlight>
                  <a:schemeClr val="lt1"/>
                </a:highlight>
                <a:latin typeface="Roboto"/>
                <a:ea typeface="Roboto"/>
                <a:cs typeface="Roboto"/>
                <a:sym typeface="Roboto"/>
              </a:rPr>
              <a:t>A: Future research could explore additional factors influencing salary levels, such as years of experience, industry sector, or company size. Continuous monitoring of salary trends and market dynamics can also provide valuable insights for stakeholders in the job market.</a:t>
            </a:r>
            <a:endParaRPr sz="1200" dirty="0">
              <a:solidFill>
                <a:schemeClr val="dk1"/>
              </a:solidFill>
              <a:highlight>
                <a:schemeClr val="lt1"/>
              </a:highlight>
              <a:latin typeface="Roboto"/>
              <a:ea typeface="Roboto"/>
              <a:cs typeface="Roboto"/>
              <a:sym typeface="Roboto"/>
            </a:endParaRPr>
          </a:p>
          <a:p>
            <a:pPr marL="0" lvl="0" indent="0" algn="l" rtl="0">
              <a:spcBef>
                <a:spcPts val="1500"/>
              </a:spcBef>
              <a:spcAft>
                <a:spcPts val="0"/>
              </a:spcAft>
              <a:buNone/>
            </a:pPr>
            <a:endParaRPr sz="1900" dirty="0">
              <a:solidFill>
                <a:schemeClr val="dk1"/>
              </a:solidFill>
              <a:highlight>
                <a:schemeClr val="lt1"/>
              </a:highlight>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pic>
        <p:nvPicPr>
          <p:cNvPr id="253" name="Google Shape;253;p42"/>
          <p:cNvPicPr preferRelativeResize="0"/>
          <p:nvPr/>
        </p:nvPicPr>
        <p:blipFill rotWithShape="1">
          <a:blip r:embed="rId3">
            <a:alphaModFix/>
          </a:blip>
          <a:srcRect/>
          <a:stretch/>
        </p:blipFill>
        <p:spPr>
          <a:xfrm>
            <a:off x="4849887" y="1388062"/>
            <a:ext cx="3349232" cy="2125738"/>
          </a:xfrm>
          <a:prstGeom prst="rect">
            <a:avLst/>
          </a:prstGeom>
          <a:noFill/>
          <a:ln>
            <a:noFill/>
          </a:ln>
        </p:spPr>
      </p:pic>
      <p:sp>
        <p:nvSpPr>
          <p:cNvPr id="254" name="Google Shape;254;p42"/>
          <p:cNvSpPr txBox="1"/>
          <p:nvPr/>
        </p:nvSpPr>
        <p:spPr>
          <a:xfrm>
            <a:off x="933450" y="2247900"/>
            <a:ext cx="2746377" cy="577081"/>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Clr>
                <a:srgbClr val="C00000"/>
              </a:buClr>
              <a:buSzPts val="3300"/>
              <a:buFont typeface="Libre Baskerville"/>
              <a:buNone/>
            </a:pPr>
            <a:r>
              <a:rPr lang="en-GB" sz="3300" b="0" i="0" u="none" strike="noStrike" cap="none">
                <a:solidFill>
                  <a:srgbClr val="C00000"/>
                </a:solidFill>
                <a:latin typeface="Libre Baskerville"/>
                <a:ea typeface="Libre Baskerville"/>
                <a:cs typeface="Libre Baskerville"/>
                <a:sym typeface="Libre Baskerville"/>
              </a:rPr>
              <a:t>THANK YOU</a:t>
            </a:r>
            <a:endParaRPr sz="1400" b="0" i="0" u="none" strike="noStrike" cap="non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7" name="Google Shape;147;p26"/>
          <p:cNvSpPr txBox="1"/>
          <p:nvPr/>
        </p:nvSpPr>
        <p:spPr>
          <a:xfrm>
            <a:off x="320742" y="312416"/>
            <a:ext cx="4574597" cy="371929"/>
          </a:xfrm>
          <a:prstGeom prst="rect">
            <a:avLst/>
          </a:prstGeom>
          <a:noFill/>
          <a:ln>
            <a:noFill/>
          </a:ln>
        </p:spPr>
        <p:txBody>
          <a:bodyPr spcFirstLastPara="1" wrap="square" lIns="68575" tIns="34275" rIns="68575" bIns="34275" anchor="t" anchorCtr="0">
            <a:spAutoFit/>
          </a:bodyPr>
          <a:lstStyle/>
          <a:p>
            <a:pPr marL="0" marR="0" lvl="0" indent="0" algn="l" rtl="0">
              <a:lnSpc>
                <a:spcPct val="80000"/>
              </a:lnSpc>
              <a:spcBef>
                <a:spcPts val="0"/>
              </a:spcBef>
              <a:spcAft>
                <a:spcPts val="0"/>
              </a:spcAft>
              <a:buClr>
                <a:srgbClr val="FF0000"/>
              </a:buClr>
              <a:buSzPts val="2400"/>
              <a:buFont typeface="Lato Black"/>
              <a:buNone/>
            </a:pPr>
            <a:r>
              <a:rPr lang="en-GB" sz="2400" b="0" i="0" u="none" strike="noStrike" cap="none">
                <a:solidFill>
                  <a:srgbClr val="FF0000"/>
                </a:solidFill>
                <a:latin typeface="Lato Black"/>
                <a:ea typeface="Lato Black"/>
                <a:cs typeface="Lato Black"/>
                <a:sym typeface="Lato Black"/>
              </a:rPr>
              <a:t>About me</a:t>
            </a:r>
            <a:endParaRPr sz="1400" b="0" i="0" u="none" strike="noStrike" cap="none">
              <a:solidFill>
                <a:srgbClr val="FF0000"/>
              </a:solidFill>
              <a:latin typeface="Calibri"/>
              <a:ea typeface="Calibri"/>
              <a:cs typeface="Calibri"/>
              <a:sym typeface="Calibri"/>
            </a:endParaRPr>
          </a:p>
        </p:txBody>
      </p:sp>
      <p:sp>
        <p:nvSpPr>
          <p:cNvPr id="148" name="Google Shape;148;p26"/>
          <p:cNvSpPr txBox="1"/>
          <p:nvPr/>
        </p:nvSpPr>
        <p:spPr>
          <a:xfrm>
            <a:off x="608909" y="628550"/>
            <a:ext cx="7450209" cy="3153035"/>
          </a:xfrm>
          <a:prstGeom prst="rect">
            <a:avLst/>
          </a:prstGeom>
          <a:noFill/>
          <a:ln>
            <a:noFill/>
          </a:ln>
        </p:spPr>
        <p:txBody>
          <a:bodyPr spcFirstLastPara="1" wrap="square" lIns="91425" tIns="91425" rIns="91425" bIns="91425" anchor="t" anchorCtr="0">
            <a:noAutofit/>
          </a:bodyPr>
          <a:lstStyle/>
          <a:p>
            <a:pPr marL="215900" lvl="0" indent="-215900" algn="l" rtl="0">
              <a:spcBef>
                <a:spcPts val="0"/>
              </a:spcBef>
              <a:spcAft>
                <a:spcPts val="0"/>
              </a:spcAft>
              <a:buClr>
                <a:schemeClr val="dk1"/>
              </a:buClr>
              <a:buSzPts val="1400"/>
              <a:buChar char="•"/>
            </a:pPr>
            <a:endParaRPr lang="en-GB" b="1" dirty="0">
              <a:solidFill>
                <a:schemeClr val="dk1"/>
              </a:solidFill>
              <a:latin typeface="Calibri"/>
              <a:ea typeface="Calibri"/>
              <a:cs typeface="Calibri"/>
              <a:sym typeface="Calibri"/>
            </a:endParaRPr>
          </a:p>
          <a:p>
            <a:pPr marL="215900" indent="-215900">
              <a:lnSpc>
                <a:spcPct val="150000"/>
              </a:lnSpc>
              <a:buClr>
                <a:schemeClr val="dk1"/>
              </a:buClr>
              <a:buSzPts val="1400"/>
              <a:buFont typeface="Arial"/>
              <a:buChar char="•"/>
            </a:pPr>
            <a:r>
              <a:rPr lang="en-US" sz="1400" b="1" i="0" u="none" strike="noStrike" cap="none" dirty="0">
                <a:solidFill>
                  <a:schemeClr val="dk1"/>
                </a:solidFill>
                <a:latin typeface="Calibri"/>
                <a:ea typeface="Calibri"/>
                <a:cs typeface="Calibri"/>
                <a:sym typeface="Calibri"/>
              </a:rPr>
              <a:t>Background : </a:t>
            </a:r>
            <a:br>
              <a:rPr lang="en-US" b="1" dirty="0">
                <a:solidFill>
                  <a:schemeClr val="dk1"/>
                </a:solidFill>
                <a:latin typeface="Calibri"/>
                <a:ea typeface="Calibri"/>
                <a:cs typeface="Calibri"/>
                <a:sym typeface="Calibri"/>
              </a:rPr>
            </a:br>
            <a:r>
              <a:rPr lang="en-US" dirty="0" err="1">
                <a:solidFill>
                  <a:schemeClr val="dk1"/>
                </a:solidFill>
                <a:latin typeface="Calibri"/>
                <a:ea typeface="Calibri"/>
                <a:cs typeface="Calibri"/>
                <a:sym typeface="Calibri"/>
              </a:rPr>
              <a:t>B.Tech</a:t>
            </a:r>
            <a:r>
              <a:rPr lang="en-US" dirty="0">
                <a:solidFill>
                  <a:schemeClr val="dk1"/>
                </a:solidFill>
                <a:latin typeface="Calibri"/>
                <a:ea typeface="Calibri"/>
                <a:cs typeface="Calibri"/>
                <a:sym typeface="Calibri"/>
              </a:rPr>
              <a:t> (Electronics and Communication Engineering)(2016-2020)</a:t>
            </a:r>
            <a:br>
              <a:rPr lang="en-US" dirty="0">
                <a:solidFill>
                  <a:schemeClr val="dk1"/>
                </a:solidFill>
                <a:latin typeface="Calibri"/>
                <a:ea typeface="Calibri"/>
                <a:cs typeface="Calibri"/>
                <a:sym typeface="Calibri"/>
              </a:rPr>
            </a:br>
            <a:r>
              <a:rPr lang="en-US" dirty="0">
                <a:solidFill>
                  <a:schemeClr val="dk1"/>
                </a:solidFill>
                <a:latin typeface="Calibri"/>
                <a:ea typeface="Calibri"/>
                <a:cs typeface="Calibri"/>
                <a:sym typeface="Calibri"/>
              </a:rPr>
              <a:t>- JNTUH College of Engineering.</a:t>
            </a:r>
            <a:endParaRPr lang="en-GB" dirty="0">
              <a:solidFill>
                <a:schemeClr val="dk1"/>
              </a:solidFill>
              <a:latin typeface="Calibri"/>
              <a:ea typeface="Calibri"/>
              <a:cs typeface="Calibri"/>
              <a:sym typeface="Calibri"/>
            </a:endParaRPr>
          </a:p>
          <a:p>
            <a:pPr marL="215900" lvl="0" indent="-196850" algn="l" rtl="0">
              <a:lnSpc>
                <a:spcPct val="150000"/>
              </a:lnSpc>
              <a:spcBef>
                <a:spcPts val="0"/>
              </a:spcBef>
              <a:spcAft>
                <a:spcPts val="0"/>
              </a:spcAft>
              <a:buClr>
                <a:schemeClr val="dk1"/>
              </a:buClr>
              <a:buSzPts val="1100"/>
              <a:buFont typeface="Calibri"/>
              <a:buChar char="•"/>
            </a:pPr>
            <a:r>
              <a:rPr lang="en-GB" dirty="0">
                <a:solidFill>
                  <a:schemeClr val="dk1"/>
                </a:solidFill>
                <a:latin typeface="Calibri"/>
                <a:ea typeface="Calibri"/>
                <a:cs typeface="Calibri"/>
                <a:sym typeface="Calibri"/>
              </a:rPr>
              <a:t>While working in TCS, I fumbled upon the depth of Python and its applications. There I knew about data science. </a:t>
            </a:r>
            <a:r>
              <a:rPr lang="en-US" dirty="0">
                <a:solidFill>
                  <a:schemeClr val="dk1"/>
                </a:solidFill>
                <a:latin typeface="Calibri"/>
                <a:ea typeface="Calibri"/>
                <a:cs typeface="Calibri"/>
                <a:sym typeface="Calibri"/>
              </a:rPr>
              <a:t>I was inspired to delve into the field of data science when I realized it plays a crucial role in analyzing health data, tracking disease trends, and developing predictive models to support public health initiatives and disease prevention.</a:t>
            </a:r>
            <a:endParaRPr lang="en-GB" dirty="0">
              <a:solidFill>
                <a:schemeClr val="dk1"/>
              </a:solidFill>
              <a:latin typeface="Calibri"/>
              <a:ea typeface="Calibri"/>
              <a:cs typeface="Calibri"/>
              <a:sym typeface="Calibri"/>
            </a:endParaRPr>
          </a:p>
          <a:p>
            <a:pPr marL="215900" lvl="0" indent="-196850" algn="l" rtl="0">
              <a:lnSpc>
                <a:spcPct val="150000"/>
              </a:lnSpc>
              <a:spcBef>
                <a:spcPts val="0"/>
              </a:spcBef>
              <a:spcAft>
                <a:spcPts val="0"/>
              </a:spcAft>
              <a:buClr>
                <a:schemeClr val="dk1"/>
              </a:buClr>
              <a:buSzPts val="1100"/>
              <a:buFont typeface="Calibri"/>
              <a:buChar char="•"/>
            </a:pPr>
            <a:r>
              <a:rPr lang="en-GB" dirty="0">
                <a:solidFill>
                  <a:schemeClr val="dk1"/>
                </a:solidFill>
                <a:latin typeface="Calibri"/>
                <a:ea typeface="Calibri"/>
                <a:cs typeface="Calibri"/>
                <a:sym typeface="Calibri"/>
              </a:rPr>
              <a:t>I have work 2 years of Work Experience in IT field as a Python Developer in TCS. </a:t>
            </a:r>
          </a:p>
          <a:p>
            <a:pPr marL="215900" lvl="0" indent="-196850" algn="l" rtl="0">
              <a:lnSpc>
                <a:spcPct val="150000"/>
              </a:lnSpc>
              <a:spcBef>
                <a:spcPts val="0"/>
              </a:spcBef>
              <a:spcAft>
                <a:spcPts val="0"/>
              </a:spcAft>
              <a:buClr>
                <a:schemeClr val="dk1"/>
              </a:buClr>
              <a:buSzPts val="1100"/>
              <a:buFont typeface="Calibri"/>
              <a:buChar char="•"/>
            </a:pPr>
            <a:r>
              <a:rPr lang="en-GB" b="1" dirty="0">
                <a:solidFill>
                  <a:schemeClr val="dk1"/>
                </a:solidFill>
                <a:latin typeface="Calibri"/>
                <a:ea typeface="Calibri"/>
                <a:cs typeface="Calibri"/>
                <a:sym typeface="Calibri"/>
              </a:rPr>
              <a:t>My </a:t>
            </a:r>
            <a:r>
              <a:rPr lang="en-GB" b="1" dirty="0" err="1">
                <a:solidFill>
                  <a:schemeClr val="dk1"/>
                </a:solidFill>
                <a:latin typeface="Calibri"/>
                <a:ea typeface="Calibri"/>
                <a:cs typeface="Calibri"/>
                <a:sym typeface="Calibri"/>
              </a:rPr>
              <a:t>Linkedin</a:t>
            </a:r>
            <a:r>
              <a:rPr lang="en-GB" b="1" dirty="0">
                <a:solidFill>
                  <a:schemeClr val="dk1"/>
                </a:solidFill>
                <a:latin typeface="Calibri"/>
                <a:ea typeface="Calibri"/>
                <a:cs typeface="Calibri"/>
                <a:sym typeface="Calibri"/>
              </a:rPr>
              <a:t> url: </a:t>
            </a:r>
          </a:p>
          <a:p>
            <a:pPr marL="19050" lvl="1" algn="ctr">
              <a:lnSpc>
                <a:spcPct val="150000"/>
              </a:lnSpc>
              <a:buClr>
                <a:schemeClr val="dk1"/>
              </a:buClr>
              <a:buSzPts val="1100"/>
            </a:pPr>
            <a:r>
              <a:rPr lang="en-IN" sz="1600" b="1" i="0" u="none" strike="noStrike" dirty="0">
                <a:effectLst/>
                <a:latin typeface="-apple-system"/>
                <a:hlinkClick r:id="rId3"/>
              </a:rPr>
              <a:t>https://www.linkedin.com/in/swetha-c-4660a51b7</a:t>
            </a:r>
            <a:endParaRPr lang="en-IN" sz="1600" b="1" i="0" u="none" strike="noStrike" dirty="0">
              <a:effectLst/>
              <a:latin typeface="-apple-system"/>
            </a:endParaRPr>
          </a:p>
          <a:p>
            <a:pPr marL="215900" lvl="0" indent="-196850" algn="l" rtl="0">
              <a:lnSpc>
                <a:spcPct val="150000"/>
              </a:lnSpc>
              <a:spcBef>
                <a:spcPts val="0"/>
              </a:spcBef>
              <a:spcAft>
                <a:spcPts val="0"/>
              </a:spcAft>
              <a:buClr>
                <a:schemeClr val="dk1"/>
              </a:buClr>
              <a:buSzPts val="1100"/>
              <a:buFont typeface="Calibri"/>
              <a:buChar char="•"/>
            </a:pPr>
            <a:r>
              <a:rPr lang="en-GB" b="1" dirty="0">
                <a:solidFill>
                  <a:schemeClr val="dk1"/>
                </a:solidFill>
                <a:latin typeface="Calibri"/>
                <a:ea typeface="Calibri"/>
                <a:cs typeface="Calibri"/>
                <a:sym typeface="Calibri"/>
              </a:rPr>
              <a:t>My Git url:</a:t>
            </a:r>
            <a:endParaRPr b="1" dirty="0">
              <a:solidFill>
                <a:schemeClr val="dk1"/>
              </a:solidFill>
              <a:latin typeface="Calibri"/>
              <a:ea typeface="Calibri"/>
              <a:cs typeface="Calibri"/>
              <a:sym typeface="Calibri"/>
            </a:endParaRPr>
          </a:p>
          <a:p>
            <a:pPr marL="0" lvl="0" indent="0" algn="l" rtl="0">
              <a:lnSpc>
                <a:spcPct val="150000"/>
              </a:lnSpc>
              <a:spcBef>
                <a:spcPts val="0"/>
              </a:spcBef>
              <a:spcAft>
                <a:spcPts val="0"/>
              </a:spcAft>
              <a:buNone/>
            </a:pPr>
            <a:r>
              <a:rPr lang="en-GB" dirty="0">
                <a:solidFill>
                  <a:schemeClr val="dk1"/>
                </a:solidFill>
                <a:latin typeface="Calibri"/>
                <a:ea typeface="Calibri"/>
                <a:cs typeface="Calibri"/>
                <a:sym typeface="Calibri"/>
              </a:rPr>
              <a:t>      </a:t>
            </a:r>
            <a:r>
              <a:rPr lang="en-GB" b="1" u="sng" dirty="0">
                <a:solidFill>
                  <a:srgbClr val="0070C0"/>
                </a:solidFill>
                <a:latin typeface="Calibri"/>
                <a:ea typeface="Calibri"/>
                <a:cs typeface="Calibri"/>
                <a:sym typeface="Calibri"/>
              </a:rPr>
              <a:t>https://github.com/Swetha-CT/AMCAT_DATA_ANALYSIS </a:t>
            </a:r>
            <a:endParaRPr b="1" u="sng" dirty="0">
              <a:solidFill>
                <a:srgbClr val="0070C0"/>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47"/>
                                        </p:tgtEl>
                                        <p:attrNameLst>
                                          <p:attrName>style.visibility</p:attrName>
                                        </p:attrNameLst>
                                      </p:cBhvr>
                                      <p:to>
                                        <p:strVal val="visible"/>
                                      </p:to>
                                    </p:set>
                                    <p:animEffect transition="in" filter="fade">
                                      <p:cBhvr>
                                        <p:cTn id="7" dur="500"/>
                                        <p:tgtEl>
                                          <p:spTgt spid="1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7"/>
          <p:cNvSpPr txBox="1">
            <a:spLocks noGrp="1"/>
          </p:cNvSpPr>
          <p:nvPr>
            <p:ph type="title"/>
          </p:nvPr>
        </p:nvSpPr>
        <p:spPr>
          <a:xfrm>
            <a:off x="357832" y="251373"/>
            <a:ext cx="7886700" cy="994172"/>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rgbClr val="FF0000"/>
              </a:buClr>
              <a:buSzPts val="3300"/>
              <a:buFont typeface="Calibri"/>
              <a:buNone/>
            </a:pPr>
            <a:r>
              <a:rPr lang="en-GB" b="1" dirty="0">
                <a:solidFill>
                  <a:srgbClr val="C00000"/>
                </a:solidFill>
              </a:rPr>
              <a:t>Agenda: </a:t>
            </a:r>
            <a:endParaRPr b="1" dirty="0">
              <a:solidFill>
                <a:srgbClr val="C00000"/>
              </a:solidFill>
            </a:endParaRPr>
          </a:p>
        </p:txBody>
      </p:sp>
      <p:sp>
        <p:nvSpPr>
          <p:cNvPr id="154" name="Google Shape;154;p27"/>
          <p:cNvSpPr txBox="1">
            <a:spLocks noGrp="1"/>
          </p:cNvSpPr>
          <p:nvPr>
            <p:ph type="body" idx="1"/>
          </p:nvPr>
        </p:nvSpPr>
        <p:spPr>
          <a:xfrm>
            <a:off x="474915" y="1245545"/>
            <a:ext cx="7886700" cy="3263503"/>
          </a:xfrm>
          <a:prstGeom prst="rect">
            <a:avLst/>
          </a:prstGeom>
          <a:noFill/>
          <a:ln>
            <a:noFill/>
          </a:ln>
        </p:spPr>
        <p:txBody>
          <a:bodyPr spcFirstLastPara="1" wrap="square" lIns="68575" tIns="34275" rIns="68575" bIns="34275" anchor="t" anchorCtr="0">
            <a:normAutofit fontScale="77500" lnSpcReduction="20000"/>
          </a:bodyPr>
          <a:lstStyle/>
          <a:p>
            <a:pPr marL="177800" lvl="0" indent="-174942" algn="l" rtl="0">
              <a:lnSpc>
                <a:spcPct val="90000"/>
              </a:lnSpc>
              <a:spcBef>
                <a:spcPts val="0"/>
              </a:spcBef>
              <a:spcAft>
                <a:spcPts val="0"/>
              </a:spcAft>
              <a:buClr>
                <a:schemeClr val="dk1"/>
              </a:buClr>
              <a:buSzPct val="100000"/>
              <a:buChar char="•"/>
            </a:pPr>
            <a:r>
              <a:rPr lang="en-US" b="1" dirty="0"/>
              <a:t>Business Problem and Use case domain understanding(If Required) </a:t>
            </a:r>
            <a:endParaRPr lang="en-US" dirty="0"/>
          </a:p>
          <a:p>
            <a:pPr marL="177800" lvl="0" indent="-174942" algn="l" rtl="0">
              <a:lnSpc>
                <a:spcPct val="90000"/>
              </a:lnSpc>
              <a:spcBef>
                <a:spcPts val="800"/>
              </a:spcBef>
              <a:spcAft>
                <a:spcPts val="0"/>
              </a:spcAft>
              <a:buClr>
                <a:schemeClr val="dk1"/>
              </a:buClr>
              <a:buSzPct val="100000"/>
              <a:buChar char="•"/>
            </a:pPr>
            <a:r>
              <a:rPr lang="en-US" b="1" dirty="0"/>
              <a:t>Objective of the Project</a:t>
            </a:r>
            <a:endParaRPr lang="en-US" dirty="0"/>
          </a:p>
          <a:p>
            <a:pPr marL="177800" lvl="0" indent="-174942" algn="l" rtl="0">
              <a:lnSpc>
                <a:spcPct val="90000"/>
              </a:lnSpc>
              <a:spcBef>
                <a:spcPts val="800"/>
              </a:spcBef>
              <a:spcAft>
                <a:spcPts val="0"/>
              </a:spcAft>
              <a:buClr>
                <a:schemeClr val="dk1"/>
              </a:buClr>
              <a:buSzPct val="100000"/>
              <a:buChar char="•"/>
            </a:pPr>
            <a:r>
              <a:rPr lang="en-US" b="1" dirty="0"/>
              <a:t>Summary of the Data </a:t>
            </a:r>
            <a:endParaRPr lang="en-US" dirty="0"/>
          </a:p>
          <a:p>
            <a:pPr marL="0" lvl="0" indent="0" algn="l" rtl="0">
              <a:lnSpc>
                <a:spcPct val="90000"/>
              </a:lnSpc>
              <a:spcBef>
                <a:spcPts val="800"/>
              </a:spcBef>
              <a:spcAft>
                <a:spcPts val="0"/>
              </a:spcAft>
              <a:buClr>
                <a:schemeClr val="dk1"/>
              </a:buClr>
              <a:buSzPct val="100000"/>
              <a:buNone/>
            </a:pPr>
            <a:endParaRPr lang="en-US" b="1" dirty="0"/>
          </a:p>
          <a:p>
            <a:pPr marL="177800" lvl="0" indent="-174942" algn="l" rtl="0">
              <a:lnSpc>
                <a:spcPct val="90000"/>
              </a:lnSpc>
              <a:spcBef>
                <a:spcPts val="800"/>
              </a:spcBef>
              <a:spcAft>
                <a:spcPts val="0"/>
              </a:spcAft>
              <a:buClr>
                <a:srgbClr val="FF0000"/>
              </a:buClr>
              <a:buSzPct val="100000"/>
              <a:buChar char="•"/>
            </a:pPr>
            <a:r>
              <a:rPr lang="en-US" b="1" u="sng" dirty="0">
                <a:solidFill>
                  <a:srgbClr val="FF0000"/>
                </a:solidFill>
              </a:rPr>
              <a:t>Exploratory Data Analysis: </a:t>
            </a:r>
            <a:endParaRPr lang="en-US" dirty="0"/>
          </a:p>
          <a:p>
            <a:pPr marL="381000" lvl="0" indent="-378142" algn="just" rtl="0">
              <a:lnSpc>
                <a:spcPct val="90000"/>
              </a:lnSpc>
              <a:spcBef>
                <a:spcPts val="800"/>
              </a:spcBef>
              <a:spcAft>
                <a:spcPts val="0"/>
              </a:spcAft>
              <a:buClr>
                <a:schemeClr val="dk1"/>
              </a:buClr>
              <a:buSzPct val="100000"/>
              <a:buFont typeface="Calibri"/>
              <a:buAutoNum type="alphaLcPeriod"/>
            </a:pPr>
            <a:r>
              <a:rPr lang="en-US" b="1" dirty="0"/>
              <a:t>Data Manipulation Steps</a:t>
            </a:r>
            <a:endParaRPr lang="en-US" dirty="0"/>
          </a:p>
          <a:p>
            <a:pPr marL="177800" lvl="0" indent="-162242" algn="just" rtl="0">
              <a:spcBef>
                <a:spcPts val="800"/>
              </a:spcBef>
              <a:spcAft>
                <a:spcPts val="0"/>
              </a:spcAft>
              <a:buSzPct val="100000"/>
              <a:buFont typeface="Calibri"/>
              <a:buAutoNum type="alphaLcPeriod"/>
            </a:pPr>
            <a:r>
              <a:rPr lang="en-US" b="1" dirty="0"/>
              <a:t>    Univariate Analysis  Steps</a:t>
            </a:r>
            <a:endParaRPr lang="en-US" dirty="0"/>
          </a:p>
          <a:p>
            <a:pPr marL="177800" lvl="0" indent="-162242" algn="just" rtl="0">
              <a:spcBef>
                <a:spcPts val="800"/>
              </a:spcBef>
              <a:spcAft>
                <a:spcPts val="0"/>
              </a:spcAft>
              <a:buSzPct val="100000"/>
              <a:buFont typeface="Calibri"/>
              <a:buAutoNum type="alphaLcPeriod"/>
            </a:pPr>
            <a:r>
              <a:rPr lang="en-US" b="1" dirty="0"/>
              <a:t>    Bivariate Analysis  Steps </a:t>
            </a:r>
            <a:endParaRPr lang="en-US" dirty="0"/>
          </a:p>
          <a:p>
            <a:pPr marL="0" lvl="0" indent="0" algn="just" rtl="0">
              <a:lnSpc>
                <a:spcPct val="90000"/>
              </a:lnSpc>
              <a:spcBef>
                <a:spcPts val="800"/>
              </a:spcBef>
              <a:spcAft>
                <a:spcPts val="0"/>
              </a:spcAft>
              <a:buClr>
                <a:schemeClr val="dk1"/>
              </a:buClr>
              <a:buSzPct val="100000"/>
              <a:buNone/>
            </a:pPr>
            <a:endParaRPr lang="en-US" b="1" dirty="0"/>
          </a:p>
          <a:p>
            <a:pPr marL="177800" lvl="0" indent="-174942" algn="l" rtl="0">
              <a:lnSpc>
                <a:spcPct val="90000"/>
              </a:lnSpc>
              <a:spcBef>
                <a:spcPts val="800"/>
              </a:spcBef>
              <a:spcAft>
                <a:spcPts val="0"/>
              </a:spcAft>
              <a:buClr>
                <a:schemeClr val="dk1"/>
              </a:buClr>
              <a:buSzPct val="100000"/>
              <a:buChar char="•"/>
            </a:pPr>
            <a:r>
              <a:rPr lang="en-US" b="1" dirty="0"/>
              <a:t>Key Business Question  </a:t>
            </a:r>
            <a:endParaRPr lang="en-US" dirty="0"/>
          </a:p>
          <a:p>
            <a:pPr marL="177800" lvl="0" indent="-174942" algn="l" rtl="0">
              <a:lnSpc>
                <a:spcPct val="90000"/>
              </a:lnSpc>
              <a:spcBef>
                <a:spcPts val="800"/>
              </a:spcBef>
              <a:spcAft>
                <a:spcPts val="0"/>
              </a:spcAft>
              <a:buClr>
                <a:schemeClr val="dk1"/>
              </a:buClr>
              <a:buSzPct val="100000"/>
              <a:buChar char="•"/>
            </a:pPr>
            <a:r>
              <a:rPr lang="en-US" b="1" dirty="0"/>
              <a:t>Conclusion (Key finding overall) </a:t>
            </a:r>
            <a:endParaRPr lang="en-US" dirty="0"/>
          </a:p>
          <a:p>
            <a:pPr marL="177800" lvl="0" indent="-174942" algn="l" rtl="0">
              <a:lnSpc>
                <a:spcPct val="90000"/>
              </a:lnSpc>
              <a:spcBef>
                <a:spcPts val="800"/>
              </a:spcBef>
              <a:spcAft>
                <a:spcPts val="0"/>
              </a:spcAft>
              <a:buClr>
                <a:schemeClr val="dk1"/>
              </a:buClr>
              <a:buSzPct val="100000"/>
              <a:buChar char="•"/>
            </a:pPr>
            <a:r>
              <a:rPr lang="en-US" b="1" dirty="0"/>
              <a:t>Q&amp;A Slide </a:t>
            </a:r>
            <a:endParaRPr lang="en-US" dirty="0"/>
          </a:p>
          <a:p>
            <a:pPr marL="0" lvl="0" indent="0" algn="l" rtl="0">
              <a:lnSpc>
                <a:spcPct val="90000"/>
              </a:lnSpc>
              <a:spcBef>
                <a:spcPts val="800"/>
              </a:spcBef>
              <a:spcAft>
                <a:spcPts val="0"/>
              </a:spcAft>
              <a:buNone/>
            </a:pPr>
            <a:endParaRPr dirty="0"/>
          </a:p>
          <a:p>
            <a:pPr marL="177800" lvl="0" indent="-101600" algn="l" rtl="0">
              <a:lnSpc>
                <a:spcPct val="90000"/>
              </a:lnSpc>
              <a:spcBef>
                <a:spcPts val="800"/>
              </a:spcBef>
              <a:spcAft>
                <a:spcPts val="0"/>
              </a:spcAft>
              <a:buClr>
                <a:schemeClr val="dk1"/>
              </a:buClr>
              <a:buSzPct val="100000"/>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8"/>
          <p:cNvSpPr txBox="1">
            <a:spLocks noGrp="1"/>
          </p:cNvSpPr>
          <p:nvPr>
            <p:ph type="title"/>
          </p:nvPr>
        </p:nvSpPr>
        <p:spPr>
          <a:xfrm>
            <a:off x="682050" y="279794"/>
            <a:ext cx="7886700" cy="994200"/>
          </a:xfrm>
          <a:prstGeom prst="rect">
            <a:avLst/>
          </a:prstGeom>
        </p:spPr>
        <p:txBody>
          <a:bodyPr spcFirstLastPara="1" wrap="square" lIns="68575" tIns="34275" rIns="68575" bIns="34275" anchor="ctr" anchorCtr="0">
            <a:normAutofit/>
          </a:bodyPr>
          <a:lstStyle/>
          <a:p>
            <a:pPr marL="0" lvl="0" indent="0" algn="ctr" rtl="0">
              <a:spcBef>
                <a:spcPts val="0"/>
              </a:spcBef>
              <a:spcAft>
                <a:spcPts val="0"/>
              </a:spcAft>
              <a:buNone/>
            </a:pPr>
            <a:r>
              <a:rPr lang="en-GB" sz="2100" b="1" u="sng" dirty="0">
                <a:latin typeface="Arial"/>
                <a:ea typeface="Arial"/>
                <a:cs typeface="Arial"/>
                <a:sym typeface="Arial"/>
              </a:rPr>
              <a:t>Business Problem Statement </a:t>
            </a:r>
            <a:endParaRPr sz="2100" b="1" u="sng" dirty="0">
              <a:latin typeface="Arial"/>
              <a:ea typeface="Arial"/>
              <a:cs typeface="Arial"/>
              <a:sym typeface="Arial"/>
            </a:endParaRPr>
          </a:p>
        </p:txBody>
      </p:sp>
      <p:sp>
        <p:nvSpPr>
          <p:cNvPr id="160" name="Google Shape;160;p28"/>
          <p:cNvSpPr txBox="1">
            <a:spLocks noGrp="1"/>
          </p:cNvSpPr>
          <p:nvPr>
            <p:ph type="body" idx="1"/>
          </p:nvPr>
        </p:nvSpPr>
        <p:spPr>
          <a:xfrm>
            <a:off x="682050" y="1198737"/>
            <a:ext cx="7886700" cy="3263400"/>
          </a:xfrm>
          <a:prstGeom prst="rect">
            <a:avLst/>
          </a:prstGeom>
        </p:spPr>
        <p:txBody>
          <a:bodyPr spcFirstLastPara="1" wrap="square" lIns="68575" tIns="34275" rIns="68575" bIns="34275" anchor="t" anchorCtr="0">
            <a:normAutofit lnSpcReduction="10000"/>
          </a:bodyPr>
          <a:lstStyle/>
          <a:p>
            <a:pPr marL="0" lvl="0" indent="0" algn="l" rtl="0">
              <a:lnSpc>
                <a:spcPct val="115000"/>
              </a:lnSpc>
              <a:spcBef>
                <a:spcPts val="1500"/>
              </a:spcBef>
              <a:spcAft>
                <a:spcPts val="0"/>
              </a:spcAft>
              <a:buClr>
                <a:schemeClr val="dk1"/>
              </a:buClr>
              <a:buSzPts val="1100"/>
              <a:buFont typeface="Arial"/>
              <a:buNone/>
            </a:pPr>
            <a:r>
              <a:rPr lang="en-GB" sz="1600" dirty="0">
                <a:highlight>
                  <a:schemeClr val="lt1"/>
                </a:highlight>
                <a:latin typeface="Roboto"/>
                <a:ea typeface="Roboto"/>
                <a:cs typeface="Roboto"/>
                <a:sym typeface="Roboto"/>
              </a:rPr>
              <a:t>Problem Statement: Predicting Salary Levels for Job Seekers Based on Various Attributes</a:t>
            </a:r>
            <a:endParaRPr sz="1600" dirty="0">
              <a:highlight>
                <a:schemeClr val="lt1"/>
              </a:highlight>
              <a:latin typeface="Roboto"/>
              <a:ea typeface="Roboto"/>
              <a:cs typeface="Roboto"/>
              <a:sym typeface="Roboto"/>
            </a:endParaRPr>
          </a:p>
          <a:p>
            <a:pPr marL="0" lvl="0" indent="0" algn="l" rtl="0">
              <a:lnSpc>
                <a:spcPct val="115000"/>
              </a:lnSpc>
              <a:spcBef>
                <a:spcPts val="1500"/>
              </a:spcBef>
              <a:spcAft>
                <a:spcPts val="0"/>
              </a:spcAft>
              <a:buClr>
                <a:schemeClr val="dk1"/>
              </a:buClr>
              <a:buSzPts val="1100"/>
              <a:buFont typeface="Arial"/>
              <a:buNone/>
            </a:pPr>
            <a:r>
              <a:rPr lang="en-GB" sz="1600" dirty="0">
                <a:highlight>
                  <a:schemeClr val="lt1"/>
                </a:highlight>
                <a:latin typeface="Roboto"/>
                <a:ea typeface="Roboto"/>
                <a:cs typeface="Roboto"/>
                <a:sym typeface="Roboto"/>
              </a:rPr>
              <a:t>Key Questions to Explore:</a:t>
            </a:r>
            <a:endParaRPr sz="1600" dirty="0">
              <a:highlight>
                <a:schemeClr val="lt1"/>
              </a:highlight>
              <a:latin typeface="Roboto"/>
              <a:ea typeface="Roboto"/>
              <a:cs typeface="Roboto"/>
              <a:sym typeface="Roboto"/>
            </a:endParaRPr>
          </a:p>
          <a:p>
            <a:pPr marL="457200" lvl="0" indent="-304800" algn="l" rtl="0">
              <a:lnSpc>
                <a:spcPct val="115000"/>
              </a:lnSpc>
              <a:spcBef>
                <a:spcPts val="1500"/>
              </a:spcBef>
              <a:spcAft>
                <a:spcPts val="0"/>
              </a:spcAft>
              <a:buClr>
                <a:schemeClr val="dk1"/>
              </a:buClr>
              <a:buSzPts val="1200"/>
              <a:buFont typeface="Roboto"/>
              <a:buAutoNum type="arabicPeriod"/>
            </a:pPr>
            <a:r>
              <a:rPr lang="en-GB" sz="1600" dirty="0">
                <a:highlight>
                  <a:schemeClr val="lt1"/>
                </a:highlight>
                <a:latin typeface="Roboto"/>
                <a:ea typeface="Roboto"/>
                <a:cs typeface="Roboto"/>
                <a:sym typeface="Roboto"/>
              </a:rPr>
              <a:t>What are the significant factors influencing salary levels among job seekers?</a:t>
            </a:r>
            <a:endParaRPr sz="1600" dirty="0">
              <a:highlight>
                <a:schemeClr val="lt1"/>
              </a:highlight>
              <a:latin typeface="Roboto"/>
              <a:ea typeface="Roboto"/>
              <a:cs typeface="Roboto"/>
              <a:sym typeface="Roboto"/>
            </a:endParaRPr>
          </a:p>
          <a:p>
            <a:pPr marL="457200" lvl="0" indent="-304800" algn="l" rtl="0">
              <a:lnSpc>
                <a:spcPct val="115000"/>
              </a:lnSpc>
              <a:spcBef>
                <a:spcPts val="0"/>
              </a:spcBef>
              <a:spcAft>
                <a:spcPts val="0"/>
              </a:spcAft>
              <a:buClr>
                <a:schemeClr val="dk1"/>
              </a:buClr>
              <a:buSzPts val="1200"/>
              <a:buFont typeface="Roboto"/>
              <a:buAutoNum type="arabicPeriod"/>
            </a:pPr>
            <a:r>
              <a:rPr lang="en-GB" sz="1600" dirty="0">
                <a:highlight>
                  <a:schemeClr val="lt1"/>
                </a:highlight>
                <a:latin typeface="Roboto"/>
                <a:ea typeface="Roboto"/>
                <a:cs typeface="Roboto"/>
                <a:sym typeface="Roboto"/>
              </a:rPr>
              <a:t>Are there any correlations between educational qualifications, specialization, and salary levels?</a:t>
            </a:r>
            <a:endParaRPr sz="1600" dirty="0">
              <a:highlight>
                <a:schemeClr val="lt1"/>
              </a:highlight>
              <a:latin typeface="Roboto"/>
              <a:ea typeface="Roboto"/>
              <a:cs typeface="Roboto"/>
              <a:sym typeface="Roboto"/>
            </a:endParaRPr>
          </a:p>
          <a:p>
            <a:pPr marL="457200" lvl="0" indent="-304800" algn="l" rtl="0">
              <a:lnSpc>
                <a:spcPct val="115000"/>
              </a:lnSpc>
              <a:spcBef>
                <a:spcPts val="0"/>
              </a:spcBef>
              <a:spcAft>
                <a:spcPts val="0"/>
              </a:spcAft>
              <a:buClr>
                <a:schemeClr val="dk1"/>
              </a:buClr>
              <a:buSzPts val="1200"/>
              <a:buFont typeface="Roboto"/>
              <a:buAutoNum type="arabicPeriod"/>
            </a:pPr>
            <a:r>
              <a:rPr lang="en-GB" sz="1600" dirty="0">
                <a:highlight>
                  <a:schemeClr val="lt1"/>
                </a:highlight>
                <a:latin typeface="Roboto"/>
                <a:ea typeface="Roboto"/>
                <a:cs typeface="Roboto"/>
                <a:sym typeface="Roboto"/>
              </a:rPr>
              <a:t>How do personal characteristics such as gender, age, and location impact salary expectations?</a:t>
            </a:r>
            <a:endParaRPr sz="1600" dirty="0">
              <a:highlight>
                <a:schemeClr val="lt1"/>
              </a:highlight>
              <a:latin typeface="Roboto"/>
              <a:ea typeface="Roboto"/>
              <a:cs typeface="Roboto"/>
              <a:sym typeface="Roboto"/>
            </a:endParaRPr>
          </a:p>
          <a:p>
            <a:pPr marL="457200" lvl="0" indent="-304800" algn="l" rtl="0">
              <a:lnSpc>
                <a:spcPct val="115000"/>
              </a:lnSpc>
              <a:spcBef>
                <a:spcPts val="0"/>
              </a:spcBef>
              <a:spcAft>
                <a:spcPts val="0"/>
              </a:spcAft>
              <a:buClr>
                <a:schemeClr val="dk1"/>
              </a:buClr>
              <a:buSzPts val="1200"/>
              <a:buFont typeface="Roboto"/>
              <a:buAutoNum type="arabicPeriod"/>
            </a:pPr>
            <a:r>
              <a:rPr lang="en-GB" sz="1600" dirty="0">
                <a:highlight>
                  <a:schemeClr val="lt1"/>
                </a:highlight>
                <a:latin typeface="Roboto"/>
                <a:ea typeface="Roboto"/>
                <a:cs typeface="Roboto"/>
                <a:sym typeface="Roboto"/>
              </a:rPr>
              <a:t>Can we identify any trends or patterns in salary distributions across different job designations and cities?</a:t>
            </a:r>
            <a:endParaRPr sz="1600" dirty="0">
              <a:highlight>
                <a:schemeClr val="lt1"/>
              </a:highlight>
              <a:latin typeface="Roboto"/>
              <a:ea typeface="Roboto"/>
              <a:cs typeface="Roboto"/>
              <a:sym typeface="Roboto"/>
            </a:endParaRPr>
          </a:p>
          <a:p>
            <a:pPr marL="0" lvl="0" indent="0" algn="l" rtl="0">
              <a:lnSpc>
                <a:spcPct val="115000"/>
              </a:lnSpc>
              <a:spcBef>
                <a:spcPts val="1500"/>
              </a:spcBef>
              <a:spcAft>
                <a:spcPts val="0"/>
              </a:spcAft>
              <a:buClr>
                <a:schemeClr val="dk1"/>
              </a:buClr>
              <a:buSzPts val="1100"/>
              <a:buFont typeface="Arial"/>
              <a:buNone/>
            </a:pPr>
            <a:endParaRPr sz="1200" dirty="0">
              <a:highlight>
                <a:schemeClr val="lt1"/>
              </a:highlight>
              <a:latin typeface="Roboto"/>
              <a:ea typeface="Roboto"/>
              <a:cs typeface="Roboto"/>
              <a:sym typeface="Roboto"/>
            </a:endParaRPr>
          </a:p>
          <a:p>
            <a:pPr marL="0" lvl="0" indent="0" algn="l" rtl="0">
              <a:spcBef>
                <a:spcPts val="800"/>
              </a:spcBef>
              <a:spcAft>
                <a:spcPts val="0"/>
              </a:spcAft>
              <a:buNone/>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9"/>
          <p:cNvSpPr txBox="1">
            <a:spLocks noGrp="1"/>
          </p:cNvSpPr>
          <p:nvPr>
            <p:ph type="title"/>
          </p:nvPr>
        </p:nvSpPr>
        <p:spPr>
          <a:xfrm>
            <a:off x="628650" y="-6"/>
            <a:ext cx="7886700" cy="720677"/>
          </a:xfrm>
          <a:prstGeom prst="rect">
            <a:avLst/>
          </a:prstGeom>
        </p:spPr>
        <p:txBody>
          <a:bodyPr spcFirstLastPara="1" wrap="square" lIns="68575" tIns="34275" rIns="68575" bIns="34275" anchor="ctr" anchorCtr="0">
            <a:normAutofit/>
          </a:bodyPr>
          <a:lstStyle/>
          <a:p>
            <a:pPr marL="0" lvl="0" indent="0" algn="ctr" rtl="0">
              <a:spcBef>
                <a:spcPts val="800"/>
              </a:spcBef>
              <a:spcAft>
                <a:spcPts val="0"/>
              </a:spcAft>
              <a:buNone/>
            </a:pPr>
            <a:r>
              <a:rPr lang="en-GB" sz="2100" b="1" u="sng" dirty="0">
                <a:latin typeface="Arial"/>
                <a:ea typeface="Arial"/>
                <a:cs typeface="Arial"/>
                <a:sym typeface="Arial"/>
              </a:rPr>
              <a:t>Objective of the Project</a:t>
            </a:r>
            <a:endParaRPr sz="2100" b="1" u="sng" dirty="0">
              <a:latin typeface="Arial"/>
              <a:ea typeface="Arial"/>
              <a:cs typeface="Arial"/>
              <a:sym typeface="Arial"/>
            </a:endParaRPr>
          </a:p>
          <a:p>
            <a:pPr marL="0" lvl="0" indent="0" algn="ctr" rtl="0">
              <a:spcBef>
                <a:spcPts val="0"/>
              </a:spcBef>
              <a:spcAft>
                <a:spcPts val="0"/>
              </a:spcAft>
              <a:buNone/>
            </a:pPr>
            <a:endParaRPr dirty="0">
              <a:latin typeface="Arial"/>
              <a:ea typeface="Arial"/>
              <a:cs typeface="Arial"/>
              <a:sym typeface="Arial"/>
            </a:endParaRPr>
          </a:p>
        </p:txBody>
      </p:sp>
      <p:sp>
        <p:nvSpPr>
          <p:cNvPr id="166" name="Google Shape;166;p29"/>
          <p:cNvSpPr txBox="1">
            <a:spLocks noGrp="1"/>
          </p:cNvSpPr>
          <p:nvPr>
            <p:ph type="body" idx="1"/>
          </p:nvPr>
        </p:nvSpPr>
        <p:spPr>
          <a:xfrm>
            <a:off x="251847" y="254508"/>
            <a:ext cx="8640305" cy="3263400"/>
          </a:xfrm>
          <a:prstGeom prst="rect">
            <a:avLst/>
          </a:prstGeom>
        </p:spPr>
        <p:txBody>
          <a:bodyPr spcFirstLastPara="1" wrap="square" lIns="68575" tIns="34275" rIns="68575" bIns="34275" anchor="t" anchorCtr="0">
            <a:noAutofit/>
          </a:bodyPr>
          <a:lstStyle/>
          <a:p>
            <a:pPr marL="0" lvl="0" indent="0" algn="l" rtl="0">
              <a:lnSpc>
                <a:spcPct val="100000"/>
              </a:lnSpc>
              <a:spcBef>
                <a:spcPts val="1500"/>
              </a:spcBef>
              <a:spcAft>
                <a:spcPts val="0"/>
              </a:spcAft>
              <a:buNone/>
            </a:pPr>
            <a:r>
              <a:rPr lang="en-GB" sz="1200" dirty="0">
                <a:highlight>
                  <a:schemeClr val="lt1"/>
                </a:highlight>
                <a:latin typeface="Roboto" panose="02000000000000000000" pitchFamily="2" charset="0"/>
                <a:ea typeface="Roboto" panose="02000000000000000000" pitchFamily="2" charset="0"/>
                <a:cs typeface="Roboto" panose="02000000000000000000" pitchFamily="2" charset="0"/>
              </a:rPr>
              <a:t>To </a:t>
            </a:r>
            <a:r>
              <a:rPr lang="en-GB" sz="1200" dirty="0" err="1">
                <a:highlight>
                  <a:schemeClr val="lt1"/>
                </a:highlight>
                <a:latin typeface="Roboto" panose="02000000000000000000" pitchFamily="2" charset="0"/>
                <a:ea typeface="Roboto" panose="02000000000000000000" pitchFamily="2" charset="0"/>
                <a:cs typeface="Roboto" panose="02000000000000000000" pitchFamily="2" charset="0"/>
              </a:rPr>
              <a:t>analyze</a:t>
            </a:r>
            <a:r>
              <a:rPr lang="en-GB" sz="1200" dirty="0">
                <a:highlight>
                  <a:schemeClr val="lt1"/>
                </a:highlight>
                <a:latin typeface="Roboto" panose="02000000000000000000" pitchFamily="2" charset="0"/>
                <a:ea typeface="Roboto" panose="02000000000000000000" pitchFamily="2" charset="0"/>
                <a:cs typeface="Roboto" panose="02000000000000000000" pitchFamily="2" charset="0"/>
              </a:rPr>
              <a:t> the factors influencing salary levels among job seekers and develop a predictive model to estimate salary based on various attributes.</a:t>
            </a:r>
            <a:endParaRPr lang="en-IN" sz="1200" dirty="0">
              <a:highlight>
                <a:schemeClr val="lt1"/>
              </a:highlight>
              <a:latin typeface="Roboto" panose="02000000000000000000" pitchFamily="2" charset="0"/>
              <a:ea typeface="Roboto" panose="02000000000000000000" pitchFamily="2" charset="0"/>
              <a:cs typeface="Roboto" panose="02000000000000000000" pitchFamily="2" charset="0"/>
            </a:endParaRPr>
          </a:p>
          <a:p>
            <a:pPr marL="0" lvl="0" indent="0" algn="l" rtl="0">
              <a:lnSpc>
                <a:spcPct val="100000"/>
              </a:lnSpc>
              <a:spcBef>
                <a:spcPts val="1500"/>
              </a:spcBef>
              <a:spcAft>
                <a:spcPts val="0"/>
              </a:spcAft>
              <a:buNone/>
            </a:pPr>
            <a:r>
              <a:rPr lang="en-IN" sz="1200" b="1" u="sng" dirty="0">
                <a:highlight>
                  <a:schemeClr val="lt1"/>
                </a:highlight>
                <a:latin typeface="Roboto" panose="02000000000000000000" pitchFamily="2" charset="0"/>
                <a:ea typeface="Roboto" panose="02000000000000000000" pitchFamily="2" charset="0"/>
                <a:cs typeface="Roboto" panose="02000000000000000000" pitchFamily="2" charset="0"/>
              </a:rPr>
              <a:t>Key Goals:</a:t>
            </a:r>
          </a:p>
          <a:p>
            <a:pPr marL="457200" lvl="0" indent="-298450" algn="l" rtl="0">
              <a:lnSpc>
                <a:spcPct val="100000"/>
              </a:lnSpc>
              <a:spcBef>
                <a:spcPts val="1500"/>
              </a:spcBef>
              <a:spcAft>
                <a:spcPts val="0"/>
              </a:spcAft>
              <a:buClr>
                <a:schemeClr val="dk1"/>
              </a:buClr>
              <a:buSzPts val="1100"/>
              <a:buFont typeface="Calibri"/>
              <a:buAutoNum type="arabicPeriod"/>
            </a:pPr>
            <a:r>
              <a:rPr lang="en-GB" sz="1200" dirty="0">
                <a:highlight>
                  <a:schemeClr val="lt1"/>
                </a:highlight>
                <a:latin typeface="Roboto" panose="02000000000000000000" pitchFamily="2" charset="0"/>
                <a:ea typeface="Roboto" panose="02000000000000000000" pitchFamily="2" charset="0"/>
                <a:cs typeface="Roboto" panose="02000000000000000000" pitchFamily="2" charset="0"/>
              </a:rPr>
              <a:t>Identify Influential Factors: Explore the dataset to identify the key factors that significantly affect salary levels among job seekers. This includes factors such as education, skills, experience, location, and personal characteristics.</a:t>
            </a:r>
            <a:endParaRPr sz="1200" dirty="0">
              <a:highlight>
                <a:schemeClr val="lt1"/>
              </a:highlight>
              <a:latin typeface="Roboto" panose="02000000000000000000" pitchFamily="2" charset="0"/>
              <a:ea typeface="Roboto" panose="02000000000000000000" pitchFamily="2" charset="0"/>
              <a:cs typeface="Roboto" panose="02000000000000000000" pitchFamily="2" charset="0"/>
            </a:endParaRPr>
          </a:p>
          <a:p>
            <a:pPr marL="457200" lvl="0" indent="-298450" algn="l" rtl="0">
              <a:lnSpc>
                <a:spcPct val="100000"/>
              </a:lnSpc>
              <a:spcBef>
                <a:spcPts val="0"/>
              </a:spcBef>
              <a:spcAft>
                <a:spcPts val="0"/>
              </a:spcAft>
              <a:buClr>
                <a:schemeClr val="dk1"/>
              </a:buClr>
              <a:buSzPts val="1100"/>
              <a:buFont typeface="Calibri"/>
              <a:buAutoNum type="arabicPeriod"/>
            </a:pPr>
            <a:r>
              <a:rPr lang="en-GB" sz="1200" dirty="0">
                <a:highlight>
                  <a:schemeClr val="lt1"/>
                </a:highlight>
                <a:latin typeface="Roboto" panose="02000000000000000000" pitchFamily="2" charset="0"/>
                <a:ea typeface="Roboto" panose="02000000000000000000" pitchFamily="2" charset="0"/>
                <a:cs typeface="Roboto" panose="02000000000000000000" pitchFamily="2" charset="0"/>
              </a:rPr>
              <a:t>Develop Predictive Model: Build a predictive model that accurately estimates salary levels based on the identified factors. This involves preprocessing the data, selecting appropriate features, and training various machine learning algorithms to predict salary.</a:t>
            </a:r>
            <a:endParaRPr sz="1200" dirty="0">
              <a:highlight>
                <a:schemeClr val="lt1"/>
              </a:highlight>
              <a:latin typeface="Roboto" panose="02000000000000000000" pitchFamily="2" charset="0"/>
              <a:ea typeface="Roboto" panose="02000000000000000000" pitchFamily="2" charset="0"/>
              <a:cs typeface="Roboto" panose="02000000000000000000" pitchFamily="2" charset="0"/>
            </a:endParaRPr>
          </a:p>
          <a:p>
            <a:pPr marL="457200" lvl="0" indent="-298450" algn="l" rtl="0">
              <a:lnSpc>
                <a:spcPct val="100000"/>
              </a:lnSpc>
              <a:spcBef>
                <a:spcPts val="0"/>
              </a:spcBef>
              <a:spcAft>
                <a:spcPts val="0"/>
              </a:spcAft>
              <a:buClr>
                <a:schemeClr val="dk1"/>
              </a:buClr>
              <a:buSzPts val="1100"/>
              <a:buFont typeface="Calibri"/>
              <a:buAutoNum type="arabicPeriod"/>
            </a:pPr>
            <a:r>
              <a:rPr lang="en-GB" sz="1200" dirty="0">
                <a:highlight>
                  <a:schemeClr val="lt1"/>
                </a:highlight>
                <a:latin typeface="Roboto" panose="02000000000000000000" pitchFamily="2" charset="0"/>
                <a:ea typeface="Roboto" panose="02000000000000000000" pitchFamily="2" charset="0"/>
                <a:cs typeface="Roboto" panose="02000000000000000000" pitchFamily="2" charset="0"/>
              </a:rPr>
              <a:t>Model Evaluation: Evaluate the performance of the predictive model using appropriate metrics such as mean absolute error (MAE), root mean squared error (RMSE), or R-squared. Ensure that the model provides reliable predictions and generalizes well to unseen data.</a:t>
            </a:r>
            <a:endParaRPr sz="1200" dirty="0">
              <a:highlight>
                <a:schemeClr val="lt1"/>
              </a:highlight>
              <a:latin typeface="Roboto" panose="02000000000000000000" pitchFamily="2" charset="0"/>
              <a:ea typeface="Roboto" panose="02000000000000000000" pitchFamily="2" charset="0"/>
              <a:cs typeface="Roboto" panose="02000000000000000000" pitchFamily="2" charset="0"/>
            </a:endParaRPr>
          </a:p>
          <a:p>
            <a:pPr marL="457200" lvl="0" indent="-298450" algn="l" rtl="0">
              <a:lnSpc>
                <a:spcPct val="100000"/>
              </a:lnSpc>
              <a:spcBef>
                <a:spcPts val="0"/>
              </a:spcBef>
              <a:spcAft>
                <a:spcPts val="0"/>
              </a:spcAft>
              <a:buClr>
                <a:schemeClr val="dk1"/>
              </a:buClr>
              <a:buSzPts val="1100"/>
              <a:buFont typeface="Calibri"/>
              <a:buAutoNum type="arabicPeriod"/>
            </a:pPr>
            <a:r>
              <a:rPr lang="en-GB" sz="1200" dirty="0">
                <a:highlight>
                  <a:schemeClr val="lt1"/>
                </a:highlight>
                <a:latin typeface="Roboto" panose="02000000000000000000" pitchFamily="2" charset="0"/>
                <a:ea typeface="Roboto" panose="02000000000000000000" pitchFamily="2" charset="0"/>
                <a:cs typeface="Roboto" panose="02000000000000000000" pitchFamily="2" charset="0"/>
              </a:rPr>
              <a:t>Insights Generation: Extract actionable insights from the analysis to understand the relative importance of different factors in determining salary levels. This includes identifying trends, correlations, and patterns in the data.</a:t>
            </a:r>
            <a:endParaRPr sz="1200" dirty="0">
              <a:highlight>
                <a:schemeClr val="lt1"/>
              </a:highlight>
              <a:latin typeface="Roboto" panose="02000000000000000000" pitchFamily="2" charset="0"/>
              <a:ea typeface="Roboto" panose="02000000000000000000" pitchFamily="2" charset="0"/>
              <a:cs typeface="Roboto" panose="02000000000000000000" pitchFamily="2" charset="0"/>
            </a:endParaRPr>
          </a:p>
          <a:p>
            <a:pPr marL="457200" lvl="0" indent="-298450" algn="l" rtl="0">
              <a:lnSpc>
                <a:spcPct val="100000"/>
              </a:lnSpc>
              <a:spcBef>
                <a:spcPts val="0"/>
              </a:spcBef>
              <a:spcAft>
                <a:spcPts val="0"/>
              </a:spcAft>
              <a:buClr>
                <a:schemeClr val="dk1"/>
              </a:buClr>
              <a:buSzPts val="1100"/>
              <a:buFont typeface="Calibri"/>
              <a:buAutoNum type="arabicPeriod"/>
            </a:pPr>
            <a:r>
              <a:rPr lang="en-GB" sz="1200" dirty="0">
                <a:highlight>
                  <a:schemeClr val="lt1"/>
                </a:highlight>
                <a:latin typeface="Roboto" panose="02000000000000000000" pitchFamily="2" charset="0"/>
                <a:ea typeface="Roboto" panose="02000000000000000000" pitchFamily="2" charset="0"/>
                <a:cs typeface="Roboto" panose="02000000000000000000" pitchFamily="2" charset="0"/>
              </a:rPr>
              <a:t>Recommendations: Provide recommendations for job seekers and employers based on the insights gained from the analysis. This may include advice on negotiating salary packages, understanding market trends, and making informed hiring decisions.</a:t>
            </a:r>
            <a:endParaRPr lang="en-IN" sz="1200" dirty="0">
              <a:highlight>
                <a:schemeClr val="lt1"/>
              </a:highlight>
              <a:latin typeface="Roboto" panose="02000000000000000000" pitchFamily="2" charset="0"/>
              <a:ea typeface="Roboto" panose="02000000000000000000" pitchFamily="2" charset="0"/>
              <a:cs typeface="Roboto" panose="02000000000000000000" pitchFamily="2" charset="0"/>
            </a:endParaRPr>
          </a:p>
          <a:p>
            <a:pPr marL="457200" lvl="0" indent="0" algn="ctr" rtl="0">
              <a:lnSpc>
                <a:spcPct val="100000"/>
              </a:lnSpc>
              <a:spcBef>
                <a:spcPts val="1500"/>
              </a:spcBef>
              <a:spcAft>
                <a:spcPts val="0"/>
              </a:spcAft>
              <a:buNone/>
            </a:pPr>
            <a:r>
              <a:rPr lang="en-IN" sz="1200" b="1" u="sng" dirty="0">
                <a:highlight>
                  <a:schemeClr val="lt1"/>
                </a:highlight>
                <a:latin typeface="Roboto" panose="02000000000000000000" pitchFamily="2" charset="0"/>
                <a:ea typeface="Roboto" panose="02000000000000000000" pitchFamily="2" charset="0"/>
                <a:cs typeface="Roboto" panose="02000000000000000000" pitchFamily="2" charset="0"/>
              </a:rPr>
              <a:t>Expected Outcome</a:t>
            </a:r>
            <a:r>
              <a:rPr lang="en-IN" sz="1200" dirty="0">
                <a:highlight>
                  <a:schemeClr val="lt1"/>
                </a:highlight>
                <a:latin typeface="Roboto" panose="02000000000000000000" pitchFamily="2" charset="0"/>
                <a:ea typeface="Roboto" panose="02000000000000000000" pitchFamily="2" charset="0"/>
                <a:cs typeface="Roboto" panose="02000000000000000000" pitchFamily="2" charset="0"/>
              </a:rPr>
              <a:t>:</a:t>
            </a:r>
          </a:p>
          <a:p>
            <a:pPr marL="0" lvl="0" indent="0" algn="l" rtl="0">
              <a:lnSpc>
                <a:spcPct val="100000"/>
              </a:lnSpc>
              <a:spcBef>
                <a:spcPts val="1500"/>
              </a:spcBef>
              <a:spcAft>
                <a:spcPts val="0"/>
              </a:spcAft>
              <a:buNone/>
            </a:pPr>
            <a:r>
              <a:rPr lang="en-GB" sz="1200" dirty="0">
                <a:highlight>
                  <a:schemeClr val="lt1"/>
                </a:highlight>
                <a:latin typeface="Roboto" panose="02000000000000000000" pitchFamily="2" charset="0"/>
                <a:ea typeface="Roboto" panose="02000000000000000000" pitchFamily="2" charset="0"/>
                <a:cs typeface="Roboto" panose="02000000000000000000" pitchFamily="2" charset="0"/>
              </a:rPr>
              <a:t>The expected outcome of the project is a well-performing predictive model that accurately estimates salary levels for job seekers based on their attributes. Additionally, the project aims to provide valuable insights into the factors influencing salary levels, enabling better decision-making for both job seekers and employers in the job market.</a:t>
            </a:r>
            <a:endParaRPr sz="1200" dirty="0">
              <a:highlight>
                <a:schemeClr val="lt1"/>
              </a:highlight>
              <a:latin typeface="Roboto" panose="02000000000000000000" pitchFamily="2" charset="0"/>
              <a:ea typeface="Roboto" panose="02000000000000000000" pitchFamily="2" charset="0"/>
              <a:cs typeface="Roboto" panose="02000000000000000000" pitchFamily="2" charset="0"/>
            </a:endParaRPr>
          </a:p>
          <a:p>
            <a:pPr marL="0" lvl="0" indent="0" algn="l" rtl="0">
              <a:lnSpc>
                <a:spcPct val="115000"/>
              </a:lnSpc>
              <a:spcBef>
                <a:spcPts val="1500"/>
              </a:spcBef>
              <a:spcAft>
                <a:spcPts val="0"/>
              </a:spcAft>
              <a:buClr>
                <a:schemeClr val="dk1"/>
              </a:buClr>
              <a:buSzPts val="1100"/>
              <a:buFont typeface="Arial"/>
              <a:buNone/>
            </a:pPr>
            <a:endParaRPr sz="1100" dirty="0">
              <a:solidFill>
                <a:srgbClr val="ECECEC"/>
              </a:solidFill>
              <a:highlight>
                <a:srgbClr val="212121"/>
              </a:highlight>
            </a:endParaRPr>
          </a:p>
          <a:p>
            <a:pPr marL="0" lvl="0" indent="0" algn="l" rtl="0">
              <a:lnSpc>
                <a:spcPct val="115000"/>
              </a:lnSpc>
              <a:spcBef>
                <a:spcPts val="1500"/>
              </a:spcBef>
              <a:spcAft>
                <a:spcPts val="0"/>
              </a:spcAft>
              <a:buNone/>
            </a:pPr>
            <a:endParaRPr sz="1100" dirty="0">
              <a:highlight>
                <a:schemeClr val="lt1"/>
              </a:highlight>
            </a:endParaRPr>
          </a:p>
          <a:p>
            <a:pPr marL="0" lvl="0" indent="0" algn="l" rtl="0">
              <a:spcBef>
                <a:spcPts val="800"/>
              </a:spcBef>
              <a:spcAft>
                <a:spcPts val="0"/>
              </a:spcAft>
              <a:buNone/>
            </a:pPr>
            <a:endParaRPr sz="1100" dirty="0">
              <a:highlight>
                <a:schemeClr val="lt1"/>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30"/>
          <p:cNvSpPr txBox="1">
            <a:spLocks noGrp="1"/>
          </p:cNvSpPr>
          <p:nvPr>
            <p:ph type="title"/>
          </p:nvPr>
        </p:nvSpPr>
        <p:spPr>
          <a:xfrm>
            <a:off x="2522833" y="115674"/>
            <a:ext cx="3865858" cy="470444"/>
          </a:xfrm>
          <a:prstGeom prst="rect">
            <a:avLst/>
          </a:prstGeom>
        </p:spPr>
        <p:txBody>
          <a:bodyPr spcFirstLastPara="1" wrap="square" lIns="68575" tIns="34275" rIns="68575" bIns="34275" anchor="ctr" anchorCtr="0">
            <a:normAutofit/>
          </a:bodyPr>
          <a:lstStyle/>
          <a:p>
            <a:pPr marL="0" lvl="0" indent="0" algn="ctr" rtl="0">
              <a:spcBef>
                <a:spcPts val="800"/>
              </a:spcBef>
              <a:spcAft>
                <a:spcPts val="0"/>
              </a:spcAft>
              <a:buNone/>
            </a:pPr>
            <a:r>
              <a:rPr lang="en-GB" sz="2100" b="1" u="sng" dirty="0"/>
              <a:t>Summary of the Data</a:t>
            </a:r>
            <a:endParaRPr sz="2100" b="1" u="sng" dirty="0"/>
          </a:p>
        </p:txBody>
      </p:sp>
      <p:sp>
        <p:nvSpPr>
          <p:cNvPr id="172" name="Google Shape;172;p30"/>
          <p:cNvSpPr txBox="1">
            <a:spLocks noGrp="1"/>
          </p:cNvSpPr>
          <p:nvPr>
            <p:ph type="body" idx="1"/>
          </p:nvPr>
        </p:nvSpPr>
        <p:spPr>
          <a:xfrm>
            <a:off x="201478" y="741101"/>
            <a:ext cx="8632556" cy="4218357"/>
          </a:xfrm>
          <a:prstGeom prst="rect">
            <a:avLst/>
          </a:prstGeom>
        </p:spPr>
        <p:txBody>
          <a:bodyPr spcFirstLastPara="1" wrap="square" lIns="68575" tIns="34275" rIns="68575" bIns="34275" anchor="t" anchorCtr="0">
            <a:normAutofit fontScale="25000" lnSpcReduction="20000"/>
          </a:bodyPr>
          <a:lstStyle/>
          <a:p>
            <a:pPr marL="0" lvl="0" indent="0" algn="l" rtl="0">
              <a:lnSpc>
                <a:spcPct val="115000"/>
              </a:lnSpc>
              <a:spcBef>
                <a:spcPts val="1500"/>
              </a:spcBef>
              <a:spcAft>
                <a:spcPts val="0"/>
              </a:spcAft>
              <a:buClr>
                <a:schemeClr val="dk1"/>
              </a:buClr>
              <a:buSzPct val="91666"/>
              <a:buFont typeface="Arial"/>
              <a:buNone/>
            </a:pPr>
            <a:r>
              <a:rPr lang="en-GB" sz="4800" dirty="0">
                <a:highlight>
                  <a:schemeClr val="lt1"/>
                </a:highlight>
                <a:latin typeface="Roboto"/>
                <a:ea typeface="Roboto"/>
                <a:cs typeface="Roboto"/>
                <a:sym typeface="Roboto"/>
              </a:rPr>
              <a:t>The dataset provided for analysis contains information about candidates who have applied for various roles within an IT company. Here is a summary of the key aspects of the data:</a:t>
            </a:r>
            <a:endParaRPr sz="4800" dirty="0">
              <a:highlight>
                <a:schemeClr val="lt1"/>
              </a:highlight>
              <a:latin typeface="Roboto"/>
              <a:ea typeface="Roboto"/>
              <a:cs typeface="Roboto"/>
              <a:sym typeface="Roboto"/>
            </a:endParaRPr>
          </a:p>
          <a:p>
            <a:pPr marL="457200" lvl="0" indent="-287655" algn="l" rtl="0">
              <a:lnSpc>
                <a:spcPct val="115000"/>
              </a:lnSpc>
              <a:spcBef>
                <a:spcPts val="1500"/>
              </a:spcBef>
              <a:spcAft>
                <a:spcPts val="0"/>
              </a:spcAft>
              <a:buClr>
                <a:schemeClr val="dk1"/>
              </a:buClr>
              <a:buSzPct val="100000"/>
              <a:buFont typeface="Roboto"/>
              <a:buAutoNum type="arabicPeriod"/>
            </a:pPr>
            <a:r>
              <a:rPr lang="en-GB" sz="4800" dirty="0">
                <a:highlight>
                  <a:schemeClr val="lt1"/>
                </a:highlight>
                <a:latin typeface="Roboto"/>
                <a:ea typeface="Roboto"/>
                <a:cs typeface="Roboto"/>
                <a:sym typeface="Roboto"/>
              </a:rPr>
              <a:t>Size: The dataset consists of </a:t>
            </a:r>
            <a:r>
              <a:rPr lang="en-GB" sz="4800" dirty="0">
                <a:highlight>
                  <a:schemeClr val="lt1"/>
                </a:highlight>
              </a:rPr>
              <a:t>3998 x 39 Shape </a:t>
            </a:r>
            <a:r>
              <a:rPr lang="en-GB" sz="4800" dirty="0">
                <a:highlight>
                  <a:schemeClr val="lt1"/>
                </a:highlight>
                <a:latin typeface="Roboto"/>
                <a:ea typeface="Roboto"/>
                <a:cs typeface="Roboto"/>
                <a:sym typeface="Roboto"/>
              </a:rPr>
              <a:t>, with each row representing a unique candidate and each column representing different attributes or features associated with the candidates.</a:t>
            </a:r>
            <a:endParaRPr sz="4800" dirty="0">
              <a:highlight>
                <a:schemeClr val="lt1"/>
              </a:highlight>
              <a:latin typeface="Roboto"/>
              <a:ea typeface="Roboto"/>
              <a:cs typeface="Roboto"/>
              <a:sym typeface="Roboto"/>
            </a:endParaRPr>
          </a:p>
          <a:p>
            <a:pPr marL="457200" lvl="0" indent="-287655" algn="l" rtl="0">
              <a:lnSpc>
                <a:spcPct val="115000"/>
              </a:lnSpc>
              <a:spcBef>
                <a:spcPts val="0"/>
              </a:spcBef>
              <a:spcAft>
                <a:spcPts val="0"/>
              </a:spcAft>
              <a:buClr>
                <a:schemeClr val="dk1"/>
              </a:buClr>
              <a:buSzPct val="100000"/>
              <a:buFont typeface="Roboto"/>
              <a:buAutoNum type="arabicPeriod"/>
            </a:pPr>
            <a:r>
              <a:rPr lang="en-GB" sz="4800" dirty="0">
                <a:highlight>
                  <a:schemeClr val="lt1"/>
                </a:highlight>
                <a:latin typeface="Roboto"/>
                <a:ea typeface="Roboto"/>
                <a:cs typeface="Roboto"/>
                <a:sym typeface="Roboto"/>
              </a:rPr>
              <a:t>Variables: The dataset includes both numerical and categorical variables. Numerical variables may include attributes such as salary, GPA, test scores, and personality traits scores. Categorical variables may include gender, degree, specialization, job city, and others.</a:t>
            </a:r>
            <a:endParaRPr sz="4800" dirty="0">
              <a:highlight>
                <a:schemeClr val="lt1"/>
              </a:highlight>
              <a:latin typeface="Roboto"/>
              <a:ea typeface="Roboto"/>
              <a:cs typeface="Roboto"/>
              <a:sym typeface="Roboto"/>
            </a:endParaRPr>
          </a:p>
          <a:p>
            <a:pPr marL="457200" lvl="0" indent="-287655" algn="l" rtl="0">
              <a:lnSpc>
                <a:spcPct val="115000"/>
              </a:lnSpc>
              <a:spcBef>
                <a:spcPts val="0"/>
              </a:spcBef>
              <a:spcAft>
                <a:spcPts val="0"/>
              </a:spcAft>
              <a:buClr>
                <a:schemeClr val="dk1"/>
              </a:buClr>
              <a:buSzPct val="100000"/>
              <a:buFont typeface="Roboto"/>
              <a:buAutoNum type="arabicPeriod"/>
            </a:pPr>
            <a:r>
              <a:rPr lang="en-GB" sz="4800" dirty="0">
                <a:highlight>
                  <a:schemeClr val="lt1"/>
                </a:highlight>
                <a:latin typeface="Roboto"/>
                <a:ea typeface="Roboto"/>
                <a:cs typeface="Roboto"/>
                <a:sym typeface="Roboto"/>
              </a:rPr>
              <a:t>Range and Distribution: For numerical variables, it's important to examine the range and distribution of values to understand the spread and variability within the data. This includes calculating descriptive statistics such as mean, median, standard deviation, minimum, and maximum values.</a:t>
            </a:r>
            <a:endParaRPr sz="4800" dirty="0">
              <a:highlight>
                <a:schemeClr val="lt1"/>
              </a:highlight>
              <a:latin typeface="Roboto"/>
              <a:ea typeface="Roboto"/>
              <a:cs typeface="Roboto"/>
              <a:sym typeface="Roboto"/>
            </a:endParaRPr>
          </a:p>
          <a:p>
            <a:pPr marL="457200" lvl="0" indent="-287655" algn="l" rtl="0">
              <a:lnSpc>
                <a:spcPct val="115000"/>
              </a:lnSpc>
              <a:spcBef>
                <a:spcPts val="0"/>
              </a:spcBef>
              <a:spcAft>
                <a:spcPts val="0"/>
              </a:spcAft>
              <a:buClr>
                <a:schemeClr val="dk1"/>
              </a:buClr>
              <a:buSzPct val="100000"/>
              <a:buFont typeface="Roboto"/>
              <a:buAutoNum type="arabicPeriod"/>
            </a:pPr>
            <a:r>
              <a:rPr lang="en-GB" sz="4800" dirty="0">
                <a:highlight>
                  <a:schemeClr val="lt1"/>
                </a:highlight>
                <a:latin typeface="Roboto"/>
                <a:ea typeface="Roboto"/>
                <a:cs typeface="Roboto"/>
                <a:sym typeface="Roboto"/>
              </a:rPr>
              <a:t>Outliers: Identification and analysis of outliers within the dataset are crucial as they may significantly impact the analysis and interpretation of results. Outliers should be carefully examined to determine whether they are genuine data points or errors that need to be addressed.</a:t>
            </a:r>
            <a:endParaRPr sz="4800" dirty="0">
              <a:highlight>
                <a:schemeClr val="lt1"/>
              </a:highlight>
              <a:latin typeface="Roboto"/>
              <a:ea typeface="Roboto"/>
              <a:cs typeface="Roboto"/>
              <a:sym typeface="Roboto"/>
            </a:endParaRPr>
          </a:p>
          <a:p>
            <a:pPr marL="457200" lvl="0" indent="-287655" algn="l" rtl="0">
              <a:lnSpc>
                <a:spcPct val="115000"/>
              </a:lnSpc>
              <a:spcBef>
                <a:spcPts val="0"/>
              </a:spcBef>
              <a:spcAft>
                <a:spcPts val="0"/>
              </a:spcAft>
              <a:buClr>
                <a:schemeClr val="dk1"/>
              </a:buClr>
              <a:buSzPct val="100000"/>
              <a:buFont typeface="Roboto"/>
              <a:buAutoNum type="arabicPeriod"/>
            </a:pPr>
            <a:r>
              <a:rPr lang="en-GB" sz="4800" dirty="0">
                <a:highlight>
                  <a:schemeClr val="lt1"/>
                </a:highlight>
                <a:latin typeface="Roboto"/>
                <a:ea typeface="Roboto"/>
                <a:cs typeface="Roboto"/>
                <a:sym typeface="Roboto"/>
              </a:rPr>
              <a:t>Frequency Distribution: For categorical variables, </a:t>
            </a:r>
            <a:r>
              <a:rPr lang="en-GB" sz="4800" dirty="0" err="1">
                <a:highlight>
                  <a:schemeClr val="lt1"/>
                </a:highlight>
                <a:latin typeface="Roboto"/>
                <a:ea typeface="Roboto"/>
                <a:cs typeface="Roboto"/>
                <a:sym typeface="Roboto"/>
              </a:rPr>
              <a:t>analyzing</a:t>
            </a:r>
            <a:r>
              <a:rPr lang="en-GB" sz="4800" dirty="0">
                <a:highlight>
                  <a:schemeClr val="lt1"/>
                </a:highlight>
                <a:latin typeface="Roboto"/>
                <a:ea typeface="Roboto"/>
                <a:cs typeface="Roboto"/>
                <a:sym typeface="Roboto"/>
              </a:rPr>
              <a:t> the frequency distribution provides insights into the distribution of different categories and their relative proportions within the dataset. This helps in understanding the composition of the candidate pool in terms of gender, educational background, specialization preferences, etc.</a:t>
            </a:r>
            <a:endParaRPr sz="4800" dirty="0">
              <a:highlight>
                <a:schemeClr val="lt1"/>
              </a:highlight>
              <a:latin typeface="Roboto"/>
              <a:ea typeface="Roboto"/>
              <a:cs typeface="Roboto"/>
              <a:sym typeface="Roboto"/>
            </a:endParaRPr>
          </a:p>
          <a:p>
            <a:pPr marL="457200" lvl="0" indent="-287655" algn="l" rtl="0">
              <a:lnSpc>
                <a:spcPct val="115000"/>
              </a:lnSpc>
              <a:spcBef>
                <a:spcPts val="0"/>
              </a:spcBef>
              <a:spcAft>
                <a:spcPts val="0"/>
              </a:spcAft>
              <a:buClr>
                <a:schemeClr val="dk1"/>
              </a:buClr>
              <a:buSzPct val="100000"/>
              <a:buFont typeface="Roboto"/>
              <a:buAutoNum type="arabicPeriod"/>
            </a:pPr>
            <a:r>
              <a:rPr lang="en-GB" sz="4800" dirty="0">
                <a:highlight>
                  <a:schemeClr val="lt1"/>
                </a:highlight>
                <a:latin typeface="Roboto"/>
                <a:ea typeface="Roboto"/>
                <a:cs typeface="Roboto"/>
                <a:sym typeface="Roboto"/>
              </a:rPr>
              <a:t>Relationships: Exploring potential relationships between variables, such as gender and specialization preferences or salary and educational qualifications, can provide valuable insights into patterns and trends within the data.</a:t>
            </a:r>
            <a:endParaRPr sz="4800" dirty="0">
              <a:highlight>
                <a:schemeClr val="lt1"/>
              </a:highlight>
              <a:latin typeface="Roboto"/>
              <a:ea typeface="Roboto"/>
              <a:cs typeface="Roboto"/>
              <a:sym typeface="Roboto"/>
            </a:endParaRPr>
          </a:p>
          <a:p>
            <a:pPr marL="0" lvl="0" indent="0" algn="l" rtl="0">
              <a:lnSpc>
                <a:spcPct val="115000"/>
              </a:lnSpc>
              <a:spcBef>
                <a:spcPts val="1500"/>
              </a:spcBef>
              <a:spcAft>
                <a:spcPts val="0"/>
              </a:spcAft>
              <a:buClr>
                <a:schemeClr val="dk1"/>
              </a:buClr>
              <a:buSzPct val="91666"/>
              <a:buFont typeface="Arial"/>
              <a:buNone/>
            </a:pPr>
            <a:r>
              <a:rPr lang="en-GB" sz="4800" dirty="0">
                <a:highlight>
                  <a:schemeClr val="lt1"/>
                </a:highlight>
                <a:latin typeface="Roboto"/>
                <a:ea typeface="Roboto"/>
                <a:cs typeface="Roboto"/>
                <a:sym typeface="Roboto"/>
              </a:rPr>
              <a:t>Overall, summarizing the data involves gaining a comprehensive understanding of its key characteristics, distributions, and relationships, which forms the foundation for further analysis and insights generation</a:t>
            </a:r>
            <a:r>
              <a:rPr lang="en-GB" sz="4400" dirty="0">
                <a:highlight>
                  <a:schemeClr val="lt1"/>
                </a:highlight>
                <a:latin typeface="Roboto"/>
                <a:ea typeface="Roboto"/>
                <a:cs typeface="Roboto"/>
                <a:sym typeface="Roboto"/>
              </a:rPr>
              <a:t>.</a:t>
            </a:r>
            <a:endParaRPr sz="4400" dirty="0">
              <a:highlight>
                <a:schemeClr val="lt1"/>
              </a:highlight>
              <a:latin typeface="Roboto"/>
              <a:ea typeface="Roboto"/>
              <a:cs typeface="Roboto"/>
              <a:sym typeface="Roboto"/>
            </a:endParaRPr>
          </a:p>
          <a:p>
            <a:pPr marL="0" lvl="0" indent="0" algn="l" rtl="0">
              <a:spcBef>
                <a:spcPts val="800"/>
              </a:spcBef>
              <a:spcAft>
                <a:spcPts val="0"/>
              </a:spcAft>
              <a:buNone/>
            </a:pPr>
            <a:endParaRPr dirty="0">
              <a:highlight>
                <a:schemeClr val="lt1"/>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31"/>
          <p:cNvSpPr txBox="1">
            <a:spLocks noGrp="1"/>
          </p:cNvSpPr>
          <p:nvPr>
            <p:ph type="title"/>
          </p:nvPr>
        </p:nvSpPr>
        <p:spPr>
          <a:xfrm>
            <a:off x="201475" y="-153306"/>
            <a:ext cx="7886700" cy="994200"/>
          </a:xfrm>
          <a:prstGeom prst="rect">
            <a:avLst/>
          </a:prstGeom>
        </p:spPr>
        <p:txBody>
          <a:bodyPr spcFirstLastPara="1" wrap="square" lIns="68575" tIns="34275" rIns="68575" bIns="34275" anchor="ctr" anchorCtr="0">
            <a:normAutofit/>
          </a:bodyPr>
          <a:lstStyle/>
          <a:p>
            <a:pPr marL="0" lvl="0" indent="0" algn="ctr" rtl="0">
              <a:spcBef>
                <a:spcPts val="800"/>
              </a:spcBef>
              <a:spcAft>
                <a:spcPts val="0"/>
              </a:spcAft>
              <a:buNone/>
            </a:pPr>
            <a:r>
              <a:rPr lang="en-GB" sz="2100" b="1" u="sng">
                <a:solidFill>
                  <a:srgbClr val="FF0000"/>
                </a:solidFill>
              </a:rPr>
              <a:t>Exploratory Data Analysis: </a:t>
            </a:r>
            <a:endParaRPr sz="2100"/>
          </a:p>
        </p:txBody>
      </p:sp>
      <p:sp>
        <p:nvSpPr>
          <p:cNvPr id="178" name="Google Shape;178;p31"/>
          <p:cNvSpPr txBox="1"/>
          <p:nvPr/>
        </p:nvSpPr>
        <p:spPr>
          <a:xfrm>
            <a:off x="271220" y="581185"/>
            <a:ext cx="8500821" cy="4223289"/>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500"/>
              </a:spcBef>
              <a:spcAft>
                <a:spcPts val="0"/>
              </a:spcAft>
              <a:buClr>
                <a:schemeClr val="dk1"/>
              </a:buClr>
              <a:buSzPts val="1100"/>
              <a:buFont typeface="Arial"/>
              <a:buNone/>
            </a:pPr>
            <a:r>
              <a:rPr lang="en-GB" sz="1200" b="1" u="sng" dirty="0">
                <a:solidFill>
                  <a:schemeClr val="dk1"/>
                </a:solidFill>
                <a:highlight>
                  <a:schemeClr val="lt1"/>
                </a:highlight>
                <a:latin typeface="Roboto"/>
                <a:ea typeface="Roboto"/>
                <a:cs typeface="Roboto"/>
                <a:sym typeface="Roboto"/>
              </a:rPr>
              <a:t>Approach</a:t>
            </a:r>
            <a:r>
              <a:rPr lang="en-GB" sz="1200" dirty="0">
                <a:solidFill>
                  <a:schemeClr val="dk1"/>
                </a:solidFill>
                <a:highlight>
                  <a:schemeClr val="lt1"/>
                </a:highlight>
                <a:latin typeface="Roboto"/>
                <a:ea typeface="Roboto"/>
                <a:cs typeface="Roboto"/>
                <a:sym typeface="Roboto"/>
              </a:rPr>
              <a:t>:</a:t>
            </a:r>
            <a:endParaRPr sz="1200" dirty="0">
              <a:solidFill>
                <a:schemeClr val="dk1"/>
              </a:solidFill>
              <a:highlight>
                <a:schemeClr val="lt1"/>
              </a:highlight>
              <a:latin typeface="Roboto"/>
              <a:ea typeface="Roboto"/>
              <a:cs typeface="Roboto"/>
              <a:sym typeface="Roboto"/>
            </a:endParaRPr>
          </a:p>
          <a:p>
            <a:pPr marL="457200" lvl="0" indent="-298450" algn="l" rtl="0">
              <a:lnSpc>
                <a:spcPct val="115000"/>
              </a:lnSpc>
              <a:spcBef>
                <a:spcPts val="1500"/>
              </a:spcBef>
              <a:spcAft>
                <a:spcPts val="0"/>
              </a:spcAft>
              <a:buClr>
                <a:schemeClr val="dk1"/>
              </a:buClr>
              <a:buSzPts val="1100"/>
              <a:buFont typeface="Roboto"/>
              <a:buAutoNum type="arabicPeriod"/>
            </a:pPr>
            <a:r>
              <a:rPr lang="en-GB" sz="1200" dirty="0">
                <a:solidFill>
                  <a:schemeClr val="dk1"/>
                </a:solidFill>
                <a:highlight>
                  <a:schemeClr val="lt1"/>
                </a:highlight>
                <a:latin typeface="Roboto"/>
                <a:ea typeface="Roboto"/>
                <a:cs typeface="Roboto"/>
                <a:sym typeface="Roboto"/>
              </a:rPr>
              <a:t>Data Preprocessing: Clean the data, handle missing values, and encode categorical variables.</a:t>
            </a:r>
            <a:endParaRPr sz="1200" dirty="0">
              <a:solidFill>
                <a:schemeClr val="dk1"/>
              </a:solidFill>
              <a:highlight>
                <a:schemeClr val="lt1"/>
              </a:highlight>
              <a:latin typeface="Roboto"/>
              <a:ea typeface="Roboto"/>
              <a:cs typeface="Roboto"/>
              <a:sym typeface="Roboto"/>
            </a:endParaRPr>
          </a:p>
          <a:p>
            <a:pPr marL="457200" lvl="0" indent="-298450" algn="l" rtl="0">
              <a:lnSpc>
                <a:spcPct val="115000"/>
              </a:lnSpc>
              <a:spcBef>
                <a:spcPts val="0"/>
              </a:spcBef>
              <a:spcAft>
                <a:spcPts val="0"/>
              </a:spcAft>
              <a:buClr>
                <a:schemeClr val="dk1"/>
              </a:buClr>
              <a:buSzPts val="1100"/>
              <a:buFont typeface="Roboto"/>
              <a:buAutoNum type="arabicPeriod"/>
            </a:pPr>
            <a:r>
              <a:rPr lang="en-GB" sz="1200" dirty="0">
                <a:solidFill>
                  <a:schemeClr val="dk1"/>
                </a:solidFill>
                <a:highlight>
                  <a:schemeClr val="lt1"/>
                </a:highlight>
                <a:latin typeface="Roboto"/>
                <a:ea typeface="Roboto"/>
                <a:cs typeface="Roboto"/>
                <a:sym typeface="Roboto"/>
              </a:rPr>
              <a:t>Exploratory Data Analysis (EDA): Conduct exploratory analysis to understand the distribution of salary levels and relationships between variables.</a:t>
            </a:r>
            <a:endParaRPr sz="1200" dirty="0">
              <a:solidFill>
                <a:schemeClr val="dk1"/>
              </a:solidFill>
              <a:highlight>
                <a:schemeClr val="lt1"/>
              </a:highlight>
              <a:latin typeface="Roboto"/>
              <a:ea typeface="Roboto"/>
              <a:cs typeface="Roboto"/>
              <a:sym typeface="Roboto"/>
            </a:endParaRPr>
          </a:p>
          <a:p>
            <a:pPr marL="457200" lvl="0" indent="-298450" algn="l" rtl="0">
              <a:lnSpc>
                <a:spcPct val="115000"/>
              </a:lnSpc>
              <a:spcBef>
                <a:spcPts val="0"/>
              </a:spcBef>
              <a:spcAft>
                <a:spcPts val="0"/>
              </a:spcAft>
              <a:buClr>
                <a:schemeClr val="dk1"/>
              </a:buClr>
              <a:buSzPts val="1100"/>
              <a:buFont typeface="Roboto"/>
              <a:buAutoNum type="arabicPeriod"/>
            </a:pPr>
            <a:r>
              <a:rPr lang="en-GB" sz="1200" dirty="0">
                <a:solidFill>
                  <a:schemeClr val="dk1"/>
                </a:solidFill>
                <a:highlight>
                  <a:schemeClr val="lt1"/>
                </a:highlight>
                <a:latin typeface="Roboto"/>
                <a:ea typeface="Roboto"/>
                <a:cs typeface="Roboto"/>
                <a:sym typeface="Roboto"/>
              </a:rPr>
              <a:t>Feature Engineering: Create new features or transform existing ones to improve model performance.</a:t>
            </a:r>
            <a:endParaRPr sz="1200" dirty="0">
              <a:solidFill>
                <a:schemeClr val="dk1"/>
              </a:solidFill>
              <a:highlight>
                <a:schemeClr val="lt1"/>
              </a:highlight>
              <a:latin typeface="Roboto"/>
              <a:ea typeface="Roboto"/>
              <a:cs typeface="Roboto"/>
              <a:sym typeface="Roboto"/>
            </a:endParaRPr>
          </a:p>
          <a:p>
            <a:pPr marL="457200" lvl="0" indent="-298450" algn="l" rtl="0">
              <a:lnSpc>
                <a:spcPct val="115000"/>
              </a:lnSpc>
              <a:spcBef>
                <a:spcPts val="0"/>
              </a:spcBef>
              <a:spcAft>
                <a:spcPts val="0"/>
              </a:spcAft>
              <a:buClr>
                <a:schemeClr val="dk1"/>
              </a:buClr>
              <a:buSzPts val="1100"/>
              <a:buFont typeface="Roboto"/>
              <a:buAutoNum type="arabicPeriod"/>
            </a:pPr>
            <a:r>
              <a:rPr lang="en-GB" sz="1200" dirty="0">
                <a:solidFill>
                  <a:schemeClr val="dk1"/>
                </a:solidFill>
                <a:highlight>
                  <a:schemeClr val="lt1"/>
                </a:highlight>
                <a:latin typeface="Roboto"/>
                <a:ea typeface="Roboto"/>
                <a:cs typeface="Roboto"/>
                <a:sym typeface="Roboto"/>
              </a:rPr>
              <a:t>Model Building: Develop predictive models (e.g., linear regression, decision trees, or ensemble methods) to predict salary levels based on the identified features.</a:t>
            </a:r>
            <a:endParaRPr sz="1200" dirty="0">
              <a:solidFill>
                <a:schemeClr val="dk1"/>
              </a:solidFill>
              <a:highlight>
                <a:schemeClr val="lt1"/>
              </a:highlight>
              <a:latin typeface="Roboto"/>
              <a:ea typeface="Roboto"/>
              <a:cs typeface="Roboto"/>
              <a:sym typeface="Roboto"/>
            </a:endParaRPr>
          </a:p>
          <a:p>
            <a:pPr marL="457200" lvl="0" indent="-298450" algn="l" rtl="0">
              <a:lnSpc>
                <a:spcPct val="115000"/>
              </a:lnSpc>
              <a:spcBef>
                <a:spcPts val="0"/>
              </a:spcBef>
              <a:spcAft>
                <a:spcPts val="0"/>
              </a:spcAft>
              <a:buClr>
                <a:schemeClr val="dk1"/>
              </a:buClr>
              <a:buSzPts val="1100"/>
              <a:buFont typeface="Roboto"/>
              <a:buAutoNum type="arabicPeriod"/>
            </a:pPr>
            <a:r>
              <a:rPr lang="en-GB" sz="1200" dirty="0">
                <a:solidFill>
                  <a:schemeClr val="dk1"/>
                </a:solidFill>
                <a:highlight>
                  <a:schemeClr val="lt1"/>
                </a:highlight>
                <a:latin typeface="Roboto"/>
                <a:ea typeface="Roboto"/>
                <a:cs typeface="Roboto"/>
                <a:sym typeface="Roboto"/>
              </a:rPr>
              <a:t>Model Evaluation: Evaluate model performance using appropriate metrics such as mean absolute error (MAE) or root mean squared error (RMSE).</a:t>
            </a:r>
            <a:endParaRPr sz="1200" dirty="0">
              <a:solidFill>
                <a:schemeClr val="dk1"/>
              </a:solidFill>
              <a:highlight>
                <a:schemeClr val="lt1"/>
              </a:highlight>
              <a:latin typeface="Roboto"/>
              <a:ea typeface="Roboto"/>
              <a:cs typeface="Roboto"/>
              <a:sym typeface="Roboto"/>
            </a:endParaRPr>
          </a:p>
          <a:p>
            <a:pPr marL="457200" lvl="0" indent="-298450" algn="l" rtl="0">
              <a:lnSpc>
                <a:spcPct val="115000"/>
              </a:lnSpc>
              <a:spcBef>
                <a:spcPts val="0"/>
              </a:spcBef>
              <a:spcAft>
                <a:spcPts val="0"/>
              </a:spcAft>
              <a:buClr>
                <a:schemeClr val="dk1"/>
              </a:buClr>
              <a:buSzPts val="1100"/>
              <a:buFont typeface="Roboto"/>
              <a:buAutoNum type="arabicPeriod"/>
            </a:pPr>
            <a:r>
              <a:rPr lang="en-GB" sz="1200" dirty="0">
                <a:solidFill>
                  <a:schemeClr val="dk1"/>
                </a:solidFill>
                <a:highlight>
                  <a:schemeClr val="lt1"/>
                </a:highlight>
                <a:latin typeface="Roboto"/>
                <a:ea typeface="Roboto"/>
                <a:cs typeface="Roboto"/>
                <a:sym typeface="Roboto"/>
              </a:rPr>
              <a:t>Interpretation and Insights: Interpret model results to understand the relative importance of different features in predicting salary levels.</a:t>
            </a:r>
            <a:endParaRPr sz="1200" dirty="0">
              <a:solidFill>
                <a:schemeClr val="dk1"/>
              </a:solidFill>
              <a:highlight>
                <a:schemeClr val="lt1"/>
              </a:highlight>
              <a:latin typeface="Roboto"/>
              <a:ea typeface="Roboto"/>
              <a:cs typeface="Roboto"/>
              <a:sym typeface="Roboto"/>
            </a:endParaRPr>
          </a:p>
          <a:p>
            <a:pPr marL="457200" lvl="0" indent="-298450" algn="l" rtl="0">
              <a:lnSpc>
                <a:spcPct val="115000"/>
              </a:lnSpc>
              <a:spcBef>
                <a:spcPts val="0"/>
              </a:spcBef>
              <a:spcAft>
                <a:spcPts val="0"/>
              </a:spcAft>
              <a:buClr>
                <a:schemeClr val="dk1"/>
              </a:buClr>
              <a:buSzPts val="1100"/>
              <a:buFont typeface="Roboto"/>
              <a:buAutoNum type="arabicPeriod"/>
            </a:pPr>
            <a:r>
              <a:rPr lang="en-GB" sz="1200" dirty="0">
                <a:solidFill>
                  <a:schemeClr val="dk1"/>
                </a:solidFill>
                <a:highlight>
                  <a:schemeClr val="lt1"/>
                </a:highlight>
                <a:latin typeface="Roboto"/>
                <a:ea typeface="Roboto"/>
                <a:cs typeface="Roboto"/>
                <a:sym typeface="Roboto"/>
              </a:rPr>
              <a:t>Recommendations: Provide recommendations for job seekers and employers based on the insights gained from the analysis.</a:t>
            </a:r>
            <a:endParaRPr sz="1200" dirty="0">
              <a:solidFill>
                <a:schemeClr val="dk1"/>
              </a:solidFill>
              <a:highlight>
                <a:schemeClr val="lt1"/>
              </a:highlight>
              <a:latin typeface="Roboto"/>
              <a:ea typeface="Roboto"/>
              <a:cs typeface="Roboto"/>
              <a:sym typeface="Roboto"/>
            </a:endParaRPr>
          </a:p>
          <a:p>
            <a:pPr marL="0" lvl="0" indent="0" algn="l" rtl="0">
              <a:lnSpc>
                <a:spcPct val="115000"/>
              </a:lnSpc>
              <a:spcBef>
                <a:spcPts val="1500"/>
              </a:spcBef>
              <a:spcAft>
                <a:spcPts val="0"/>
              </a:spcAft>
              <a:buClr>
                <a:schemeClr val="dk1"/>
              </a:buClr>
              <a:buSzPts val="1100"/>
              <a:buFont typeface="Arial"/>
              <a:buNone/>
            </a:pPr>
            <a:r>
              <a:rPr lang="en-GB" sz="1200" b="1" u="sng" dirty="0">
                <a:solidFill>
                  <a:schemeClr val="dk1"/>
                </a:solidFill>
                <a:highlight>
                  <a:schemeClr val="lt1"/>
                </a:highlight>
                <a:latin typeface="Roboto"/>
                <a:ea typeface="Roboto"/>
                <a:cs typeface="Roboto"/>
                <a:sym typeface="Roboto"/>
              </a:rPr>
              <a:t>Expected Outcome</a:t>
            </a:r>
            <a:r>
              <a:rPr lang="en-GB" sz="1200" dirty="0">
                <a:solidFill>
                  <a:schemeClr val="dk1"/>
                </a:solidFill>
                <a:highlight>
                  <a:schemeClr val="lt1"/>
                </a:highlight>
                <a:latin typeface="Roboto"/>
                <a:ea typeface="Roboto"/>
                <a:cs typeface="Roboto"/>
                <a:sym typeface="Roboto"/>
              </a:rPr>
              <a:t>: The expected outcome is a predictive model that can accurately estimate salary levels for job seekers based on their attributes. Additionally, the analysis will provide insights into the factors influencing salary expectations, enabling better decision-making for both job seekers and employers in negotiating compensation packages.</a:t>
            </a:r>
            <a:endParaRPr sz="1200" dirty="0">
              <a:solidFill>
                <a:schemeClr val="dk1"/>
              </a:solidFill>
              <a:highlight>
                <a:schemeClr val="lt1"/>
              </a:highlight>
              <a:latin typeface="Roboto"/>
              <a:ea typeface="Roboto"/>
              <a:cs typeface="Roboto"/>
              <a:sym typeface="Roboto"/>
            </a:endParaRPr>
          </a:p>
          <a:p>
            <a:pPr marL="0" lvl="0" indent="0" algn="l" rtl="0">
              <a:spcBef>
                <a:spcPts val="0"/>
              </a:spcBef>
              <a:spcAft>
                <a:spcPts val="0"/>
              </a:spcAft>
              <a:buNone/>
            </a:pPr>
            <a:endParaRPr sz="1100" dirty="0">
              <a:solidFill>
                <a:schemeClr val="dk1"/>
              </a:solidFill>
              <a:highlight>
                <a:schemeClr val="lt1"/>
              </a:highlight>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32"/>
          <p:cNvSpPr txBox="1">
            <a:spLocks noGrp="1"/>
          </p:cNvSpPr>
          <p:nvPr>
            <p:ph type="title"/>
          </p:nvPr>
        </p:nvSpPr>
        <p:spPr>
          <a:xfrm>
            <a:off x="504075" y="-76176"/>
            <a:ext cx="7886700" cy="765900"/>
          </a:xfrm>
          <a:prstGeom prst="rect">
            <a:avLst/>
          </a:prstGeom>
        </p:spPr>
        <p:txBody>
          <a:bodyPr spcFirstLastPara="1" wrap="square" lIns="68575" tIns="34275" rIns="68575" bIns="34275" anchor="ctr" anchorCtr="0">
            <a:normAutofit/>
          </a:bodyPr>
          <a:lstStyle/>
          <a:p>
            <a:pPr marL="0" lvl="0" indent="0" algn="ctr" rtl="0">
              <a:spcBef>
                <a:spcPts val="0"/>
              </a:spcBef>
              <a:spcAft>
                <a:spcPts val="0"/>
              </a:spcAft>
              <a:buNone/>
            </a:pPr>
            <a:r>
              <a:rPr lang="en-GB" sz="2100" b="1" u="sng">
                <a:latin typeface="Arial"/>
                <a:ea typeface="Arial"/>
                <a:cs typeface="Arial"/>
                <a:sym typeface="Arial"/>
              </a:rPr>
              <a:t>Cleaned Data Set </a:t>
            </a:r>
            <a:endParaRPr sz="2100" b="1" u="sng">
              <a:latin typeface="Arial"/>
              <a:ea typeface="Arial"/>
              <a:cs typeface="Arial"/>
              <a:sym typeface="Arial"/>
            </a:endParaRPr>
          </a:p>
        </p:txBody>
      </p:sp>
      <p:pic>
        <p:nvPicPr>
          <p:cNvPr id="185" name="Google Shape;185;p32"/>
          <p:cNvPicPr preferRelativeResize="0"/>
          <p:nvPr/>
        </p:nvPicPr>
        <p:blipFill>
          <a:blip r:embed="rId3">
            <a:alphaModFix/>
          </a:blip>
          <a:stretch>
            <a:fillRect/>
          </a:stretch>
        </p:blipFill>
        <p:spPr>
          <a:xfrm>
            <a:off x="402955" y="2712203"/>
            <a:ext cx="6075271" cy="2340676"/>
          </a:xfrm>
          <a:prstGeom prst="rect">
            <a:avLst/>
          </a:prstGeom>
          <a:noFill/>
          <a:ln>
            <a:noFill/>
          </a:ln>
        </p:spPr>
      </p:pic>
      <p:pic>
        <p:nvPicPr>
          <p:cNvPr id="186" name="Google Shape;186;p32"/>
          <p:cNvPicPr preferRelativeResize="0"/>
          <p:nvPr/>
        </p:nvPicPr>
        <p:blipFill>
          <a:blip r:embed="rId4">
            <a:alphaModFix/>
          </a:blip>
          <a:stretch>
            <a:fillRect/>
          </a:stretch>
        </p:blipFill>
        <p:spPr>
          <a:xfrm>
            <a:off x="0" y="635956"/>
            <a:ext cx="9006449" cy="19774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3"/>
          <p:cNvSpPr txBox="1">
            <a:spLocks noGrp="1"/>
          </p:cNvSpPr>
          <p:nvPr>
            <p:ph type="title"/>
          </p:nvPr>
        </p:nvSpPr>
        <p:spPr>
          <a:xfrm>
            <a:off x="428774" y="-315894"/>
            <a:ext cx="7886700" cy="994200"/>
          </a:xfrm>
          <a:prstGeom prst="rect">
            <a:avLst/>
          </a:prstGeom>
        </p:spPr>
        <p:txBody>
          <a:bodyPr spcFirstLastPara="1" wrap="square" lIns="68575" tIns="34275" rIns="68575" bIns="34275" anchor="ctr" anchorCtr="0">
            <a:normAutofit/>
          </a:bodyPr>
          <a:lstStyle/>
          <a:p>
            <a:pPr marL="0" lvl="0" indent="0" algn="ctr" rtl="0">
              <a:spcBef>
                <a:spcPts val="0"/>
              </a:spcBef>
              <a:spcAft>
                <a:spcPts val="0"/>
              </a:spcAft>
              <a:buNone/>
            </a:pPr>
            <a:r>
              <a:rPr lang="en-GB" sz="2100" b="1" u="sng" dirty="0"/>
              <a:t>Data Info and Stats</a:t>
            </a:r>
            <a:endParaRPr sz="2100" b="1" u="sng" dirty="0"/>
          </a:p>
        </p:txBody>
      </p:sp>
      <p:sp>
        <p:nvSpPr>
          <p:cNvPr id="192" name="Google Shape;192;p33"/>
          <p:cNvSpPr txBox="1">
            <a:spLocks noGrp="1"/>
          </p:cNvSpPr>
          <p:nvPr>
            <p:ph type="body" idx="1"/>
          </p:nvPr>
        </p:nvSpPr>
        <p:spPr>
          <a:xfrm>
            <a:off x="164101" y="4553827"/>
            <a:ext cx="7886700" cy="341700"/>
          </a:xfrm>
          <a:prstGeom prst="rect">
            <a:avLst/>
          </a:prstGeom>
        </p:spPr>
        <p:txBody>
          <a:bodyPr spcFirstLastPara="1" wrap="square" lIns="68575" tIns="34275" rIns="68575" bIns="34275" anchor="t" anchorCtr="0">
            <a:noAutofit/>
          </a:bodyPr>
          <a:lstStyle/>
          <a:p>
            <a:pPr marL="457200" lvl="0" indent="-298450" algn="l" rtl="0">
              <a:lnSpc>
                <a:spcPct val="80000"/>
              </a:lnSpc>
              <a:spcBef>
                <a:spcPts val="800"/>
              </a:spcBef>
              <a:spcAft>
                <a:spcPts val="0"/>
              </a:spcAft>
              <a:buSzPts val="1100"/>
              <a:buChar char="•"/>
            </a:pPr>
            <a:r>
              <a:rPr lang="en-GB" sz="1400"/>
              <a:t>The Shape of the data set is 3998 * 39</a:t>
            </a:r>
            <a:endParaRPr sz="1400"/>
          </a:p>
          <a:p>
            <a:pPr marL="457200" lvl="0" indent="-298450" algn="l" rtl="0">
              <a:lnSpc>
                <a:spcPct val="80000"/>
              </a:lnSpc>
              <a:spcBef>
                <a:spcPts val="0"/>
              </a:spcBef>
              <a:spcAft>
                <a:spcPts val="0"/>
              </a:spcAft>
              <a:buSzPts val="1100"/>
              <a:buChar char="•"/>
            </a:pPr>
            <a:r>
              <a:rPr lang="en-GB" sz="1400"/>
              <a:t>There are no null values</a:t>
            </a:r>
            <a:endParaRPr sz="1400"/>
          </a:p>
        </p:txBody>
      </p:sp>
      <p:pic>
        <p:nvPicPr>
          <p:cNvPr id="193" name="Google Shape;193;p33"/>
          <p:cNvPicPr preferRelativeResize="0"/>
          <p:nvPr/>
        </p:nvPicPr>
        <p:blipFill>
          <a:blip r:embed="rId3">
            <a:alphaModFix/>
          </a:blip>
          <a:stretch>
            <a:fillRect/>
          </a:stretch>
        </p:blipFill>
        <p:spPr>
          <a:xfrm>
            <a:off x="2049651" y="377034"/>
            <a:ext cx="5044698" cy="4176793"/>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1788</Words>
  <Application>Microsoft Office PowerPoint</Application>
  <PresentationFormat>On-screen Show (16:9)</PresentationFormat>
  <Paragraphs>99</Paragraphs>
  <Slides>18</Slides>
  <Notes>17</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18</vt:i4>
      </vt:variant>
    </vt:vector>
  </HeadingPairs>
  <TitlesOfParts>
    <vt:vector size="26" baseType="lpstr">
      <vt:lpstr>Arial</vt:lpstr>
      <vt:lpstr>Lato Black</vt:lpstr>
      <vt:lpstr>Libre Baskerville</vt:lpstr>
      <vt:lpstr>Roboto</vt:lpstr>
      <vt:lpstr>Calibri</vt:lpstr>
      <vt:lpstr>-apple-system</vt:lpstr>
      <vt:lpstr>Simple Light</vt:lpstr>
      <vt:lpstr>Office Theme</vt:lpstr>
      <vt:lpstr>PowerPoint Presentation</vt:lpstr>
      <vt:lpstr>PowerPoint Presentation</vt:lpstr>
      <vt:lpstr>Agenda: </vt:lpstr>
      <vt:lpstr>Business Problem Statement </vt:lpstr>
      <vt:lpstr>Objective of the Project </vt:lpstr>
      <vt:lpstr>Summary of the Data</vt:lpstr>
      <vt:lpstr>Exploratory Data Analysis: </vt:lpstr>
      <vt:lpstr>Cleaned Data Set </vt:lpstr>
      <vt:lpstr>Data Info and Stats</vt:lpstr>
      <vt:lpstr>Data Visualization : A method of displaying data in graphs, charts and maps to make data easy to understand for those unfamiliar with the data set.</vt:lpstr>
      <vt:lpstr>Salary Distribution</vt:lpstr>
      <vt:lpstr>PowerPoint Presentation</vt:lpstr>
      <vt:lpstr>2. Are there any correlations between educational qualifications, specialization, and salary levels?  </vt:lpstr>
      <vt:lpstr>3. How do personal characteristics such as gender, age, and location impact salary expectations?</vt:lpstr>
      <vt:lpstr>4. Can we identify any trends or patterns in salary distributions across different job designations and cities?</vt:lpstr>
      <vt:lpstr>Conclusion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saksham shivhare</dc:creator>
  <cp:lastModifiedBy>Swetha Chintamaneni</cp:lastModifiedBy>
  <cp:revision>2</cp:revision>
  <dcterms:modified xsi:type="dcterms:W3CDTF">2024-02-26T02:13:15Z</dcterms:modified>
</cp:coreProperties>
</file>