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1" r:id="rId4"/>
    <p:sldId id="267" r:id="rId5"/>
    <p:sldId id="260" r:id="rId6"/>
    <p:sldId id="262" r:id="rId7"/>
    <p:sldId id="263" r:id="rId8"/>
    <p:sldId id="258" r:id="rId9"/>
    <p:sldId id="265" r:id="rId10"/>
    <p:sldId id="266" r:id="rId11"/>
    <p:sldId id="259" r:id="rId12"/>
  </p:sldIdLst>
  <p:sldSz cx="12192000" cy="6858000"/>
  <p:notesSz cx="6858000" cy="9144000"/>
  <p:embeddedFontLs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0136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5877272"/>
          </a:xfrm>
          <a:prstGeom prst="rect">
            <a:avLst/>
          </a:prstGeom>
          <a:noFill/>
          <a:ln>
            <a:noFill/>
          </a:ln>
        </p:spPr>
      </p:pic>
      <p:sp>
        <p:nvSpPr>
          <p:cNvPr id="4" name="Rectangle 3"/>
          <p:cNvSpPr/>
          <p:nvPr/>
        </p:nvSpPr>
        <p:spPr>
          <a:xfrm>
            <a:off x="6003634" y="2967335"/>
            <a:ext cx="184731"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endParaRPr lang="en-US" sz="5400" b="1" dirty="0">
              <a:ln/>
              <a:solidFill>
                <a:schemeClr val="accent5">
                  <a:tint val="50000"/>
                  <a:satMod val="180000"/>
                </a:schemeClr>
              </a:solidFill>
            </a:endParaRPr>
          </a:p>
        </p:txBody>
      </p:sp>
      <p:sp>
        <p:nvSpPr>
          <p:cNvPr id="6" name="Title 5"/>
          <p:cNvSpPr>
            <a:spLocks noGrp="1"/>
          </p:cNvSpPr>
          <p:nvPr>
            <p:ph type="title"/>
          </p:nvPr>
        </p:nvSpPr>
        <p:spPr>
          <a:xfrm>
            <a:off x="4367807" y="5502574"/>
            <a:ext cx="3456384" cy="652855"/>
          </a:xfrm>
        </p:spPr>
        <p:txBody>
          <a:bodyPr>
            <a:noAutofit/>
          </a:bodyPr>
          <a:lstStyle/>
          <a:p>
            <a:r>
              <a:rPr lang="en-US" sz="2400" dirty="0">
                <a:latin typeface="Söhne"/>
              </a:rPr>
              <a:t>By Swetha Chintamaneni</a:t>
            </a:r>
            <a:endParaRPr lang="en-IN" sz="2400" dirty="0">
              <a:latin typeface="Söhne"/>
            </a:endParaRPr>
          </a:p>
        </p:txBody>
      </p:sp>
      <p:sp>
        <p:nvSpPr>
          <p:cNvPr id="7" name="TextBox 6">
            <a:extLst>
              <a:ext uri="{FF2B5EF4-FFF2-40B4-BE49-F238E27FC236}">
                <a16:creationId xmlns:a16="http://schemas.microsoft.com/office/drawing/2014/main" id="{92796BD8-3B5C-30F1-4B43-F143CE20F108}"/>
              </a:ext>
            </a:extLst>
          </p:cNvPr>
          <p:cNvSpPr txBox="1"/>
          <p:nvPr/>
        </p:nvSpPr>
        <p:spPr>
          <a:xfrm>
            <a:off x="2135560" y="3836947"/>
            <a:ext cx="8545929" cy="830997"/>
          </a:xfrm>
          <a:prstGeom prst="rect">
            <a:avLst/>
          </a:prstGeom>
          <a:noFill/>
        </p:spPr>
        <p:txBody>
          <a:bodyPr wrap="none" rtlCol="0">
            <a:spAutoFit/>
          </a:bodyPr>
          <a:lstStyle/>
          <a:p>
            <a:r>
              <a:rPr lang="en-US" sz="4800" b="1" i="0" dirty="0">
                <a:solidFill>
                  <a:srgbClr val="202124"/>
                </a:solidFill>
                <a:effectLst/>
                <a:latin typeface="Söhne"/>
              </a:rPr>
              <a:t>Code Refactoring and Bug Fixing </a:t>
            </a:r>
            <a:endParaRPr lang="en-IN" sz="4800" dirty="0">
              <a:latin typeface="Söh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640960" cy="327570"/>
          </a:xfrm>
        </p:spPr>
        <p:txBody>
          <a:bodyPr>
            <a:normAutofit fontScale="90000"/>
          </a:bodyPr>
          <a:lstStyle/>
          <a:p>
            <a:pPr algn="ctr"/>
            <a:r>
              <a:rPr lang="en-IN" sz="2800" b="1" i="0" dirty="0">
                <a:solidFill>
                  <a:srgbClr val="0D0D0D"/>
                </a:solidFill>
                <a:effectLst/>
                <a:latin typeface="Söhne"/>
              </a:rPr>
              <a:t>Creating Flask Application Structure:</a:t>
            </a:r>
            <a:endParaRPr lang="en-IN" sz="2800" b="1" u="sng" dirty="0"/>
          </a:p>
        </p:txBody>
      </p:sp>
      <p:sp>
        <p:nvSpPr>
          <p:cNvPr id="3" name="Text Placeholder 2"/>
          <p:cNvSpPr>
            <a:spLocks noGrp="1"/>
          </p:cNvSpPr>
          <p:nvPr>
            <p:ph type="body" idx="1"/>
          </p:nvPr>
        </p:nvSpPr>
        <p:spPr>
          <a:xfrm>
            <a:off x="10232" y="190540"/>
            <a:ext cx="12192000" cy="4392487"/>
          </a:xfrm>
        </p:spPr>
        <p:txBody>
          <a:bodyPr>
            <a:noAutofit/>
          </a:bodyPr>
          <a:lstStyle/>
          <a:p>
            <a:pPr marL="114300" indent="0">
              <a:buNone/>
            </a:pPr>
            <a:r>
              <a:rPr lang="en-US" sz="1700" b="1" dirty="0">
                <a:latin typeface="Söhne"/>
              </a:rPr>
              <a:t>Setting up Flask Web Application:</a:t>
            </a:r>
          </a:p>
          <a:p>
            <a:pPr marL="114300" indent="0">
              <a:buNone/>
            </a:pPr>
            <a:r>
              <a:rPr lang="en-US" sz="1700" dirty="0">
                <a:latin typeface="Söhne"/>
              </a:rPr>
              <a:t>- Implementation of Flask(name) for a streamlined setup.</a:t>
            </a:r>
          </a:p>
          <a:p>
            <a:pPr marL="114300" indent="0">
              <a:buNone/>
            </a:pPr>
            <a:r>
              <a:rPr lang="en-US" sz="1700" dirty="0">
                <a:latin typeface="Söhne"/>
              </a:rPr>
              <a:t>Configuration of Static Folder:</a:t>
            </a:r>
          </a:p>
          <a:p>
            <a:pPr marL="114300" indent="0">
              <a:buNone/>
            </a:pPr>
            <a:r>
              <a:rPr lang="en-US" sz="1700" dirty="0">
                <a:latin typeface="Söhne"/>
              </a:rPr>
              <a:t>- Configuring the static folder to 'statics' using </a:t>
            </a:r>
            <a:r>
              <a:rPr lang="en-US" sz="1700" dirty="0" err="1">
                <a:latin typeface="Söhne"/>
              </a:rPr>
              <a:t>app.static_folder</a:t>
            </a:r>
            <a:r>
              <a:rPr lang="en-US" sz="1700" dirty="0">
                <a:latin typeface="Söhne"/>
              </a:rPr>
              <a:t> = 'statics,' emphasizing the recommended use of the default 'static' folder.</a:t>
            </a:r>
          </a:p>
          <a:p>
            <a:pPr marL="114300" indent="0">
              <a:buNone/>
            </a:pPr>
            <a:r>
              <a:rPr lang="en-US" sz="1700" b="1" dirty="0">
                <a:latin typeface="Söhne"/>
              </a:rPr>
              <a:t>Global Variable and Routes:</a:t>
            </a:r>
          </a:p>
          <a:p>
            <a:pPr marL="114300" indent="0">
              <a:buNone/>
            </a:pPr>
            <a:r>
              <a:rPr lang="en-US" sz="1700" dirty="0">
                <a:latin typeface="Söhne"/>
              </a:rPr>
              <a:t>	- Introduction of a global list, 'notes,' for storing user-added notes.</a:t>
            </a:r>
          </a:p>
          <a:p>
            <a:pPr marL="114300" indent="0">
              <a:buNone/>
            </a:pPr>
            <a:r>
              <a:rPr lang="en-US" sz="1700" dirty="0">
                <a:latin typeface="Söhne"/>
              </a:rPr>
              <a:t>	- Definition of three key routes:</a:t>
            </a:r>
          </a:p>
          <a:p>
            <a:pPr marL="114300" indent="0">
              <a:buNone/>
            </a:pPr>
            <a:r>
              <a:rPr lang="en-US" sz="1700" dirty="0">
                <a:latin typeface="Söhne"/>
              </a:rPr>
              <a:t>	'/' (Root Route): Handling both GET and POST requests, with post-request actions and redirection.</a:t>
            </a:r>
          </a:p>
          <a:p>
            <a:pPr marL="114300" indent="0">
              <a:buNone/>
            </a:pPr>
            <a:r>
              <a:rPr lang="en-US" sz="1700" dirty="0">
                <a:latin typeface="Söhne"/>
              </a:rPr>
              <a:t>	'/edit': Managing GET and POST requests for note editing, ensuring seamless updates and redirection.</a:t>
            </a:r>
          </a:p>
          <a:p>
            <a:pPr marL="114300" indent="0">
              <a:buNone/>
            </a:pPr>
            <a:r>
              <a:rPr lang="en-US" sz="1700" dirty="0">
                <a:latin typeface="Söhne"/>
              </a:rPr>
              <a:t>	'/delete': Handling GET and POST requests for note deletion, with efficient removal and redirection.</a:t>
            </a:r>
          </a:p>
          <a:p>
            <a:pPr marL="114300" indent="0">
              <a:buNone/>
            </a:pPr>
            <a:r>
              <a:rPr lang="en-US" sz="1700" b="1" dirty="0">
                <a:latin typeface="Söhne"/>
              </a:rPr>
              <a:t>Executing the Application:</a:t>
            </a:r>
          </a:p>
          <a:p>
            <a:pPr marL="114300" indent="0">
              <a:buNone/>
            </a:pPr>
            <a:r>
              <a:rPr lang="en-US" sz="1700" dirty="0">
                <a:latin typeface="Söhne"/>
              </a:rPr>
              <a:t>	- Implementation of the if name == 'main': block for controlled execution.</a:t>
            </a:r>
          </a:p>
          <a:p>
            <a:pPr marL="114300" indent="0">
              <a:buNone/>
            </a:pPr>
            <a:r>
              <a:rPr lang="en-US" sz="1700" dirty="0">
                <a:latin typeface="Söhne"/>
              </a:rPr>
              <a:t>	- Utilization of </a:t>
            </a:r>
            <a:r>
              <a:rPr lang="en-US" sz="1700" dirty="0" err="1">
                <a:latin typeface="Söhne"/>
              </a:rPr>
              <a:t>app.run</a:t>
            </a:r>
            <a:r>
              <a:rPr lang="en-US" sz="1700" dirty="0">
                <a:latin typeface="Söhne"/>
              </a:rPr>
              <a:t>(debug=True) for real-time debugging and server reloading.</a:t>
            </a:r>
          </a:p>
          <a:p>
            <a:pPr marL="114300" indent="0">
              <a:buNone/>
            </a:pPr>
            <a:r>
              <a:rPr lang="en-US" sz="1700" b="1" dirty="0">
                <a:latin typeface="Söhne"/>
              </a:rPr>
              <a:t>Template Rendering:</a:t>
            </a:r>
          </a:p>
          <a:p>
            <a:pPr marL="114300" indent="0">
              <a:buNone/>
            </a:pPr>
            <a:r>
              <a:rPr lang="en-US" sz="1700" dirty="0">
                <a:latin typeface="Söhne"/>
              </a:rPr>
              <a:t>- Leveraging the </a:t>
            </a:r>
            <a:r>
              <a:rPr lang="en-US" sz="1700" dirty="0" err="1">
                <a:latin typeface="Söhne"/>
              </a:rPr>
              <a:t>render_template</a:t>
            </a:r>
            <a:r>
              <a:rPr lang="en-US" sz="1700" dirty="0">
                <a:latin typeface="Söhne"/>
              </a:rPr>
              <a:t> function for rendering the 'home.html' template, ensuring the seamless display of notes on the webpage.</a:t>
            </a:r>
          </a:p>
          <a:p>
            <a:pPr marL="114300" indent="0">
              <a:buNone/>
            </a:pPr>
            <a:r>
              <a:rPr lang="en-US" sz="1700" b="1" dirty="0">
                <a:latin typeface="Söhne"/>
              </a:rPr>
              <a:t>CSS Styling:</a:t>
            </a:r>
          </a:p>
          <a:p>
            <a:pPr marL="114300" indent="0">
              <a:buNone/>
            </a:pPr>
            <a:r>
              <a:rPr lang="en-US" sz="1700" dirty="0">
                <a:latin typeface="Söhne"/>
              </a:rPr>
              <a:t>	- Enhancing visual appeal and user experience through the integration of CSS.</a:t>
            </a:r>
            <a:br>
              <a:rPr lang="en-US" sz="1700" dirty="0">
                <a:latin typeface="Söhne"/>
              </a:rPr>
            </a:br>
            <a:endParaRPr lang="en-IN" sz="1700" dirty="0">
              <a:latin typeface="Söhne"/>
            </a:endParaRPr>
          </a:p>
        </p:txBody>
      </p:sp>
    </p:spTree>
    <p:extLst>
      <p:ext uri="{BB962C8B-B14F-4D97-AF65-F5344CB8AC3E}">
        <p14:creationId xmlns:p14="http://schemas.microsoft.com/office/powerpoint/2010/main" val="258303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Title 1"/>
          <p:cNvSpPr>
            <a:spLocks noGrp="1"/>
          </p:cNvSpPr>
          <p:nvPr>
            <p:ph type="title"/>
          </p:nvPr>
        </p:nvSpPr>
        <p:spPr>
          <a:xfrm>
            <a:off x="1415480" y="404664"/>
            <a:ext cx="10515600" cy="615603"/>
          </a:xfrm>
        </p:spPr>
        <p:txBody>
          <a:bodyPr>
            <a:noAutofit/>
          </a:bodyPr>
          <a:lstStyle/>
          <a:p>
            <a:r>
              <a:rPr lang="en-US" sz="3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Gaining In-Depth Domain Insights via Thorough Requirements Gathering and Use Case Modeling :</a:t>
            </a:r>
            <a:endParaRPr lang="en-IN" sz="3200" b="1" dirty="0">
              <a:solidFill>
                <a:srgbClr val="FF0000"/>
              </a:solidFill>
            </a:endParaRPr>
          </a:p>
        </p:txBody>
      </p:sp>
      <p:sp>
        <p:nvSpPr>
          <p:cNvPr id="5" name="Subtitle 4"/>
          <p:cNvSpPr>
            <a:spLocks noGrp="1"/>
          </p:cNvSpPr>
          <p:nvPr>
            <p:ph type="body" idx="1"/>
          </p:nvPr>
        </p:nvSpPr>
        <p:spPr>
          <a:xfrm>
            <a:off x="262865" y="1412776"/>
            <a:ext cx="10442376" cy="2376263"/>
          </a:xfrm>
        </p:spPr>
        <p:txBody>
          <a:bodyPr>
            <a:normAutofit lnSpcReduction="10000"/>
          </a:bodyPr>
          <a:lstStyle/>
          <a:p>
            <a:pPr marL="114300" indent="0">
              <a:buNone/>
            </a:pPr>
            <a:r>
              <a:rPr lang="en-IN" sz="2400" b="1" i="0" dirty="0">
                <a:solidFill>
                  <a:srgbClr val="0D0D0D"/>
                </a:solidFill>
                <a:effectLst/>
                <a:latin typeface="Söhne"/>
              </a:rPr>
              <a:t>Objectives</a:t>
            </a:r>
            <a:r>
              <a:rPr lang="en-US" sz="2400" b="1" i="0" dirty="0">
                <a:solidFill>
                  <a:srgbClr val="0D0D0D"/>
                </a:solidFill>
                <a:effectLst/>
                <a:latin typeface="Söhne"/>
              </a:rPr>
              <a:t>: </a:t>
            </a:r>
          </a:p>
          <a:p>
            <a:r>
              <a:rPr lang="en-US" sz="2400" b="0" i="0" dirty="0">
                <a:solidFill>
                  <a:srgbClr val="0D0D0D"/>
                </a:solidFill>
                <a:effectLst/>
                <a:latin typeface="Söhne"/>
              </a:rPr>
              <a:t>Conduct a code review and refactor the existing codebase of the note-taking application to guarantee its intended functionality and enhance performance. </a:t>
            </a:r>
          </a:p>
          <a:p>
            <a:r>
              <a:rPr lang="en-US" sz="2400" b="0" i="0" dirty="0">
                <a:solidFill>
                  <a:srgbClr val="0D0D0D"/>
                </a:solidFill>
                <a:effectLst/>
                <a:latin typeface="Söhne"/>
              </a:rPr>
              <a:t>Document any detected defects identified during the debugging process. The goal is to optimize the current code rather than undertake a complete reconstruction of the application.</a:t>
            </a:r>
            <a:endParaRPr lang="en-IN" sz="2400" dirty="0"/>
          </a:p>
        </p:txBody>
      </p:sp>
      <p:sp>
        <p:nvSpPr>
          <p:cNvPr id="6" name="Text Placeholder 5"/>
          <p:cNvSpPr>
            <a:spLocks noGrp="1"/>
          </p:cNvSpPr>
          <p:nvPr>
            <p:ph type="body" idx="2"/>
          </p:nvPr>
        </p:nvSpPr>
        <p:spPr>
          <a:xfrm>
            <a:off x="263352" y="3693133"/>
            <a:ext cx="10082336" cy="2963987"/>
          </a:xfrm>
        </p:spPr>
        <p:txBody>
          <a:bodyPr>
            <a:normAutofit fontScale="85000" lnSpcReduction="10000"/>
          </a:bodyPr>
          <a:lstStyle/>
          <a:p>
            <a:pPr marL="114300" indent="0" algn="l">
              <a:buNone/>
            </a:pPr>
            <a:r>
              <a:rPr lang="en-US" b="1" i="0" dirty="0">
                <a:solidFill>
                  <a:srgbClr val="0D0D0D"/>
                </a:solidFill>
                <a:effectLst/>
                <a:latin typeface="Söhne"/>
              </a:rPr>
              <a:t>Problem-Solving </a:t>
            </a:r>
            <a:r>
              <a:rPr lang="en-IN" b="1" i="0" dirty="0">
                <a:solidFill>
                  <a:srgbClr val="0D0D0D"/>
                </a:solidFill>
                <a:effectLst/>
                <a:latin typeface="Söhne"/>
              </a:rPr>
              <a:t>Strategies </a:t>
            </a:r>
            <a:r>
              <a:rPr lang="en-US" b="1" i="0" dirty="0">
                <a:solidFill>
                  <a:srgbClr val="0D0D0D"/>
                </a:solidFill>
                <a:effectLst/>
                <a:latin typeface="Söhne"/>
              </a:rPr>
              <a:t>:</a:t>
            </a:r>
          </a:p>
          <a:p>
            <a:pPr algn="l">
              <a:buFont typeface="+mj-lt"/>
              <a:buAutoNum type="arabicPeriod"/>
            </a:pPr>
            <a:r>
              <a:rPr lang="en-US" b="0" i="0" dirty="0">
                <a:solidFill>
                  <a:srgbClr val="0D0D0D"/>
                </a:solidFill>
                <a:effectLst/>
                <a:latin typeface="Söhne"/>
              </a:rPr>
              <a:t>Revise the current codebase to enhance performance, extensibility, and maintainability, ensuring the intended functionality remains intact, as verified through thorough testing.</a:t>
            </a:r>
          </a:p>
          <a:p>
            <a:pPr algn="l">
              <a:buFont typeface="+mj-lt"/>
              <a:buAutoNum type="arabicPeriod"/>
            </a:pPr>
            <a:r>
              <a:rPr lang="en-US" b="0" i="0" dirty="0">
                <a:solidFill>
                  <a:srgbClr val="0D0D0D"/>
                </a:solidFill>
                <a:effectLst/>
                <a:latin typeface="Söhne"/>
              </a:rPr>
              <a:t>Create comprehensive documentation for identified issues, including root cause analysis, steps for replication, a comparison of intended versus actual behavior, exploration of mitigation strategies, rationale for the chosen solution, and verification of resolution across relevant use cases.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404664"/>
            <a:ext cx="11305256" cy="6858000"/>
          </a:xfrm>
        </p:spPr>
        <p:txBody>
          <a:bodyPr>
            <a:normAutofit fontScale="90000"/>
          </a:bodyPr>
          <a:lstStyle/>
          <a:p>
            <a:pPr algn="l"/>
            <a:r>
              <a:rPr lang="en-US" sz="2700" b="1" dirty="0">
                <a:latin typeface="Söhne"/>
              </a:rPr>
              <a:t>Identification of Deficiencies Preceding Structural Code Enhancement via Refactoring:</a:t>
            </a:r>
            <a:br>
              <a:rPr lang="en-US" sz="2700" b="1" dirty="0">
                <a:latin typeface="Söhne"/>
              </a:rPr>
            </a:br>
            <a:br>
              <a:rPr lang="en-US" sz="2200" b="1" dirty="0">
                <a:latin typeface="Söhne"/>
              </a:rPr>
            </a:br>
            <a:r>
              <a:rPr lang="en-US" sz="2100" b="1" dirty="0">
                <a:latin typeface="Söhne"/>
              </a:rPr>
              <a:t>HTML-Flask Integration Gap:</a:t>
            </a:r>
            <a:br>
              <a:rPr lang="en-US" sz="2100" dirty="0">
                <a:latin typeface="Söhne"/>
              </a:rPr>
            </a:br>
            <a:r>
              <a:rPr lang="en-US" sz="2100" dirty="0">
                <a:latin typeface="Söhne"/>
              </a:rPr>
              <a:t>The current implementation lacks seamless integration between the HTML front-end user interface and the Flask backend application logic, hindering the effective transmission of data changes among modular components.</a:t>
            </a:r>
            <a:br>
              <a:rPr lang="en-US" sz="2100" dirty="0">
                <a:latin typeface="Söhne"/>
              </a:rPr>
            </a:br>
            <a:r>
              <a:rPr lang="en-US" sz="2100" dirty="0">
                <a:latin typeface="Söhne"/>
              </a:rPr>
              <a:t>The absence of clearly defined interfaces and data flow pathways between the presentation layer and the core application tier obstructs dynamic updates across architecture boundaries, impeding flexible cross-module communication.</a:t>
            </a:r>
            <a:br>
              <a:rPr lang="en-US" sz="2100" dirty="0">
                <a:latin typeface="Söhne"/>
              </a:rPr>
            </a:br>
            <a:br>
              <a:rPr lang="en-US" sz="2100" dirty="0">
                <a:latin typeface="Söhne"/>
              </a:rPr>
            </a:br>
            <a:r>
              <a:rPr lang="en-US" sz="2100" b="1" dirty="0">
                <a:latin typeface="Söhne"/>
              </a:rPr>
              <a:t>Key Focus Areas in this Evaluation:</a:t>
            </a:r>
            <a:br>
              <a:rPr lang="en-US" sz="2100" b="1" dirty="0">
                <a:latin typeface="Söhne"/>
              </a:rPr>
            </a:br>
            <a:r>
              <a:rPr lang="en-US" sz="2100" dirty="0">
                <a:latin typeface="Söhne"/>
              </a:rPr>
              <a:t>Utilizing precise technical terminology to articulate deficiencies.</a:t>
            </a:r>
            <a:br>
              <a:rPr lang="en-US" sz="2100" dirty="0">
                <a:latin typeface="Söhne"/>
              </a:rPr>
            </a:br>
            <a:r>
              <a:rPr lang="en-US" sz="2100" dirty="0">
                <a:latin typeface="Söhne"/>
              </a:rPr>
              <a:t>Elaborating on high-level issues to reveal underlying technical shortcomings.</a:t>
            </a:r>
            <a:br>
              <a:rPr lang="en-US" sz="2100" dirty="0">
                <a:latin typeface="Söhne"/>
              </a:rPr>
            </a:br>
            <a:r>
              <a:rPr lang="en-US" sz="2100" dirty="0">
                <a:latin typeface="Söhne"/>
              </a:rPr>
              <a:t>Discussing the impact of inadequate decoupling and interfacing.</a:t>
            </a:r>
            <a:br>
              <a:rPr lang="en-US" sz="2100" dirty="0">
                <a:latin typeface="Söhne"/>
              </a:rPr>
            </a:br>
            <a:br>
              <a:rPr lang="en-US" sz="2100" dirty="0">
                <a:latin typeface="Söhne"/>
              </a:rPr>
            </a:br>
            <a:r>
              <a:rPr lang="en-US" sz="2100" b="1" dirty="0">
                <a:latin typeface="Söhne"/>
              </a:rPr>
              <a:t>Inconsistent HTTP Method Specification:</a:t>
            </a:r>
            <a:br>
              <a:rPr lang="en-US" sz="2100" dirty="0">
                <a:latin typeface="Söhne"/>
              </a:rPr>
            </a:br>
            <a:r>
              <a:rPr lang="en-US" sz="2100" dirty="0">
                <a:latin typeface="Söhne"/>
              </a:rPr>
              <a:t>Misalignment exists between the declared HTTP POST method in the HTML form definition for transmitting input data and the usage of the </a:t>
            </a:r>
            <a:r>
              <a:rPr lang="en-US" sz="2100" dirty="0" err="1">
                <a:latin typeface="Söhne"/>
              </a:rPr>
              <a:t>request.args.get</a:t>
            </a:r>
            <a:r>
              <a:rPr lang="en-US" sz="2100" dirty="0">
                <a:latin typeface="Söhne"/>
              </a:rPr>
              <a:t>() function on the server side, relying on GET parameters. This creates discordance in expected communication protocols for extracting submitted information.</a:t>
            </a:r>
            <a:br>
              <a:rPr lang="en-US" sz="2100" dirty="0">
                <a:latin typeface="Söhne"/>
              </a:rPr>
            </a:br>
            <a:r>
              <a:rPr lang="en-US" sz="2100" dirty="0">
                <a:latin typeface="Söhne"/>
              </a:rPr>
              <a:t>The inconsistent encoding of client request mode and server retrieval mechanism may prevent backend handlers from accessing and validating user-supplied data accepted through front-end UI flows. This architectural deviation from web development best practices can lead to failures during form submission and application state change procedures.</a:t>
            </a:r>
            <a:br>
              <a:rPr lang="en-US" sz="2100" dirty="0">
                <a:latin typeface="Söhne"/>
              </a:rPr>
            </a:br>
            <a:br>
              <a:rPr lang="en-US" sz="1800" dirty="0"/>
            </a:br>
            <a:br>
              <a:rPr lang="en-US" sz="2000" dirty="0"/>
            </a:br>
            <a:endParaRPr lang="en-IN" sz="2000" b="1" u="sng" dirty="0"/>
          </a:p>
        </p:txBody>
      </p:sp>
    </p:spTree>
    <p:extLst>
      <p:ext uri="{BB962C8B-B14F-4D97-AF65-F5344CB8AC3E}">
        <p14:creationId xmlns:p14="http://schemas.microsoft.com/office/powerpoint/2010/main" val="7896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B0C8-1CD0-E825-DD86-96F4AA92E541}"/>
              </a:ext>
            </a:extLst>
          </p:cNvPr>
          <p:cNvSpPr>
            <a:spLocks noGrp="1"/>
          </p:cNvSpPr>
          <p:nvPr>
            <p:ph type="ctrTitle"/>
          </p:nvPr>
        </p:nvSpPr>
        <p:spPr>
          <a:xfrm>
            <a:off x="1415480" y="188640"/>
            <a:ext cx="9144000" cy="2387600"/>
          </a:xfrm>
        </p:spPr>
        <p:txBody>
          <a:bodyPr>
            <a:normAutofit/>
          </a:bodyPr>
          <a:lstStyle/>
          <a:p>
            <a:r>
              <a:rPr lang="en-US" sz="2500" b="1" dirty="0">
                <a:latin typeface="Söhne"/>
              </a:rPr>
              <a:t>Focus Areas in this Assessment:</a:t>
            </a:r>
            <a:br>
              <a:rPr lang="en-US" sz="2400" b="1" dirty="0">
                <a:latin typeface="Söhne"/>
              </a:rPr>
            </a:br>
            <a:br>
              <a:rPr lang="en-US" sz="2400" dirty="0">
                <a:latin typeface="Söhne"/>
              </a:rPr>
            </a:br>
            <a:r>
              <a:rPr lang="en-US" sz="2100" dirty="0">
                <a:latin typeface="Söhne"/>
              </a:rPr>
              <a:t>Using precise web development terminology.</a:t>
            </a:r>
            <a:br>
              <a:rPr lang="en-US" sz="2100" dirty="0">
                <a:latin typeface="Söhne"/>
              </a:rPr>
            </a:br>
            <a:r>
              <a:rPr lang="en-US" sz="2100" dirty="0">
                <a:latin typeface="Söhne"/>
              </a:rPr>
              <a:t>Expanding on the core technical discrepancies.</a:t>
            </a:r>
            <a:br>
              <a:rPr lang="en-US" sz="2100" dirty="0">
                <a:latin typeface="Söhne"/>
              </a:rPr>
            </a:br>
            <a:r>
              <a:rPr lang="en-US" sz="2100" dirty="0">
                <a:latin typeface="Söhne"/>
              </a:rPr>
              <a:t>Highlighting downstream impacts of the inconsistency.</a:t>
            </a:r>
            <a:endParaRPr lang="en-IN" sz="2100" dirty="0">
              <a:latin typeface="Söhne"/>
            </a:endParaRPr>
          </a:p>
        </p:txBody>
      </p:sp>
      <p:sp>
        <p:nvSpPr>
          <p:cNvPr id="4" name="Subtitle 3">
            <a:extLst>
              <a:ext uri="{FF2B5EF4-FFF2-40B4-BE49-F238E27FC236}">
                <a16:creationId xmlns:a16="http://schemas.microsoft.com/office/drawing/2014/main" id="{4A56191C-BE91-0191-6EA1-A57E32782847}"/>
              </a:ext>
            </a:extLst>
          </p:cNvPr>
          <p:cNvSpPr>
            <a:spLocks noGrp="1"/>
          </p:cNvSpPr>
          <p:nvPr>
            <p:ph type="subTitle" idx="1"/>
          </p:nvPr>
        </p:nvSpPr>
        <p:spPr>
          <a:xfrm>
            <a:off x="1416593" y="2924944"/>
            <a:ext cx="9144000" cy="2620164"/>
          </a:xfrm>
          <a:prstGeom prst="rect">
            <a:avLst/>
          </a:prstGeom>
        </p:spPr>
        <p:txBody>
          <a:bodyPr wrap="square">
            <a:spAutoFit/>
          </a:bodyPr>
          <a:lstStyle/>
          <a:p>
            <a:r>
              <a:rPr lang="en-US" b="1" i="0" dirty="0">
                <a:solidFill>
                  <a:srgbClr val="0D0D0D"/>
                </a:solidFill>
                <a:effectLst/>
                <a:latin typeface="Söhne"/>
              </a:rPr>
              <a:t>Challenges in Data Retrieval: </a:t>
            </a:r>
          </a:p>
          <a:p>
            <a:r>
              <a:rPr lang="en-US" sz="2000" b="0" i="0" dirty="0">
                <a:solidFill>
                  <a:srgbClr val="0D0D0D"/>
                </a:solidFill>
                <a:effectLst/>
                <a:latin typeface="Söhne"/>
              </a:rPr>
              <a:t>The application faces issues in retrieving data as the implementation relies on the </a:t>
            </a:r>
            <a:r>
              <a:rPr lang="en-US" sz="2000" b="0" i="0" dirty="0" err="1">
                <a:solidFill>
                  <a:srgbClr val="0D0D0D"/>
                </a:solidFill>
                <a:effectLst/>
                <a:latin typeface="Söhne"/>
              </a:rPr>
              <a:t>request.args.get</a:t>
            </a:r>
            <a:r>
              <a:rPr lang="en-US" sz="2000" b="0" i="0" dirty="0">
                <a:solidFill>
                  <a:srgbClr val="0D0D0D"/>
                </a:solidFill>
                <a:effectLst/>
                <a:latin typeface="Söhne"/>
              </a:rPr>
              <a:t>() method to fetch form-posted data. This approach deviates from the front-end's HTML definition, which utilizes the POST protocol for transmission. This misalignment may lead to server-side handlers being unable to fully acquire the details submitted in a notebook entry. Consequently, this hampers back-end processing and impedes the persistence of data across architecture tiers.</a:t>
            </a:r>
            <a:endParaRPr lang="en-IN" sz="2000" dirty="0"/>
          </a:p>
        </p:txBody>
      </p:sp>
    </p:spTree>
    <p:extLst>
      <p:ext uri="{BB962C8B-B14F-4D97-AF65-F5344CB8AC3E}">
        <p14:creationId xmlns:p14="http://schemas.microsoft.com/office/powerpoint/2010/main" val="191840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4).png"/>
          <p:cNvPicPr>
            <a:picLocks noChangeAspect="1"/>
          </p:cNvPicPr>
          <p:nvPr/>
        </p:nvPicPr>
        <p:blipFill>
          <a:blip r:embed="rId2"/>
          <a:stretch>
            <a:fillRect/>
          </a:stretch>
        </p:blipFill>
        <p:spPr>
          <a:xfrm>
            <a:off x="63520" y="1076889"/>
            <a:ext cx="5512282" cy="3757326"/>
          </a:xfrm>
          <a:prstGeom prst="rect">
            <a:avLst/>
          </a:prstGeom>
        </p:spPr>
      </p:pic>
      <p:pic>
        <p:nvPicPr>
          <p:cNvPr id="5" name="Picture 4" descr="Screenshot (63).png"/>
          <p:cNvPicPr>
            <a:picLocks noChangeAspect="1"/>
          </p:cNvPicPr>
          <p:nvPr/>
        </p:nvPicPr>
        <p:blipFill>
          <a:blip r:embed="rId3"/>
          <a:stretch>
            <a:fillRect/>
          </a:stretch>
        </p:blipFill>
        <p:spPr>
          <a:xfrm>
            <a:off x="5806201" y="1077838"/>
            <a:ext cx="6341363" cy="3757326"/>
          </a:xfrm>
          <a:prstGeom prst="rect">
            <a:avLst/>
          </a:prstGeom>
        </p:spPr>
      </p:pic>
      <p:sp>
        <p:nvSpPr>
          <p:cNvPr id="6" name="Title 5"/>
          <p:cNvSpPr>
            <a:spLocks noGrp="1"/>
          </p:cNvSpPr>
          <p:nvPr>
            <p:ph type="title"/>
          </p:nvPr>
        </p:nvSpPr>
        <p:spPr>
          <a:xfrm>
            <a:off x="-12526" y="1"/>
            <a:ext cx="12013182" cy="836711"/>
          </a:xfrm>
        </p:spPr>
        <p:txBody>
          <a:bodyPr>
            <a:normAutofit/>
          </a:bodyPr>
          <a:lstStyle/>
          <a:p>
            <a:pPr algn="ctr"/>
            <a:br>
              <a:rPr lang="en-US" sz="1050" dirty="0"/>
            </a:br>
            <a:r>
              <a:rPr lang="en-US" sz="2800" b="1" i="0" dirty="0">
                <a:solidFill>
                  <a:srgbClr val="0D0D0D"/>
                </a:solidFill>
                <a:effectLst/>
                <a:latin typeface="Söhne"/>
              </a:rPr>
              <a:t>Files in HTML and Python Format Prior to Troubleshooting:</a:t>
            </a:r>
            <a:endParaRPr lang="en-IN" sz="2800" b="1" dirty="0"/>
          </a:p>
        </p:txBody>
      </p:sp>
      <p:sp>
        <p:nvSpPr>
          <p:cNvPr id="8" name="Rectangle 7"/>
          <p:cNvSpPr/>
          <p:nvPr/>
        </p:nvSpPr>
        <p:spPr>
          <a:xfrm>
            <a:off x="263352" y="5059199"/>
            <a:ext cx="11521280" cy="1200329"/>
          </a:xfrm>
          <a:prstGeom prst="rect">
            <a:avLst/>
          </a:prstGeom>
        </p:spPr>
        <p:txBody>
          <a:bodyPr wrap="square">
            <a:spAutoFit/>
          </a:bodyPr>
          <a:lstStyle/>
          <a:p>
            <a:r>
              <a:rPr lang="en-US" sz="2400" b="0" i="0" dirty="0">
                <a:solidFill>
                  <a:srgbClr val="0D0D0D"/>
                </a:solidFill>
                <a:effectLst/>
                <a:latin typeface="Söhne"/>
              </a:rPr>
              <a:t>Recognized software flaws in both Figure 1 and Figure 2 are detrimentally affecting system functionality. To ensure seamless progress and the integration of additional capabilities, focused remediation efforts aligning with standard practices are imperative.</a:t>
            </a:r>
            <a:endParaRPr lang="en-IN" sz="2400" dirty="0"/>
          </a:p>
        </p:txBody>
      </p:sp>
    </p:spTree>
    <p:extLst>
      <p:ext uri="{BB962C8B-B14F-4D97-AF65-F5344CB8AC3E}">
        <p14:creationId xmlns:p14="http://schemas.microsoft.com/office/powerpoint/2010/main" val="132035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016" y="385687"/>
            <a:ext cx="11305256" cy="461665"/>
          </a:xfrm>
          <a:prstGeom prst="rect">
            <a:avLst/>
          </a:prstGeom>
        </p:spPr>
        <p:txBody>
          <a:bodyPr wrap="square">
            <a:spAutoFit/>
          </a:bodyPr>
          <a:lstStyle/>
          <a:p>
            <a:pPr algn="ctr"/>
            <a:r>
              <a:rPr lang="en-US" sz="2400" b="1" i="0" dirty="0">
                <a:solidFill>
                  <a:srgbClr val="0D0D0D"/>
                </a:solidFill>
                <a:effectLst/>
                <a:latin typeface="Söhne"/>
              </a:rPr>
              <a:t>Refinement of Code and Rectification of Bugs/Defects:</a:t>
            </a:r>
            <a:endParaRPr lang="en-IN" sz="1800" b="1" dirty="0">
              <a:solidFill>
                <a:srgbClr val="FF0000"/>
              </a:solidFill>
            </a:endParaRPr>
          </a:p>
        </p:txBody>
      </p:sp>
      <p:pic>
        <p:nvPicPr>
          <p:cNvPr id="6" name="Picture 5" descr="Screenshot (65).png"/>
          <p:cNvPicPr>
            <a:picLocks noChangeAspect="1"/>
          </p:cNvPicPr>
          <p:nvPr/>
        </p:nvPicPr>
        <p:blipFill rotWithShape="1">
          <a:blip r:embed="rId2"/>
          <a:srcRect t="21820" r="-796"/>
          <a:stretch/>
        </p:blipFill>
        <p:spPr>
          <a:xfrm>
            <a:off x="767408" y="1884025"/>
            <a:ext cx="10943384" cy="3456385"/>
          </a:xfrm>
          <a:prstGeom prst="rect">
            <a:avLst/>
          </a:prstGeom>
        </p:spPr>
      </p:pic>
      <p:sp>
        <p:nvSpPr>
          <p:cNvPr id="8" name="Rectangle 7"/>
          <p:cNvSpPr/>
          <p:nvPr/>
        </p:nvSpPr>
        <p:spPr>
          <a:xfrm>
            <a:off x="282016" y="980728"/>
            <a:ext cx="10134464" cy="646331"/>
          </a:xfrm>
          <a:prstGeom prst="rect">
            <a:avLst/>
          </a:prstGeom>
        </p:spPr>
        <p:txBody>
          <a:bodyPr wrap="square">
            <a:spAutoFit/>
          </a:bodyPr>
          <a:lstStyle/>
          <a:p>
            <a:r>
              <a:rPr lang="en-US" sz="2400" i="0" dirty="0">
                <a:solidFill>
                  <a:srgbClr val="0D0D0D"/>
                </a:solidFill>
                <a:effectLst/>
                <a:latin typeface="Söhne"/>
              </a:rPr>
              <a:t>  Creation of a Custom Ecosystem :</a:t>
            </a:r>
            <a:endParaRPr lang="en-IN" sz="2400" dirty="0">
              <a:latin typeface="Söhne"/>
            </a:endParaRPr>
          </a:p>
          <a:p>
            <a:endParaRPr lang="en-IN" sz="1200" b="1" dirty="0"/>
          </a:p>
        </p:txBody>
      </p:sp>
    </p:spTree>
    <p:extLst>
      <p:ext uri="{BB962C8B-B14F-4D97-AF65-F5344CB8AC3E}">
        <p14:creationId xmlns:p14="http://schemas.microsoft.com/office/powerpoint/2010/main" val="185216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6).png"/>
          <p:cNvPicPr>
            <a:picLocks noChangeAspect="1"/>
          </p:cNvPicPr>
          <p:nvPr/>
        </p:nvPicPr>
        <p:blipFill rotWithShape="1">
          <a:blip r:embed="rId2"/>
          <a:srcRect l="-1" t="14743" r="-1875"/>
          <a:stretch/>
        </p:blipFill>
        <p:spPr>
          <a:xfrm>
            <a:off x="1343472" y="0"/>
            <a:ext cx="9505056" cy="4186626"/>
          </a:xfrm>
          <a:prstGeom prst="rect">
            <a:avLst/>
          </a:prstGeom>
        </p:spPr>
      </p:pic>
      <p:sp>
        <p:nvSpPr>
          <p:cNvPr id="6" name="Rectangle 5"/>
          <p:cNvSpPr/>
          <p:nvPr/>
        </p:nvSpPr>
        <p:spPr>
          <a:xfrm>
            <a:off x="767408" y="4186626"/>
            <a:ext cx="10873208" cy="2831544"/>
          </a:xfrm>
          <a:prstGeom prst="rect">
            <a:avLst/>
          </a:prstGeom>
        </p:spPr>
        <p:txBody>
          <a:bodyPr wrap="square">
            <a:spAutoFit/>
          </a:bodyPr>
          <a:lstStyle/>
          <a:p>
            <a:pPr algn="l"/>
            <a:r>
              <a:rPr lang="en-US" sz="2400" b="1" i="0" dirty="0">
                <a:solidFill>
                  <a:srgbClr val="0D0D0D"/>
                </a:solidFill>
                <a:effectLst/>
                <a:latin typeface="Söhne"/>
              </a:rPr>
              <a:t>Essential Technical Components:</a:t>
            </a:r>
          </a:p>
          <a:p>
            <a:pPr algn="l">
              <a:buFont typeface="Arial" panose="020B0604020202020204" pitchFamily="34" charset="0"/>
              <a:buChar char="•"/>
            </a:pPr>
            <a:r>
              <a:rPr lang="en-US" sz="2000" b="0" i="0" dirty="0">
                <a:solidFill>
                  <a:srgbClr val="0D0D0D"/>
                </a:solidFill>
                <a:effectLst/>
                <a:latin typeface="Söhne"/>
              </a:rPr>
              <a:t> Employing debugging features in Python</a:t>
            </a:r>
          </a:p>
          <a:p>
            <a:pPr algn="l">
              <a:buFont typeface="Arial" panose="020B0604020202020204" pitchFamily="34" charset="0"/>
              <a:buChar char="•"/>
            </a:pPr>
            <a:r>
              <a:rPr lang="en-US" sz="2000" b="0" i="0" dirty="0">
                <a:solidFill>
                  <a:srgbClr val="0D0D0D"/>
                </a:solidFill>
                <a:effectLst/>
                <a:latin typeface="Söhne"/>
              </a:rPr>
              <a:t> Conducting tests across the architecture tiers illustrated in the image</a:t>
            </a:r>
          </a:p>
          <a:p>
            <a:pPr algn="l">
              <a:buFont typeface="Arial" panose="020B0604020202020204" pitchFamily="34" charset="0"/>
              <a:buChar char="•"/>
            </a:pPr>
            <a:r>
              <a:rPr lang="en-US" sz="2000" b="0" i="0" dirty="0">
                <a:solidFill>
                  <a:srgbClr val="0D0D0D"/>
                </a:solidFill>
                <a:effectLst/>
                <a:latin typeface="Söhne"/>
              </a:rPr>
              <a:t> Isolating and categorizing defects through trace analysis</a:t>
            </a:r>
          </a:p>
          <a:p>
            <a:pPr algn="l">
              <a:buFont typeface="Arial" panose="020B0604020202020204" pitchFamily="34" charset="0"/>
              <a:buChar char="•"/>
            </a:pPr>
            <a:r>
              <a:rPr lang="en-US" sz="2000" b="0" i="0" dirty="0">
                <a:solidFill>
                  <a:srgbClr val="0D0D0D"/>
                </a:solidFill>
                <a:effectLst/>
                <a:latin typeface="Söhne"/>
              </a:rPr>
              <a:t> Systematically identifying root causes</a:t>
            </a:r>
          </a:p>
          <a:p>
            <a:pPr algn="l">
              <a:buFont typeface="Arial" panose="020B0604020202020204" pitchFamily="34" charset="0"/>
              <a:buChar char="•"/>
            </a:pPr>
            <a:r>
              <a:rPr lang="en-US" sz="2000" b="0" i="0" dirty="0">
                <a:solidFill>
                  <a:srgbClr val="0D0D0D"/>
                </a:solidFill>
                <a:effectLst/>
                <a:latin typeface="Söhne"/>
              </a:rPr>
              <a:t> Iteratively formulating and testing fixes</a:t>
            </a:r>
          </a:p>
          <a:p>
            <a:pPr algn="l">
              <a:buFont typeface="Arial" panose="020B0604020202020204" pitchFamily="34" charset="0"/>
              <a:buChar char="•"/>
            </a:pPr>
            <a:r>
              <a:rPr lang="en-US" sz="2000" b="0" i="0" dirty="0">
                <a:solidFill>
                  <a:srgbClr val="0D0D0D"/>
                </a:solidFill>
                <a:effectLst/>
                <a:latin typeface="Söhne"/>
              </a:rPr>
              <a:t> Verifying resolutions across the entire architecture</a:t>
            </a:r>
          </a:p>
          <a:p>
            <a:pPr algn="l">
              <a:buFont typeface="Arial" panose="020B0604020202020204" pitchFamily="34" charset="0"/>
              <a:buChar char="•"/>
            </a:pPr>
            <a:r>
              <a:rPr lang="en-US" sz="2000" b="0" i="0" dirty="0">
                <a:solidFill>
                  <a:srgbClr val="0D0D0D"/>
                </a:solidFill>
                <a:effectLst/>
                <a:latin typeface="Söhne"/>
              </a:rPr>
              <a:t> Safeguarding the integrity of the original architectural paradigms</a:t>
            </a:r>
          </a:p>
          <a:p>
            <a:pPr algn="ctr"/>
            <a:endParaRPr lang="en-US" dirty="0"/>
          </a:p>
        </p:txBody>
      </p:sp>
    </p:spTree>
    <p:extLst>
      <p:ext uri="{BB962C8B-B14F-4D97-AF65-F5344CB8AC3E}">
        <p14:creationId xmlns:p14="http://schemas.microsoft.com/office/powerpoint/2010/main" val="111554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Rectangle 3"/>
          <p:cNvSpPr/>
          <p:nvPr/>
        </p:nvSpPr>
        <p:spPr>
          <a:xfrm>
            <a:off x="155340" y="181957"/>
            <a:ext cx="11881320" cy="6494085"/>
          </a:xfrm>
          <a:prstGeom prst="rect">
            <a:avLst/>
          </a:prstGeom>
        </p:spPr>
        <p:txBody>
          <a:bodyPr wrap="square">
            <a:spAutoFit/>
          </a:bodyPr>
          <a:lstStyle/>
          <a:p>
            <a:pPr algn="ctr"/>
            <a:r>
              <a:rPr lang="en-US" sz="2400" b="1" i="0" dirty="0">
                <a:solidFill>
                  <a:srgbClr val="0D0D0D"/>
                </a:solidFill>
                <a:effectLst/>
                <a:latin typeface="Söhne"/>
              </a:rPr>
              <a:t>Resolution of Issues in the Home.html File:</a:t>
            </a:r>
          </a:p>
          <a:p>
            <a:pPr algn="l">
              <a:buFont typeface="+mj-lt"/>
              <a:buAutoNum type="arabicPeriod"/>
            </a:pPr>
            <a:r>
              <a:rPr lang="en-US" sz="2000" b="0" i="0" dirty="0">
                <a:solidFill>
                  <a:srgbClr val="0D0D0D"/>
                </a:solidFill>
                <a:effectLst/>
                <a:latin typeface="Söhne"/>
              </a:rPr>
              <a:t>Well-Structured HTML:</a:t>
            </a:r>
          </a:p>
          <a:p>
            <a:pPr marL="742950" lvl="1" indent="-285750" algn="l">
              <a:buFont typeface="+mj-lt"/>
              <a:buAutoNum type="arabicPeriod"/>
            </a:pPr>
            <a:r>
              <a:rPr lang="en-US" sz="2000" b="0" i="0" dirty="0">
                <a:solidFill>
                  <a:srgbClr val="0D0D0D"/>
                </a:solidFill>
                <a:effectLst/>
                <a:latin typeface="Söhne"/>
              </a:rPr>
              <a:t>The HTML document defines the structure of a user-friendly web application for note-taking.</a:t>
            </a:r>
          </a:p>
          <a:p>
            <a:pPr marL="742950" lvl="1" indent="-285750" algn="l">
              <a:buFont typeface="+mj-lt"/>
              <a:buAutoNum type="arabicPeriod"/>
            </a:pPr>
            <a:r>
              <a:rPr lang="en-US" sz="2000" b="0" i="0" dirty="0">
                <a:solidFill>
                  <a:srgbClr val="0D0D0D"/>
                </a:solidFill>
                <a:effectLst/>
                <a:latin typeface="Söhne"/>
              </a:rPr>
              <a:t>It includes a header with a stylish pen emoji and a tagline promoting seamless note-taking.</a:t>
            </a:r>
          </a:p>
          <a:p>
            <a:pPr algn="l">
              <a:buFont typeface="+mj-lt"/>
              <a:buAutoNum type="arabicPeriod"/>
            </a:pPr>
            <a:r>
              <a:rPr lang="en-US" sz="2000" b="0" i="0" dirty="0">
                <a:solidFill>
                  <a:srgbClr val="0D0D0D"/>
                </a:solidFill>
                <a:effectLst/>
                <a:latin typeface="Söhne"/>
              </a:rPr>
              <a:t>Flask-Enabled Form Management:</a:t>
            </a:r>
          </a:p>
          <a:p>
            <a:pPr marL="742950" lvl="1" indent="-285750" algn="l">
              <a:buFont typeface="+mj-lt"/>
              <a:buAutoNum type="arabicPeriod"/>
            </a:pPr>
            <a:r>
              <a:rPr lang="en-US" sz="2000" b="0" i="0" dirty="0">
                <a:solidFill>
                  <a:srgbClr val="0D0D0D"/>
                </a:solidFill>
                <a:effectLst/>
                <a:latin typeface="Söhne"/>
              </a:rPr>
              <a:t>In the 'top' section, a form efficiently captures user input using the POST method, seamlessly interacting with the Flask server's root route ('/').</a:t>
            </a:r>
          </a:p>
          <a:p>
            <a:pPr marL="742950" lvl="1" indent="-285750" algn="l">
              <a:buFont typeface="+mj-lt"/>
              <a:buAutoNum type="arabicPeriod"/>
            </a:pPr>
            <a:r>
              <a:rPr lang="en-US" sz="2000" b="0" i="0" dirty="0">
                <a:solidFill>
                  <a:srgbClr val="0D0D0D"/>
                </a:solidFill>
                <a:effectLst/>
                <a:latin typeface="Söhne"/>
              </a:rPr>
              <a:t>The 'action' hidden input field discerns intent, while the 'Add Note' button initiates form submission.</a:t>
            </a:r>
          </a:p>
          <a:p>
            <a:pPr algn="l">
              <a:buFont typeface="+mj-lt"/>
              <a:buAutoNum type="arabicPeriod"/>
            </a:pPr>
            <a:r>
              <a:rPr lang="en-US" sz="2000" b="0" i="0" dirty="0">
                <a:solidFill>
                  <a:srgbClr val="0D0D0D"/>
                </a:solidFill>
                <a:effectLst/>
                <a:latin typeface="Söhne"/>
              </a:rPr>
              <a:t>Dynamic Note Presentation:</a:t>
            </a:r>
          </a:p>
          <a:p>
            <a:pPr marL="742950" lvl="1" indent="-285750" algn="l">
              <a:buFont typeface="+mj-lt"/>
              <a:buAutoNum type="arabicPeriod"/>
            </a:pPr>
            <a:r>
              <a:rPr lang="en-US" sz="2000" b="0" i="0" dirty="0">
                <a:solidFill>
                  <a:srgbClr val="0D0D0D"/>
                </a:solidFill>
                <a:effectLst/>
                <a:latin typeface="Söhne"/>
              </a:rPr>
              <a:t>The '</a:t>
            </a:r>
            <a:r>
              <a:rPr lang="en-US" sz="2000" b="0" i="0" dirty="0" err="1">
                <a:solidFill>
                  <a:srgbClr val="0D0D0D"/>
                </a:solidFill>
                <a:effectLst/>
                <a:latin typeface="Söhne"/>
              </a:rPr>
              <a:t>todo</a:t>
            </a:r>
            <a:r>
              <a:rPr lang="en-US" sz="2000" b="0" i="0" dirty="0">
                <a:solidFill>
                  <a:srgbClr val="0D0D0D"/>
                </a:solidFill>
                <a:effectLst/>
                <a:latin typeface="Söhne"/>
              </a:rPr>
              <a:t>' section dynamically displays existing notes retrieved from the Flask server via Jinja templating.</a:t>
            </a:r>
          </a:p>
          <a:p>
            <a:pPr marL="742950" lvl="1" indent="-285750" algn="l">
              <a:buFont typeface="+mj-lt"/>
              <a:buAutoNum type="arabicPeriod"/>
            </a:pPr>
            <a:r>
              <a:rPr lang="en-US" sz="2000" b="0" i="0" dirty="0">
                <a:solidFill>
                  <a:srgbClr val="0D0D0D"/>
                </a:solidFill>
                <a:effectLst/>
                <a:latin typeface="Söhne"/>
              </a:rPr>
              <a:t>Each note triggers the creation of a 'note' div with an 'Edit' button, allowing users to modify, save, or discard their edits.</a:t>
            </a:r>
          </a:p>
          <a:p>
            <a:pPr algn="l">
              <a:buFont typeface="+mj-lt"/>
              <a:buAutoNum type="arabicPeriod"/>
            </a:pPr>
            <a:r>
              <a:rPr lang="en-US" sz="2000" b="0" i="0" dirty="0">
                <a:solidFill>
                  <a:srgbClr val="0D0D0D"/>
                </a:solidFill>
                <a:effectLst/>
                <a:latin typeface="Söhne"/>
              </a:rPr>
              <a:t>Integrated JavaScript Interaction:</a:t>
            </a:r>
          </a:p>
          <a:p>
            <a:pPr marL="742950" lvl="1" indent="-285750" algn="l">
              <a:buFont typeface="+mj-lt"/>
              <a:buAutoNum type="arabicPeriod"/>
            </a:pPr>
            <a:r>
              <a:rPr lang="en-US" sz="2000" b="0" i="0" dirty="0">
                <a:solidFill>
                  <a:srgbClr val="0D0D0D"/>
                </a:solidFill>
                <a:effectLst/>
                <a:latin typeface="Söhne"/>
              </a:rPr>
              <a:t>Embedded JavaScript functions enhance user engagement, creating a more intuitive experience.</a:t>
            </a:r>
          </a:p>
          <a:p>
            <a:pPr marL="742950" lvl="1" indent="-285750" algn="l">
              <a:buFont typeface="+mj-lt"/>
              <a:buAutoNum type="arabicPeriod"/>
            </a:pPr>
            <a:r>
              <a:rPr lang="en-US" sz="2000" b="0" i="0" dirty="0">
                <a:solidFill>
                  <a:srgbClr val="0D0D0D"/>
                </a:solidFill>
                <a:effectLst/>
                <a:latin typeface="Söhne"/>
              </a:rPr>
              <a:t>'Edit' buttons smoothly toggle the visibility of corresponding edit forms, enabling real-time note editing.</a:t>
            </a:r>
          </a:p>
          <a:p>
            <a:pPr marL="742950" lvl="1" indent="-285750" algn="l">
              <a:buFont typeface="+mj-lt"/>
              <a:buAutoNum type="arabicPeriod"/>
            </a:pPr>
            <a:r>
              <a:rPr lang="en-US" sz="2000" b="0" i="0" dirty="0">
                <a:solidFill>
                  <a:srgbClr val="0D0D0D"/>
                </a:solidFill>
                <a:effectLst/>
                <a:latin typeface="Söhne"/>
              </a:rPr>
              <a:t>'Cancel' buttons within edit forms discreetly hide the form, providing users the freedom to undo their edits.</a:t>
            </a:r>
          </a:p>
          <a:p>
            <a:pPr algn="l">
              <a:buFont typeface="+mj-lt"/>
              <a:buAutoNum type="arabicPeriod"/>
            </a:pPr>
            <a:r>
              <a:rPr lang="en-US" sz="2000" b="0" i="0" dirty="0">
                <a:solidFill>
                  <a:srgbClr val="0D0D0D"/>
                </a:solidFill>
                <a:effectLst/>
                <a:latin typeface="Söhne"/>
              </a:rPr>
              <a:t>Aesthetics and Brand Consistency:</a:t>
            </a:r>
          </a:p>
          <a:p>
            <a:pPr marL="742950" lvl="1" indent="-285750" algn="l">
              <a:buFont typeface="+mj-lt"/>
              <a:buAutoNum type="arabicPeriod"/>
            </a:pPr>
            <a:r>
              <a:rPr lang="en-US" sz="2000" b="0" i="0" dirty="0">
                <a:solidFill>
                  <a:srgbClr val="0D0D0D"/>
                </a:solidFill>
                <a:effectLst/>
                <a:latin typeface="Söhne"/>
              </a:rPr>
              <a:t>Adding to the design ethos is a 'container' div that ensures layout consistency, along with CSS stylings for edit form concealment and button aesthetics.</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7).png"/>
          <p:cNvPicPr>
            <a:picLocks noChangeAspect="1"/>
          </p:cNvPicPr>
          <p:nvPr/>
        </p:nvPicPr>
        <p:blipFill rotWithShape="1">
          <a:blip r:embed="rId2"/>
          <a:srcRect t="16667" r="-641"/>
          <a:stretch/>
        </p:blipFill>
        <p:spPr>
          <a:xfrm>
            <a:off x="839416" y="1340768"/>
            <a:ext cx="10585176" cy="4752528"/>
          </a:xfrm>
          <a:prstGeom prst="rect">
            <a:avLst/>
          </a:prstGeom>
        </p:spPr>
      </p:pic>
      <p:sp>
        <p:nvSpPr>
          <p:cNvPr id="5" name="Rectangle 4"/>
          <p:cNvSpPr/>
          <p:nvPr/>
        </p:nvSpPr>
        <p:spPr>
          <a:xfrm>
            <a:off x="81490" y="404664"/>
            <a:ext cx="11703142" cy="461665"/>
          </a:xfrm>
          <a:prstGeom prst="rect">
            <a:avLst/>
          </a:prstGeom>
        </p:spPr>
        <p:txBody>
          <a:bodyPr wrap="square">
            <a:spAutoFit/>
          </a:bodyPr>
          <a:lstStyle/>
          <a:p>
            <a:pPr algn="ctr"/>
            <a:r>
              <a:rPr lang="en-US" sz="2400" b="1" i="0" dirty="0">
                <a:solidFill>
                  <a:srgbClr val="0D0D0D"/>
                </a:solidFill>
                <a:effectLst/>
                <a:latin typeface="Söhne"/>
              </a:rPr>
              <a:t>Revitalizing HTML Code: Expert Bug Identification and Correction:</a:t>
            </a:r>
            <a:endParaRPr lang="en-IN" sz="2400" b="1" dirty="0">
              <a:solidFill>
                <a:srgbClr val="FF0000"/>
              </a:solidFill>
            </a:endParaRPr>
          </a:p>
        </p:txBody>
      </p:sp>
    </p:spTree>
    <p:extLst>
      <p:ext uri="{BB962C8B-B14F-4D97-AF65-F5344CB8AC3E}">
        <p14:creationId xmlns:p14="http://schemas.microsoft.com/office/powerpoint/2010/main" val="18479155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1074</Words>
  <Application>Microsoft Office PowerPoint</Application>
  <PresentationFormat>Widescreen</PresentationFormat>
  <Paragraphs>61</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Söhne</vt:lpstr>
      <vt:lpstr>Calibri</vt:lpstr>
      <vt:lpstr>Arial</vt:lpstr>
      <vt:lpstr>Libre Baskerville</vt:lpstr>
      <vt:lpstr>Office Theme</vt:lpstr>
      <vt:lpstr>By Swetha Chintamaneni</vt:lpstr>
      <vt:lpstr>Gaining In-Depth Domain Insights via Thorough Requirements Gathering and Use Case Modeling :</vt:lpstr>
      <vt:lpstr>Identification of Deficiencies Preceding Structural Code Enhancement via Refactoring:  HTML-Flask Integration Gap: The current implementation lacks seamless integration between the HTML front-end user interface and the Flask backend application logic, hindering the effective transmission of data changes among modular components. The absence of clearly defined interfaces and data flow pathways between the presentation layer and the core application tier obstructs dynamic updates across architecture boundaries, impeding flexible cross-module communication.  Key Focus Areas in this Evaluation: Utilizing precise technical terminology to articulate deficiencies. Elaborating on high-level issues to reveal underlying technical shortcomings. Discussing the impact of inadequate decoupling and interfacing.  Inconsistent HTTP Method Specification: Misalignment exists between the declared HTTP POST method in the HTML form definition for transmitting input data and the usage of the request.args.get() function on the server side, relying on GET parameters. This creates discordance in expected communication protocols for extracting submitted information. The inconsistent encoding of client request mode and server retrieval mechanism may prevent backend handlers from accessing and validating user-supplied data accepted through front-end UI flows. This architectural deviation from web development best practices can lead to failures during form submission and application state change procedures.   </vt:lpstr>
      <vt:lpstr>Focus Areas in this Assessment:  Using precise web development terminology. Expanding on the core technical discrepancies. Highlighting downstream impacts of the inconsistency.</vt:lpstr>
      <vt:lpstr> Files in HTML and Python Format Prior to Troubleshooting:</vt:lpstr>
      <vt:lpstr>PowerPoint Presentation</vt:lpstr>
      <vt:lpstr>PowerPoint Presentation</vt:lpstr>
      <vt:lpstr>PowerPoint Presentation</vt:lpstr>
      <vt:lpstr>PowerPoint Presentation</vt:lpstr>
      <vt:lpstr>Creating Flask Application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Swetha Chintamaneni</cp:lastModifiedBy>
  <cp:revision>12</cp:revision>
  <dcterms:created xsi:type="dcterms:W3CDTF">2021-02-16T05:19:01Z</dcterms:created>
  <dcterms:modified xsi:type="dcterms:W3CDTF">2024-02-28T16:28:33Z</dcterms:modified>
</cp:coreProperties>
</file>