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35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8" d="100"/>
          <a:sy n="78" d="100"/>
        </p:scale>
        <p:origin x="1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Book1%20sal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salary.xlsx]Sheet2!PivotTable21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Salary by Department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pivotFmt>
    </c:pivotFmts>
    <c:plotArea>
      <c:layout/>
      <c:barChart>
        <c:barDir val="col"/>
        <c:grouping val="stacked"/>
        <c:varyColors val="0"/>
        <c:ser>
          <c:idx val="0"/>
          <c:order val="0"/>
          <c:tx>
            <c:strRef>
              <c:f>Sheet2!$C$3:$C$4</c:f>
              <c:strCache>
                <c:ptCount val="1"/>
                <c:pt idx="0">
                  <c:v>AJAY.V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Sheet2!$C$5:$C$11</c:f>
              <c:numCache>
                <c:formatCode>General</c:formatCode>
                <c:ptCount val="7"/>
                <c:pt idx="6">
                  <c:v>55000</c:v>
                </c:pt>
              </c:numCache>
            </c:numRef>
          </c:val>
          <c:extLst>
            <c:ext xmlns:c16="http://schemas.microsoft.com/office/drawing/2014/chart" uri="{C3380CC4-5D6E-409C-BE32-E72D297353CC}">
              <c16:uniqueId val="{00000000-58E8-4CAA-B494-88CBB42D4827}"/>
            </c:ext>
          </c:extLst>
        </c:ser>
        <c:ser>
          <c:idx val="1"/>
          <c:order val="1"/>
          <c:tx>
            <c:strRef>
              <c:f>Sheet2!$D$3:$D$4</c:f>
              <c:strCache>
                <c:ptCount val="1"/>
                <c:pt idx="0">
                  <c:v>DEEPIKA.A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Sheet2!$D$5:$D$11</c:f>
              <c:numCache>
                <c:formatCode>General</c:formatCode>
                <c:ptCount val="7"/>
                <c:pt idx="0">
                  <c:v>71000</c:v>
                </c:pt>
              </c:numCache>
            </c:numRef>
          </c:val>
          <c:extLst>
            <c:ext xmlns:c16="http://schemas.microsoft.com/office/drawing/2014/chart" uri="{C3380CC4-5D6E-409C-BE32-E72D297353CC}">
              <c16:uniqueId val="{00000001-58E8-4CAA-B494-88CBB42D4827}"/>
            </c:ext>
          </c:extLst>
        </c:ser>
        <c:ser>
          <c:idx val="2"/>
          <c:order val="2"/>
          <c:tx>
            <c:strRef>
              <c:f>Sheet2!$E$3:$E$4</c:f>
              <c:strCache>
                <c:ptCount val="1"/>
                <c:pt idx="0">
                  <c:v>DHANABAL.G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Sheet2!$E$5:$E$11</c:f>
              <c:numCache>
                <c:formatCode>General</c:formatCode>
                <c:ptCount val="7"/>
                <c:pt idx="5">
                  <c:v>66000</c:v>
                </c:pt>
              </c:numCache>
            </c:numRef>
          </c:val>
          <c:extLst>
            <c:ext xmlns:c16="http://schemas.microsoft.com/office/drawing/2014/chart" uri="{C3380CC4-5D6E-409C-BE32-E72D297353CC}">
              <c16:uniqueId val="{00000002-58E8-4CAA-B494-88CBB42D4827}"/>
            </c:ext>
          </c:extLst>
        </c:ser>
        <c:ser>
          <c:idx val="3"/>
          <c:order val="3"/>
          <c:tx>
            <c:strRef>
              <c:f>Sheet2!$F$3:$F$4</c:f>
              <c:strCache>
                <c:ptCount val="1"/>
                <c:pt idx="0">
                  <c:v>DURGA.K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Sheet2!$F$5:$F$11</c:f>
              <c:numCache>
                <c:formatCode>General</c:formatCode>
                <c:ptCount val="7"/>
                <c:pt idx="3">
                  <c:v>52000</c:v>
                </c:pt>
              </c:numCache>
            </c:numRef>
          </c:val>
          <c:extLst>
            <c:ext xmlns:c16="http://schemas.microsoft.com/office/drawing/2014/chart" uri="{C3380CC4-5D6E-409C-BE32-E72D297353CC}">
              <c16:uniqueId val="{00000003-58E8-4CAA-B494-88CBB42D4827}"/>
            </c:ext>
          </c:extLst>
        </c:ser>
        <c:ser>
          <c:idx val="4"/>
          <c:order val="4"/>
          <c:tx>
            <c:strRef>
              <c:f>Sheet2!$G$3:$G$4</c:f>
              <c:strCache>
                <c:ptCount val="1"/>
                <c:pt idx="0">
                  <c:v>GOWSALYA.V</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Sheet2!$G$5:$G$11</c:f>
              <c:numCache>
                <c:formatCode>General</c:formatCode>
                <c:ptCount val="7"/>
                <c:pt idx="2">
                  <c:v>45000</c:v>
                </c:pt>
              </c:numCache>
            </c:numRef>
          </c:val>
          <c:extLst>
            <c:ext xmlns:c16="http://schemas.microsoft.com/office/drawing/2014/chart" uri="{C3380CC4-5D6E-409C-BE32-E72D297353CC}">
              <c16:uniqueId val="{00000004-58E8-4CAA-B494-88CBB42D4827}"/>
            </c:ext>
          </c:extLst>
        </c:ser>
        <c:ser>
          <c:idx val="5"/>
          <c:order val="5"/>
          <c:tx>
            <c:strRef>
              <c:f>Sheet2!$H$3:$H$4</c:f>
              <c:strCache>
                <c:ptCount val="1"/>
                <c:pt idx="0">
                  <c:v>LAKSHIMI.P</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Sheet2!$H$5:$H$11</c:f>
              <c:numCache>
                <c:formatCode>General</c:formatCode>
                <c:ptCount val="7"/>
                <c:pt idx="1">
                  <c:v>30000</c:v>
                </c:pt>
              </c:numCache>
            </c:numRef>
          </c:val>
          <c:extLst>
            <c:ext xmlns:c16="http://schemas.microsoft.com/office/drawing/2014/chart" uri="{C3380CC4-5D6E-409C-BE32-E72D297353CC}">
              <c16:uniqueId val="{00000005-58E8-4CAA-B494-88CBB42D4827}"/>
            </c:ext>
          </c:extLst>
        </c:ser>
        <c:ser>
          <c:idx val="6"/>
          <c:order val="6"/>
          <c:tx>
            <c:strRef>
              <c:f>Sheet2!$I$3:$I$4</c:f>
              <c:strCache>
                <c:ptCount val="1"/>
                <c:pt idx="0">
                  <c:v>LITHIYA.T</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Sheet2!$I$5:$I$11</c:f>
              <c:numCache>
                <c:formatCode>General</c:formatCode>
                <c:ptCount val="7"/>
                <c:pt idx="2">
                  <c:v>48000</c:v>
                </c:pt>
              </c:numCache>
            </c:numRef>
          </c:val>
          <c:extLst>
            <c:ext xmlns:c16="http://schemas.microsoft.com/office/drawing/2014/chart" uri="{C3380CC4-5D6E-409C-BE32-E72D297353CC}">
              <c16:uniqueId val="{00000006-58E8-4CAA-B494-88CBB42D4827}"/>
            </c:ext>
          </c:extLst>
        </c:ser>
        <c:ser>
          <c:idx val="7"/>
          <c:order val="7"/>
          <c:tx>
            <c:strRef>
              <c:f>Sheet2!$J$3:$J$4</c:f>
              <c:strCache>
                <c:ptCount val="1"/>
                <c:pt idx="0">
                  <c:v>MANIKANDAN.D</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multiLvlStrRef>
              <c:f>Sheet2!$A$5:$B$11</c:f>
              <c:multiLvlStrCache>
                <c:ptCount val="7"/>
                <c:lvl>
                  <c:pt idx="0">
                    <c:v>HR</c:v>
                  </c:pt>
                  <c:pt idx="1">
                    <c:v>IT</c:v>
                  </c:pt>
                  <c:pt idx="2">
                    <c:v>Marketing</c:v>
                  </c:pt>
                  <c:pt idx="3">
                    <c:v>Sales</c:v>
                  </c:pt>
                  <c:pt idx="4">
                    <c:v>Accounting</c:v>
                  </c:pt>
                  <c:pt idx="5">
                    <c:v>HR</c:v>
                  </c:pt>
                  <c:pt idx="6">
                    <c:v>Sales</c:v>
                  </c:pt>
                </c:lvl>
                <c:lvl>
                  <c:pt idx="0">
                    <c:v>Female</c:v>
                  </c:pt>
                  <c:pt idx="4">
                    <c:v>Male</c:v>
                  </c:pt>
                </c:lvl>
              </c:multiLvlStrCache>
            </c:multiLvlStrRef>
          </c:cat>
          <c:val>
            <c:numRef>
              <c:f>Sheet2!$J$5:$J$11</c:f>
              <c:numCache>
                <c:formatCode>General</c:formatCode>
                <c:ptCount val="7"/>
                <c:pt idx="4">
                  <c:v>75000</c:v>
                </c:pt>
              </c:numCache>
            </c:numRef>
          </c:val>
          <c:extLst>
            <c:ext xmlns:c16="http://schemas.microsoft.com/office/drawing/2014/chart" uri="{C3380CC4-5D6E-409C-BE32-E72D297353CC}">
              <c16:uniqueId val="{00000007-58E8-4CAA-B494-88CBB42D4827}"/>
            </c:ext>
          </c:extLst>
        </c:ser>
        <c:dLbls>
          <c:showLegendKey val="0"/>
          <c:showVal val="0"/>
          <c:showCatName val="0"/>
          <c:showSerName val="0"/>
          <c:showPercent val="0"/>
          <c:showBubbleSize val="0"/>
        </c:dLbls>
        <c:gapWidth val="150"/>
        <c:overlap val="100"/>
        <c:axId val="1917035247"/>
        <c:axId val="1917030255"/>
      </c:barChart>
      <c:catAx>
        <c:axId val="19170352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7030255"/>
        <c:crosses val="autoZero"/>
        <c:auto val="1"/>
        <c:lblAlgn val="ctr"/>
        <c:lblOffset val="100"/>
        <c:noMultiLvlLbl val="0"/>
      </c:catAx>
      <c:valAx>
        <c:axId val="19170302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7035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C1A3FF-4E7E-486E-9F0F-030F7C5292F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204425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181919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1663408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42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3842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C1A3FF-4E7E-486E-9F0F-030F7C5292FD}"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594524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C1A3FF-4E7E-486E-9F0F-030F7C5292FD}"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2901391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C1A3FF-4E7E-486E-9F0F-030F7C5292F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2497693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C1A3FF-4E7E-486E-9F0F-030F7C5292F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79864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C1A3FF-4E7E-486E-9F0F-030F7C5292F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347494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1A3FF-4E7E-486E-9F0F-030F7C5292F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200983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353008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C1A3FF-4E7E-486E-9F0F-030F7C5292FD}"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192915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C1A3FF-4E7E-486E-9F0F-030F7C5292FD}"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388413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C1A3FF-4E7E-486E-9F0F-030F7C5292FD}"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24674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40788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1A3FF-4E7E-486E-9F0F-030F7C5292F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0AAC-FD19-4949-A6B4-478112B53C53}" type="slidenum">
              <a:rPr lang="en-US" smtClean="0"/>
              <a:t>‹#›</a:t>
            </a:fld>
            <a:endParaRPr lang="en-US"/>
          </a:p>
        </p:txBody>
      </p:sp>
    </p:spTree>
    <p:extLst>
      <p:ext uri="{BB962C8B-B14F-4D97-AF65-F5344CB8AC3E}">
        <p14:creationId xmlns:p14="http://schemas.microsoft.com/office/powerpoint/2010/main" val="52495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C1A3FF-4E7E-486E-9F0F-030F7C5292FD}" type="datetimeFigureOut">
              <a:rPr lang="en-US" smtClean="0"/>
              <a:t>8/29/2024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7400AAC-FD19-4949-A6B4-478112B53C53}" type="slidenum">
              <a:rPr lang="en-US" smtClean="0"/>
              <a:t>‹#›</a:t>
            </a:fld>
            <a:endParaRPr lang="en-US"/>
          </a:p>
        </p:txBody>
      </p:sp>
    </p:spTree>
    <p:extLst>
      <p:ext uri="{BB962C8B-B14F-4D97-AF65-F5344CB8AC3E}">
        <p14:creationId xmlns:p14="http://schemas.microsoft.com/office/powerpoint/2010/main" val="144965009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streetoasis.com/resources/careers/salary/financial-modeling-pay-guide" TargetMode="External"/><Relationship Id="rId2" Type="http://schemas.openxmlformats.org/officeDocument/2006/relationships/hyperlink" Target="https://www.payscale.com/research/US/Job=Data_Modeler/Salary"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lumMod val="50000"/>
              </a:schemeClr>
            </a:gs>
            <a:gs pos="52000">
              <a:srgbClr val="F2F2F2"/>
            </a:gs>
            <a:gs pos="0">
              <a:schemeClr val="bg1">
                <a:tint val="90000"/>
                <a:lumMod val="110000"/>
              </a:schemeClr>
            </a:gs>
            <a:gs pos="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951" y="1495166"/>
            <a:ext cx="10713308" cy="1285747"/>
          </a:xfrm>
        </p:spPr>
        <p:txBody>
          <a:bodyPr>
            <a:normAutofit/>
          </a:bodyPr>
          <a:lstStyle/>
          <a:p>
            <a:r>
              <a:rPr lang="en-US" sz="5400" b="1" dirty="0" smtClean="0">
                <a:solidFill>
                  <a:schemeClr val="tx1">
                    <a:lumMod val="95000"/>
                    <a:lumOff val="5000"/>
                  </a:schemeClr>
                </a:solidFill>
              </a:rPr>
              <a:t>EMPLOYEE SALARY ANNALISED</a:t>
            </a:r>
            <a:endParaRPr lang="en-US" sz="5400" b="1" dirty="0">
              <a:solidFill>
                <a:schemeClr val="tx1">
                  <a:lumMod val="95000"/>
                  <a:lumOff val="5000"/>
                </a:schemeClr>
              </a:solidFill>
            </a:endParaRPr>
          </a:p>
        </p:txBody>
      </p:sp>
      <p:sp>
        <p:nvSpPr>
          <p:cNvPr id="3" name="Subtitle 2"/>
          <p:cNvSpPr>
            <a:spLocks noGrp="1"/>
          </p:cNvSpPr>
          <p:nvPr>
            <p:ph type="subTitle" idx="1"/>
          </p:nvPr>
        </p:nvSpPr>
        <p:spPr>
          <a:xfrm>
            <a:off x="1684638" y="4188941"/>
            <a:ext cx="9144000" cy="1946190"/>
          </a:xfrm>
        </p:spPr>
        <p:txBody>
          <a:bodyPr>
            <a:normAutofit fontScale="85000" lnSpcReduction="10000"/>
          </a:bodyPr>
          <a:lstStyle/>
          <a:p>
            <a:pPr algn="l"/>
            <a:r>
              <a:rPr lang="en-US" b="1" dirty="0" smtClean="0">
                <a:solidFill>
                  <a:schemeClr val="tx1">
                    <a:lumMod val="75000"/>
                    <a:lumOff val="25000"/>
                  </a:schemeClr>
                </a:solidFill>
                <a:latin typeface="Arial" panose="020B0604020202020204" pitchFamily="34" charset="0"/>
                <a:cs typeface="Arial" panose="020B0604020202020204" pitchFamily="34" charset="0"/>
              </a:rPr>
              <a:t>STUDENT </a:t>
            </a:r>
            <a:r>
              <a:rPr lang="en-US" b="1" dirty="0" smtClean="0">
                <a:solidFill>
                  <a:schemeClr val="tx1">
                    <a:lumMod val="75000"/>
                    <a:lumOff val="25000"/>
                  </a:schemeClr>
                </a:solidFill>
                <a:latin typeface="Arial" panose="020B0604020202020204" pitchFamily="34" charset="0"/>
                <a:cs typeface="Arial" panose="020B0604020202020204" pitchFamily="34" charset="0"/>
              </a:rPr>
              <a:t>NAME </a:t>
            </a:r>
            <a:r>
              <a:rPr lang="en-US" dirty="0" smtClean="0">
                <a:solidFill>
                  <a:schemeClr val="tx1">
                    <a:lumMod val="75000"/>
                    <a:lumOff val="25000"/>
                  </a:schemeClr>
                </a:solidFill>
                <a:latin typeface="Arial" panose="020B0604020202020204" pitchFamily="34" charset="0"/>
                <a:cs typeface="Arial" panose="020B0604020202020204" pitchFamily="34" charset="0"/>
              </a:rPr>
              <a:t>:</a:t>
            </a:r>
            <a:r>
              <a:rPr lang="en-US" dirty="0" smtClean="0">
                <a:solidFill>
                  <a:schemeClr val="tx1">
                    <a:lumMod val="65000"/>
                    <a:lumOff val="35000"/>
                  </a:schemeClr>
                </a:solidFill>
                <a:latin typeface="Arial" panose="020B0604020202020204" pitchFamily="34" charset="0"/>
                <a:cs typeface="Arial" panose="020B0604020202020204" pitchFamily="34" charset="0"/>
              </a:rPr>
              <a:t>  </a:t>
            </a:r>
            <a:r>
              <a:rPr lang="en-US" b="1" dirty="0" err="1" smtClean="0">
                <a:solidFill>
                  <a:schemeClr val="tx1">
                    <a:lumMod val="95000"/>
                    <a:lumOff val="5000"/>
                  </a:schemeClr>
                </a:solidFill>
                <a:latin typeface="Arial" panose="020B0604020202020204" pitchFamily="34" charset="0"/>
                <a:cs typeface="Arial" panose="020B0604020202020204" pitchFamily="34" charset="0"/>
              </a:rPr>
              <a:t>d.swetha</a:t>
            </a:r>
            <a:r>
              <a:rPr lang="en-US" b="1" dirty="0" smtClean="0">
                <a:solidFill>
                  <a:schemeClr val="tx1">
                    <a:lumMod val="65000"/>
                    <a:lumOff val="35000"/>
                  </a:schemeClr>
                </a:solidFill>
                <a:latin typeface="Arial" panose="020B0604020202020204" pitchFamily="34" charset="0"/>
                <a:cs typeface="Arial" panose="020B0604020202020204" pitchFamily="34" charset="0"/>
              </a:rPr>
              <a:t> </a:t>
            </a:r>
          </a:p>
          <a:p>
            <a:pPr algn="l"/>
            <a:r>
              <a:rPr lang="en-US" b="1" dirty="0" smtClean="0">
                <a:solidFill>
                  <a:schemeClr val="tx1">
                    <a:lumMod val="75000"/>
                    <a:lumOff val="25000"/>
                  </a:schemeClr>
                </a:solidFill>
                <a:latin typeface="Arial" panose="020B0604020202020204" pitchFamily="34" charset="0"/>
                <a:cs typeface="Arial" panose="020B0604020202020204" pitchFamily="34" charset="0"/>
              </a:rPr>
              <a:t>REGISTER NO </a:t>
            </a:r>
            <a:r>
              <a:rPr lang="en-US" dirty="0" smtClean="0">
                <a:solidFill>
                  <a:schemeClr val="tx1">
                    <a:lumMod val="75000"/>
                    <a:lumOff val="25000"/>
                  </a:schemeClr>
                </a:solidFill>
                <a:latin typeface="Arial" panose="020B0604020202020204" pitchFamily="34" charset="0"/>
                <a:cs typeface="Arial" panose="020B0604020202020204" pitchFamily="34" charset="0"/>
              </a:rPr>
              <a:t>:</a:t>
            </a:r>
            <a:r>
              <a:rPr lang="en-US" b="1" dirty="0" smtClean="0">
                <a:solidFill>
                  <a:schemeClr val="tx1">
                    <a:lumMod val="75000"/>
                    <a:lumOff val="25000"/>
                  </a:schemeClr>
                </a:solidFill>
                <a:latin typeface="Arial" panose="020B0604020202020204" pitchFamily="34" charset="0"/>
                <a:cs typeface="Arial" panose="020B0604020202020204" pitchFamily="34" charset="0"/>
              </a:rPr>
              <a:t> </a:t>
            </a:r>
            <a:r>
              <a:rPr lang="en-US" b="1" dirty="0" smtClean="0">
                <a:solidFill>
                  <a:schemeClr val="tx1">
                    <a:lumMod val="95000"/>
                    <a:lumOff val="5000"/>
                  </a:schemeClr>
                </a:solidFill>
                <a:latin typeface="Arial" panose="020B0604020202020204" pitchFamily="34" charset="0"/>
                <a:cs typeface="Arial" panose="020B0604020202020204" pitchFamily="34" charset="0"/>
              </a:rPr>
              <a:t>312220781</a:t>
            </a:r>
          </a:p>
          <a:p>
            <a:pPr algn="l"/>
            <a:r>
              <a:rPr lang="en-US" b="1" dirty="0" smtClean="0">
                <a:solidFill>
                  <a:schemeClr val="tx1">
                    <a:lumMod val="75000"/>
                    <a:lumOff val="25000"/>
                  </a:schemeClr>
                </a:solidFill>
                <a:latin typeface="Arial" panose="020B0604020202020204" pitchFamily="34" charset="0"/>
                <a:cs typeface="Arial" panose="020B0604020202020204" pitchFamily="34" charset="0"/>
              </a:rPr>
              <a:t>DEPARTMENT </a:t>
            </a:r>
            <a:r>
              <a:rPr lang="en-US" dirty="0" smtClean="0">
                <a:solidFill>
                  <a:schemeClr val="tx1">
                    <a:lumMod val="75000"/>
                    <a:lumOff val="25000"/>
                  </a:schemeClr>
                </a:solidFill>
                <a:latin typeface="Arial" panose="020B0604020202020204" pitchFamily="34" charset="0"/>
                <a:cs typeface="Arial" panose="020B0604020202020204" pitchFamily="34" charset="0"/>
              </a:rPr>
              <a:t>:</a:t>
            </a:r>
            <a:r>
              <a:rPr lang="en-US" b="1" dirty="0" smtClean="0">
                <a:solidFill>
                  <a:schemeClr val="tx1">
                    <a:lumMod val="95000"/>
                    <a:lumOff val="5000"/>
                  </a:schemeClr>
                </a:solidFill>
                <a:latin typeface="Arial" panose="020B0604020202020204" pitchFamily="34" charset="0"/>
                <a:cs typeface="Arial" panose="020B0604020202020204" pitchFamily="34" charset="0"/>
              </a:rPr>
              <a:t> </a:t>
            </a:r>
            <a:r>
              <a:rPr lang="en-US" b="1" dirty="0" smtClean="0">
                <a:solidFill>
                  <a:schemeClr val="tx1">
                    <a:lumMod val="95000"/>
                    <a:lumOff val="5000"/>
                  </a:schemeClr>
                </a:solidFill>
                <a:latin typeface="Arial" panose="020B0604020202020204" pitchFamily="34" charset="0"/>
                <a:cs typeface="Arial" panose="020B0604020202020204" pitchFamily="34" charset="0"/>
              </a:rPr>
              <a:t>b.com general</a:t>
            </a:r>
          </a:p>
          <a:p>
            <a:pPr algn="l"/>
            <a:r>
              <a:rPr lang="en-US" b="1" dirty="0" smtClean="0">
                <a:solidFill>
                  <a:schemeClr val="tx1">
                    <a:lumMod val="75000"/>
                    <a:lumOff val="25000"/>
                  </a:schemeClr>
                </a:solidFill>
                <a:latin typeface="Arial" panose="020B0604020202020204" pitchFamily="34" charset="0"/>
                <a:cs typeface="Arial" panose="020B0604020202020204" pitchFamily="34" charset="0"/>
              </a:rPr>
              <a:t>COLLEGE </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b="1" dirty="0" err="1" smtClean="0">
                <a:solidFill>
                  <a:schemeClr val="tx1">
                    <a:lumMod val="95000"/>
                    <a:lumOff val="5000"/>
                  </a:schemeClr>
                </a:solidFill>
                <a:latin typeface="Arial" panose="020B0604020202020204" pitchFamily="34" charset="0"/>
                <a:cs typeface="Arial" panose="020B0604020202020204" pitchFamily="34" charset="0"/>
              </a:rPr>
              <a:t>arulmigu</a:t>
            </a:r>
            <a:r>
              <a:rPr lang="en-US" b="1" dirty="0" smtClean="0">
                <a:solidFill>
                  <a:schemeClr val="tx1">
                    <a:lumMod val="95000"/>
                    <a:lumOff val="5000"/>
                  </a:schemeClr>
                </a:solidFill>
                <a:latin typeface="Arial" panose="020B0604020202020204" pitchFamily="34" charset="0"/>
                <a:cs typeface="Arial" panose="020B0604020202020204" pitchFamily="34" charset="0"/>
              </a:rPr>
              <a:t> </a:t>
            </a:r>
            <a:r>
              <a:rPr lang="en-US" b="1" dirty="0" err="1" smtClean="0">
                <a:solidFill>
                  <a:schemeClr val="tx1">
                    <a:lumMod val="95000"/>
                    <a:lumOff val="5000"/>
                  </a:schemeClr>
                </a:solidFill>
                <a:latin typeface="Arial" panose="020B0604020202020204" pitchFamily="34" charset="0"/>
                <a:cs typeface="Arial" panose="020B0604020202020204" pitchFamily="34" charset="0"/>
              </a:rPr>
              <a:t>kapaleeswarar</a:t>
            </a:r>
            <a:r>
              <a:rPr lang="en-US" b="1" dirty="0" smtClean="0">
                <a:solidFill>
                  <a:schemeClr val="tx1">
                    <a:lumMod val="95000"/>
                    <a:lumOff val="5000"/>
                  </a:schemeClr>
                </a:solidFill>
                <a:latin typeface="Arial" panose="020B0604020202020204" pitchFamily="34" charset="0"/>
                <a:cs typeface="Arial" panose="020B0604020202020204" pitchFamily="34" charset="0"/>
              </a:rPr>
              <a:t>  arts and science college</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06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 y="518983"/>
            <a:ext cx="5412260" cy="1507523"/>
          </a:xfrm>
        </p:spPr>
        <p:txBody>
          <a:bodyPr>
            <a:normAutofit/>
          </a:bodyPr>
          <a:lstStyle/>
          <a:p>
            <a:r>
              <a:rPr lang="en-US" dirty="0" smtClean="0">
                <a:latin typeface="Arial Black" panose="020B0A04020102020204" pitchFamily="34" charset="0"/>
              </a:rPr>
              <a:t>PROJECT TITLE</a:t>
            </a:r>
            <a:endParaRPr lang="en-US" dirty="0">
              <a:latin typeface="Arial Black" panose="020B0A04020102020204" pitchFamily="34" charset="0"/>
            </a:endParaRPr>
          </a:p>
        </p:txBody>
      </p:sp>
      <p:sp>
        <p:nvSpPr>
          <p:cNvPr id="4" name="Text Placeholder 3"/>
          <p:cNvSpPr>
            <a:spLocks noGrp="1"/>
          </p:cNvSpPr>
          <p:nvPr>
            <p:ph type="body" sz="half" idx="2"/>
          </p:nvPr>
        </p:nvSpPr>
        <p:spPr>
          <a:xfrm>
            <a:off x="913774" y="3052119"/>
            <a:ext cx="10364452" cy="1519881"/>
          </a:xfrm>
        </p:spPr>
        <p:txBody>
          <a:bodyPr>
            <a:noAutofit/>
          </a:bodyPr>
          <a:lstStyle/>
          <a:p>
            <a:r>
              <a:rPr lang="en-US" sz="5400" dirty="0">
                <a:solidFill>
                  <a:schemeClr val="accent1">
                    <a:lumMod val="50000"/>
                  </a:schemeClr>
                </a:solidFill>
                <a:latin typeface="Bahnschrift SemiBold" panose="020B0502040204020203" pitchFamily="34" charset="0"/>
              </a:rPr>
              <a:t>EMPLOYEE SALARY ANNALISED</a:t>
            </a:r>
          </a:p>
        </p:txBody>
      </p:sp>
    </p:spTree>
    <p:extLst>
      <p:ext uri="{BB962C8B-B14F-4D97-AF65-F5344CB8AC3E}">
        <p14:creationId xmlns:p14="http://schemas.microsoft.com/office/powerpoint/2010/main" val="230963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746" y="828563"/>
            <a:ext cx="2767913" cy="864313"/>
          </a:xfrm>
        </p:spPr>
        <p:txBody>
          <a:bodyPr/>
          <a:lstStyle/>
          <a:p>
            <a:r>
              <a:rPr lang="en-US" dirty="0" smtClean="0">
                <a:solidFill>
                  <a:schemeClr val="tx1">
                    <a:lumMod val="95000"/>
                    <a:lumOff val="5000"/>
                  </a:schemeClr>
                </a:solidFill>
              </a:rPr>
              <a:t>AGENDA</a:t>
            </a:r>
            <a:endParaRPr lang="en-US" dirty="0">
              <a:solidFill>
                <a:schemeClr val="tx1">
                  <a:lumMod val="95000"/>
                  <a:lumOff val="5000"/>
                </a:schemeClr>
              </a:solidFill>
            </a:endParaRPr>
          </a:p>
        </p:txBody>
      </p:sp>
      <p:sp>
        <p:nvSpPr>
          <p:cNvPr id="3" name="Text Placeholder 2"/>
          <p:cNvSpPr>
            <a:spLocks noGrp="1"/>
          </p:cNvSpPr>
          <p:nvPr>
            <p:ph type="body" idx="1"/>
          </p:nvPr>
        </p:nvSpPr>
        <p:spPr>
          <a:xfrm>
            <a:off x="1865870" y="1915297"/>
            <a:ext cx="7475838" cy="4856205"/>
          </a:xfrm>
        </p:spPr>
        <p:txBody>
          <a:bodyPr>
            <a:noAutofit/>
          </a:bodyPr>
          <a:lstStyle/>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Problem Statement</a:t>
            </a:r>
          </a:p>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Project </a:t>
            </a:r>
            <a:r>
              <a:rPr lang="en-US" sz="3600" b="1" dirty="0">
                <a:solidFill>
                  <a:srgbClr val="FF0066"/>
                </a:solidFill>
                <a:latin typeface="Times New Roman" panose="02020603050405020304" pitchFamily="18" charset="0"/>
                <a:cs typeface="Times New Roman" panose="02020603050405020304" pitchFamily="18" charset="0"/>
              </a:rPr>
              <a:t>Overview</a:t>
            </a:r>
          </a:p>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End </a:t>
            </a:r>
            <a:r>
              <a:rPr lang="en-US" sz="3600" b="1" dirty="0">
                <a:solidFill>
                  <a:srgbClr val="FF0066"/>
                </a:solidFill>
                <a:latin typeface="Times New Roman" panose="02020603050405020304" pitchFamily="18" charset="0"/>
                <a:cs typeface="Times New Roman" panose="02020603050405020304" pitchFamily="18" charset="0"/>
              </a:rPr>
              <a:t>Users</a:t>
            </a:r>
          </a:p>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Modelling </a:t>
            </a:r>
            <a:r>
              <a:rPr lang="en-US" sz="3600" b="1" dirty="0">
                <a:solidFill>
                  <a:srgbClr val="FF0066"/>
                </a:solidFill>
                <a:latin typeface="Times New Roman" panose="02020603050405020304" pitchFamily="18" charset="0"/>
                <a:cs typeface="Times New Roman" panose="02020603050405020304" pitchFamily="18" charset="0"/>
              </a:rPr>
              <a:t>Approach</a:t>
            </a:r>
          </a:p>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Results </a:t>
            </a:r>
            <a:r>
              <a:rPr lang="en-US" sz="3600" b="1" dirty="0">
                <a:solidFill>
                  <a:srgbClr val="FF0066"/>
                </a:solidFill>
                <a:latin typeface="Times New Roman" panose="02020603050405020304" pitchFamily="18" charset="0"/>
                <a:cs typeface="Times New Roman" panose="02020603050405020304" pitchFamily="18" charset="0"/>
              </a:rPr>
              <a:t>and Discussion</a:t>
            </a:r>
          </a:p>
          <a:p>
            <a:pPr marL="1143000" indent="-1143000" algn="l">
              <a:buFont typeface="Wingdings" panose="05000000000000000000" pitchFamily="2" charset="2"/>
              <a:buChar char="v"/>
            </a:pPr>
            <a:r>
              <a:rPr lang="en-US" sz="3600" b="1" dirty="0" smtClean="0">
                <a:solidFill>
                  <a:srgbClr val="FF0066"/>
                </a:solidFill>
                <a:latin typeface="Times New Roman" panose="02020603050405020304" pitchFamily="18" charset="0"/>
                <a:cs typeface="Times New Roman" panose="02020603050405020304" pitchFamily="18" charset="0"/>
              </a:rPr>
              <a:t>Conclusion</a:t>
            </a:r>
            <a:endParaRPr lang="en-US" sz="3600" b="1" dirty="0">
              <a:solidFill>
                <a:srgbClr val="FF0066"/>
              </a:solidFill>
              <a:latin typeface="Times New Roman" panose="02020603050405020304" pitchFamily="18" charset="0"/>
              <a:cs typeface="Times New Roman" panose="02020603050405020304" pitchFamily="18" charset="0"/>
            </a:endParaRPr>
          </a:p>
          <a:p>
            <a:pPr algn="l"/>
            <a:endParaRPr lang="en-US" sz="3600" dirty="0">
              <a:solidFill>
                <a:srgbClr val="FF0066"/>
              </a:solidFill>
            </a:endParaRPr>
          </a:p>
        </p:txBody>
      </p:sp>
    </p:spTree>
    <p:extLst>
      <p:ext uri="{BB962C8B-B14F-4D97-AF65-F5344CB8AC3E}">
        <p14:creationId xmlns:p14="http://schemas.microsoft.com/office/powerpoint/2010/main" val="287958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741405"/>
            <a:ext cx="4609694" cy="988541"/>
          </a:xfrm>
        </p:spPr>
        <p:txBody>
          <a:bodyPr>
            <a:normAutofit/>
          </a:bodyPr>
          <a:lstStyle/>
          <a:p>
            <a:r>
              <a:rPr lang="en-US" sz="4000" spc="-20" dirty="0"/>
              <a:t>P</a:t>
            </a:r>
            <a:r>
              <a:rPr lang="en-US" sz="4000" spc="15" dirty="0"/>
              <a:t>ROB</a:t>
            </a:r>
            <a:r>
              <a:rPr lang="en-US" sz="4000" spc="55" dirty="0"/>
              <a:t>L</a:t>
            </a:r>
            <a:r>
              <a:rPr lang="en-US" sz="4000" spc="-20" dirty="0"/>
              <a:t>E</a:t>
            </a:r>
            <a:r>
              <a:rPr lang="en-US" sz="4000" spc="20" dirty="0"/>
              <a:t>M</a:t>
            </a:r>
            <a:r>
              <a:rPr lang="en-US" sz="4000" dirty="0"/>
              <a:t> </a:t>
            </a:r>
            <a:r>
              <a:rPr lang="en-US" sz="4000" spc="10" dirty="0"/>
              <a:t>S</a:t>
            </a:r>
            <a:r>
              <a:rPr lang="en-US" sz="4000" spc="-370" dirty="0"/>
              <a:t>T</a:t>
            </a:r>
            <a:r>
              <a:rPr lang="en-US" sz="4000" spc="-375" dirty="0"/>
              <a:t>A</a:t>
            </a:r>
            <a:r>
              <a:rPr lang="en-US" sz="4000" spc="15" dirty="0"/>
              <a:t>T</a:t>
            </a:r>
            <a:r>
              <a:rPr lang="en-US" sz="4000" spc="-10" dirty="0"/>
              <a:t>E</a:t>
            </a:r>
            <a:r>
              <a:rPr lang="en-US" sz="4000" spc="-20" dirty="0"/>
              <a:t>ME</a:t>
            </a:r>
            <a:r>
              <a:rPr lang="en-US" sz="4000" spc="10" dirty="0"/>
              <a:t>NT</a:t>
            </a:r>
            <a:endParaRPr lang="en-US" sz="4000" dirty="0"/>
          </a:p>
        </p:txBody>
      </p:sp>
      <p:sp>
        <p:nvSpPr>
          <p:cNvPr id="3" name="Content Placeholder 2"/>
          <p:cNvSpPr>
            <a:spLocks noGrp="1"/>
          </p:cNvSpPr>
          <p:nvPr>
            <p:ph sz="quarter" idx="13"/>
          </p:nvPr>
        </p:nvSpPr>
        <p:spPr>
          <a:xfrm>
            <a:off x="913774" y="2367092"/>
            <a:ext cx="6080150" cy="3424107"/>
          </a:xfrm>
        </p:spPr>
        <p:txBody>
          <a:bodyPr>
            <a:noAutofit/>
          </a:bodyPr>
          <a:lstStyle/>
          <a:p>
            <a:pPr>
              <a:buFont typeface="Wingdings" panose="05000000000000000000" pitchFamily="2" charset="2"/>
              <a:buChar char="§"/>
            </a:pPr>
            <a:r>
              <a:rPr lang="en-US" sz="1400" dirty="0" smtClean="0">
                <a:latin typeface="Bahnschrift" panose="020B0502040204020203" pitchFamily="34" charset="0"/>
              </a:rPr>
              <a:t> </a:t>
            </a:r>
            <a:r>
              <a:rPr lang="en-US" sz="1400" dirty="0">
                <a:latin typeface="Bahnschrift" panose="020B0502040204020203" pitchFamily="34" charset="0"/>
              </a:rPr>
              <a:t>problem definition for designing the system is to maintain data of employee, to make easy controlling employees, to divide jobs and access control of employees, to use technology for accurate and timely processing by fully privacy and full authority </a:t>
            </a:r>
            <a:r>
              <a:rPr lang="en-US" sz="1400" dirty="0" smtClean="0">
                <a:latin typeface="Bahnschrift" panose="020B0502040204020203" pitchFamily="34" charset="0"/>
              </a:rPr>
              <a:t>access</a:t>
            </a:r>
          </a:p>
          <a:p>
            <a:pPr>
              <a:buFont typeface="Wingdings" panose="05000000000000000000" pitchFamily="2" charset="2"/>
              <a:buChar char="§"/>
            </a:pPr>
            <a:r>
              <a:rPr lang="en-US" sz="1400" dirty="0" smtClean="0">
                <a:latin typeface="Bahnschrift" panose="020B0502040204020203" pitchFamily="34" charset="0"/>
              </a:rPr>
              <a:t>. </a:t>
            </a:r>
            <a:r>
              <a:rPr lang="en-US" sz="1400" dirty="0">
                <a:latin typeface="Bahnschrift" panose="020B0502040204020203" pitchFamily="34" charset="0"/>
              </a:rPr>
              <a:t>The objective of the project is to set up employee information system about status of employee and attendance of employee and monthly salary process and delivery</a:t>
            </a:r>
            <a:r>
              <a:rPr lang="en-US" sz="1400" dirty="0" smtClean="0">
                <a:latin typeface="Bahnschrift" panose="020B0502040204020203" pitchFamily="34" charset="0"/>
              </a:rPr>
              <a:t>.</a:t>
            </a:r>
          </a:p>
          <a:p>
            <a:pPr>
              <a:buFont typeface="Wingdings" panose="05000000000000000000" pitchFamily="2" charset="2"/>
              <a:buChar char="§"/>
            </a:pPr>
            <a:r>
              <a:rPr lang="en-US" sz="1400" dirty="0" smtClean="0">
                <a:latin typeface="Bahnschrift" panose="020B0502040204020203" pitchFamily="34" charset="0"/>
              </a:rPr>
              <a:t> </a:t>
            </a:r>
            <a:r>
              <a:rPr lang="en-US" sz="1400" dirty="0">
                <a:latin typeface="Bahnschrift" panose="020B0502040204020203" pitchFamily="34" charset="0"/>
              </a:rPr>
              <a:t>To eliminate or reduce as much as possible the hardships of existing system and avoid errors while entering data. No formal knowledge is needed for user to use the system. Whole system is completely protected.</a:t>
            </a:r>
          </a:p>
        </p:txBody>
      </p:sp>
      <p:pic>
        <p:nvPicPr>
          <p:cNvPr id="1026" name="Picture 2" descr="Employee Salary Advance"/>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7475838" y="2367092"/>
            <a:ext cx="4028303" cy="331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8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716691"/>
            <a:ext cx="4288420" cy="1025611"/>
          </a:xfrm>
        </p:spPr>
        <p:txBody>
          <a:bodyPr>
            <a:normAutofit/>
          </a:bodyPr>
          <a:lstStyle/>
          <a:p>
            <a:r>
              <a:rPr lang="en-US" spc="5" dirty="0">
                <a:solidFill>
                  <a:schemeClr val="tx2"/>
                </a:solidFill>
              </a:rPr>
              <a:t>PROJECT </a:t>
            </a:r>
            <a:r>
              <a:rPr lang="en-US" spc="-20" dirty="0">
                <a:solidFill>
                  <a:schemeClr val="tx2"/>
                </a:solidFill>
              </a:rPr>
              <a:t>OVERVIEW</a:t>
            </a:r>
            <a:endParaRPr lang="en-US" dirty="0"/>
          </a:p>
        </p:txBody>
      </p:sp>
      <p:sp>
        <p:nvSpPr>
          <p:cNvPr id="3" name="Content Placeholder 2"/>
          <p:cNvSpPr>
            <a:spLocks noGrp="1"/>
          </p:cNvSpPr>
          <p:nvPr>
            <p:ph sz="quarter" idx="13"/>
          </p:nvPr>
        </p:nvSpPr>
        <p:spPr>
          <a:xfrm>
            <a:off x="913774" y="2367092"/>
            <a:ext cx="6524994" cy="3424107"/>
          </a:xfrm>
        </p:spPr>
        <p:txBody>
          <a:bodyPr>
            <a:normAutofit/>
          </a:bodyPr>
          <a:lstStyle/>
          <a:p>
            <a:pPr marL="0" indent="0">
              <a:buNone/>
            </a:pPr>
            <a:r>
              <a:rPr lang="en-US" i="1" dirty="0">
                <a:solidFill>
                  <a:schemeClr val="accent6">
                    <a:lumMod val="50000"/>
                  </a:schemeClr>
                </a:solidFill>
                <a:latin typeface="Times New Roman" panose="02020603050405020304" pitchFamily="18" charset="0"/>
                <a:cs typeface="Times New Roman" panose="02020603050405020304" pitchFamily="18" charset="0"/>
              </a:rPr>
              <a:t>The project involves analyzing employee </a:t>
            </a:r>
            <a:r>
              <a:rPr lang="en-US" i="1" dirty="0" smtClean="0">
                <a:solidFill>
                  <a:schemeClr val="accent6">
                    <a:lumMod val="50000"/>
                  </a:schemeClr>
                </a:solidFill>
                <a:latin typeface="Times New Roman" panose="02020603050405020304" pitchFamily="18" charset="0"/>
                <a:cs typeface="Times New Roman" panose="02020603050405020304" pitchFamily="18" charset="0"/>
              </a:rPr>
              <a:t>salary data  analysis using </a:t>
            </a:r>
            <a:r>
              <a:rPr lang="en-US" i="1" dirty="0">
                <a:solidFill>
                  <a:schemeClr val="accent6">
                    <a:lumMod val="50000"/>
                  </a:schemeClr>
                </a:solidFill>
                <a:latin typeface="Times New Roman" panose="02020603050405020304" pitchFamily="18" charset="0"/>
                <a:cs typeface="Times New Roman" panose="02020603050405020304" pitchFamily="18" charset="0"/>
              </a:rPr>
              <a:t>Excel which helps in gaining the knowledge regarding organizational data, performance statistical analysis by creating visualizations to understand the employee </a:t>
            </a:r>
            <a:r>
              <a:rPr lang="en-US" i="1" dirty="0" smtClean="0">
                <a:solidFill>
                  <a:schemeClr val="accent6">
                    <a:lumMod val="50000"/>
                  </a:schemeClr>
                </a:solidFill>
                <a:latin typeface="Times New Roman" panose="02020603050405020304" pitchFamily="18" charset="0"/>
                <a:cs typeface="Times New Roman" panose="02020603050405020304" pitchFamily="18" charset="0"/>
              </a:rPr>
              <a:t>performances by</a:t>
            </a:r>
            <a:r>
              <a:rPr lang="en-US" i="1" dirty="0" smtClean="0">
                <a:solidFill>
                  <a:schemeClr val="accent6">
                    <a:lumMod val="50000"/>
                  </a:schemeClr>
                </a:solidFill>
              </a:rPr>
              <a:t> </a:t>
            </a:r>
            <a:r>
              <a:rPr lang="en-US" i="1" dirty="0">
                <a:solidFill>
                  <a:schemeClr val="accent6">
                    <a:lumMod val="50000"/>
                  </a:schemeClr>
                </a:solidFill>
              </a:rPr>
              <a:t> </a:t>
            </a:r>
            <a:r>
              <a:rPr lang="en-US" i="1" dirty="0" smtClean="0">
                <a:solidFill>
                  <a:schemeClr val="accent6">
                    <a:lumMod val="50000"/>
                  </a:schemeClr>
                </a:solidFill>
                <a:latin typeface="Times New Roman" panose="02020603050405020304" pitchFamily="18" charset="0"/>
                <a:cs typeface="Times New Roman" panose="02020603050405020304" pitchFamily="18" charset="0"/>
              </a:rPr>
              <a:t>salary.</a:t>
            </a:r>
            <a:endParaRPr lang="en-IN" i="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050" name="Picture 2" descr="Rental Application Criteria - Income Icon - Free Transparent PNG ..."/>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7296150" y="265033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01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227" y="1473781"/>
            <a:ext cx="6450227" cy="1034642"/>
          </a:xfrm>
        </p:spPr>
        <p:txBody>
          <a:bodyPr>
            <a:normAutofit fontScale="90000"/>
          </a:bodyPr>
          <a:lstStyle/>
          <a:p>
            <a:r>
              <a:rPr lang="en-US" sz="3600" b="1" dirty="0">
                <a:solidFill>
                  <a:srgbClr val="7030A0"/>
                </a:solidFill>
                <a:latin typeface="Times New Roman" panose="02020603050405020304" pitchFamily="18" charset="0"/>
                <a:cs typeface="Times New Roman" panose="02020603050405020304" pitchFamily="18" charset="0"/>
              </a:rPr>
              <a:t>Modelling Approach</a:t>
            </a:r>
            <a:r>
              <a:rPr lang="en-US" b="1" dirty="0">
                <a:solidFill>
                  <a:srgbClr val="7030A0"/>
                </a:solidFill>
                <a:latin typeface="Times New Roman" panose="02020603050405020304" pitchFamily="18" charset="0"/>
                <a:cs typeface="Times New Roman" panose="02020603050405020304" pitchFamily="18" charset="0"/>
              </a:rPr>
              <a:t/>
            </a:r>
            <a:br>
              <a:rPr lang="en-US" b="1"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endParaRPr>
          </a:p>
        </p:txBody>
      </p:sp>
      <p:sp>
        <p:nvSpPr>
          <p:cNvPr id="3" name="Subtitle 2"/>
          <p:cNvSpPr>
            <a:spLocks noGrp="1"/>
          </p:cNvSpPr>
          <p:nvPr>
            <p:ph type="subTitle" idx="1"/>
          </p:nvPr>
        </p:nvSpPr>
        <p:spPr>
          <a:xfrm>
            <a:off x="1751012" y="2150076"/>
            <a:ext cx="8689976" cy="3107723"/>
          </a:xfrm>
        </p:spPr>
        <p:txBody>
          <a:bodyPr>
            <a:noAutofit/>
          </a:bodyPr>
          <a:lstStyle/>
          <a:p>
            <a:pPr algn="l"/>
            <a:r>
              <a:rPr lang="en-US" sz="2000" b="1" dirty="0">
                <a:solidFill>
                  <a:srgbClr val="FF0000"/>
                </a:solidFill>
                <a:latin typeface="Bahnschrift" panose="020B0502040204020203" pitchFamily="34" charset="0"/>
              </a:rPr>
              <a:t>Data Modeler</a:t>
            </a:r>
            <a:r>
              <a:rPr lang="en-US" sz="2000" dirty="0" smtClean="0">
                <a:solidFill>
                  <a:srgbClr val="FF0000"/>
                </a:solidFill>
                <a:latin typeface="Bahnschrift" panose="020B0502040204020203" pitchFamily="34" charset="0"/>
              </a:rPr>
              <a:t>:</a:t>
            </a:r>
          </a:p>
          <a:p>
            <a:pPr algn="l"/>
            <a:r>
              <a:rPr lang="en-US" sz="2000" u="sng" dirty="0">
                <a:latin typeface="Bahnschrift" panose="020B0502040204020203" pitchFamily="34" charset="0"/>
                <a:hlinkClick r:id="rId2"/>
              </a:rPr>
              <a:t> </a:t>
            </a:r>
            <a:r>
              <a:rPr lang="en-US" sz="2000" u="sng" dirty="0" smtClean="0">
                <a:latin typeface="Bahnschrift" panose="020B0502040204020203" pitchFamily="34" charset="0"/>
                <a:hlinkClick r:id="rId2"/>
              </a:rPr>
              <a:t>          </a:t>
            </a:r>
            <a:r>
              <a:rPr lang="en-US" sz="2000" u="sng" dirty="0" smtClean="0">
                <a:solidFill>
                  <a:srgbClr val="17135D"/>
                </a:solidFill>
                <a:latin typeface="Bahnschrift" panose="020B0502040204020203" pitchFamily="34" charset="0"/>
                <a:hlinkClick r:id="rId2"/>
              </a:rPr>
              <a:t>In </a:t>
            </a:r>
            <a:r>
              <a:rPr lang="en-US" sz="2000" u="sng" dirty="0">
                <a:solidFill>
                  <a:srgbClr val="17135D"/>
                </a:solidFill>
                <a:latin typeface="Bahnschrift" panose="020B0502040204020203" pitchFamily="34" charset="0"/>
                <a:hlinkClick r:id="rId2"/>
              </a:rPr>
              <a:t>the United </a:t>
            </a:r>
            <a:r>
              <a:rPr lang="en-US" sz="2000" u="sng" dirty="0">
                <a:solidFill>
                  <a:schemeClr val="accent2">
                    <a:lumMod val="50000"/>
                  </a:schemeClr>
                </a:solidFill>
                <a:latin typeface="Bahnschrift" panose="020B0502040204020203" pitchFamily="34" charset="0"/>
                <a:hlinkClick r:id="rId2"/>
              </a:rPr>
              <a:t>States, the average salary for a data </a:t>
            </a:r>
            <a:r>
              <a:rPr lang="en-US" sz="2000" u="sng" dirty="0" smtClean="0">
                <a:solidFill>
                  <a:schemeClr val="accent2">
                    <a:lumMod val="50000"/>
                  </a:schemeClr>
                </a:solidFill>
                <a:latin typeface="Bahnschrift" panose="020B0502040204020203" pitchFamily="34" charset="0"/>
                <a:hlinkClick r:id="rId2"/>
              </a:rPr>
              <a:t>          modeler </a:t>
            </a:r>
            <a:r>
              <a:rPr lang="en-US" sz="2000" u="sng" dirty="0">
                <a:solidFill>
                  <a:schemeClr val="accent2">
                    <a:lumMod val="50000"/>
                  </a:schemeClr>
                </a:solidFill>
                <a:latin typeface="Bahnschrift" panose="020B0502040204020203" pitchFamily="34" charset="0"/>
                <a:hlinkClick r:id="rId2"/>
              </a:rPr>
              <a:t>is around $94,394 per year</a:t>
            </a:r>
            <a:endParaRPr lang="en-US" sz="2000" u="sng" dirty="0">
              <a:solidFill>
                <a:schemeClr val="accent2">
                  <a:lumMod val="50000"/>
                </a:schemeClr>
              </a:solidFill>
              <a:latin typeface="Bahnschrift" panose="020B0502040204020203" pitchFamily="34" charset="0"/>
            </a:endParaRPr>
          </a:p>
          <a:p>
            <a:pPr algn="l"/>
            <a:r>
              <a:rPr lang="en-US" sz="2000" b="1" dirty="0">
                <a:solidFill>
                  <a:srgbClr val="FF0000"/>
                </a:solidFill>
                <a:latin typeface="Bahnschrift" panose="020B0502040204020203" pitchFamily="34" charset="0"/>
              </a:rPr>
              <a:t>Financial Modeler</a:t>
            </a:r>
            <a:r>
              <a:rPr lang="en-US" sz="2000" dirty="0">
                <a:solidFill>
                  <a:srgbClr val="FF0000"/>
                </a:solidFill>
                <a:latin typeface="Bahnschrift" panose="020B0502040204020203" pitchFamily="34" charset="0"/>
              </a:rPr>
              <a:t>:</a:t>
            </a:r>
          </a:p>
          <a:p>
            <a:pPr algn="l"/>
            <a:r>
              <a:rPr lang="en-US" sz="2000" dirty="0">
                <a:latin typeface="Bahnschrift" panose="020B0502040204020203" pitchFamily="34" charset="0"/>
              </a:rPr>
              <a:t>Salaries can vary widely depending on the industry and specific role. </a:t>
            </a:r>
            <a:r>
              <a:rPr lang="en-US" sz="2000" dirty="0">
                <a:latin typeface="Bahnschrift" panose="020B0502040204020203" pitchFamily="34" charset="0"/>
                <a:hlinkClick r:id="rId3"/>
              </a:rPr>
              <a:t>For example, financial modelers in investment banking or private equity tend to earn higher salaries compared to those in other sectors</a:t>
            </a:r>
            <a:endParaRPr lang="en-US" sz="2000" dirty="0">
              <a:latin typeface="Bahnschrift" panose="020B0502040204020203" pitchFamily="34" charset="0"/>
            </a:endParaRPr>
          </a:p>
          <a:p>
            <a:pPr algn="l"/>
            <a:endParaRPr lang="en-US" sz="2000" u="sng" dirty="0">
              <a:latin typeface="Bahnschrift" panose="020B0502040204020203" pitchFamily="34" charset="0"/>
            </a:endParaRPr>
          </a:p>
        </p:txBody>
      </p:sp>
    </p:spTree>
    <p:extLst>
      <p:ext uri="{BB962C8B-B14F-4D97-AF65-F5344CB8AC3E}">
        <p14:creationId xmlns:p14="http://schemas.microsoft.com/office/powerpoint/2010/main" val="1702126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318" y="741404"/>
            <a:ext cx="2434281" cy="902045"/>
          </a:xfrm>
        </p:spPr>
        <p:txBody>
          <a:bodyPr>
            <a:normAutofit fontScale="90000"/>
          </a:bodyPr>
          <a:lstStyle/>
          <a:p>
            <a:r>
              <a:rPr lang="en-US" sz="4800" b="1" dirty="0">
                <a:solidFill>
                  <a:schemeClr val="accent1">
                    <a:lumMod val="60000"/>
                    <a:lumOff val="40000"/>
                  </a:schemeClr>
                </a:solidFill>
                <a:latin typeface="Bahnschrift" panose="020B0502040204020203" pitchFamily="34" charset="0"/>
              </a:rPr>
              <a:t>R</a:t>
            </a:r>
            <a:r>
              <a:rPr lang="en-US" sz="4800" b="1" spc="-40" dirty="0">
                <a:solidFill>
                  <a:schemeClr val="accent1">
                    <a:lumMod val="60000"/>
                    <a:lumOff val="40000"/>
                  </a:schemeClr>
                </a:solidFill>
                <a:latin typeface="Bahnschrift" panose="020B0502040204020203" pitchFamily="34" charset="0"/>
              </a:rPr>
              <a:t>E</a:t>
            </a:r>
            <a:r>
              <a:rPr lang="en-US" sz="4800" b="1" spc="15" dirty="0">
                <a:solidFill>
                  <a:schemeClr val="accent1">
                    <a:lumMod val="60000"/>
                    <a:lumOff val="40000"/>
                  </a:schemeClr>
                </a:solidFill>
                <a:latin typeface="Bahnschrift" panose="020B0502040204020203" pitchFamily="34" charset="0"/>
              </a:rPr>
              <a:t>S</a:t>
            </a:r>
            <a:r>
              <a:rPr lang="en-US" sz="4800" b="1" spc="-30" dirty="0">
                <a:solidFill>
                  <a:schemeClr val="accent1">
                    <a:lumMod val="60000"/>
                    <a:lumOff val="40000"/>
                  </a:schemeClr>
                </a:solidFill>
                <a:latin typeface="Bahnschrift" panose="020B0502040204020203" pitchFamily="34" charset="0"/>
              </a:rPr>
              <a:t>U</a:t>
            </a:r>
            <a:r>
              <a:rPr lang="en-US" sz="4800" b="1" spc="-405" dirty="0">
                <a:solidFill>
                  <a:schemeClr val="accent1">
                    <a:lumMod val="60000"/>
                    <a:lumOff val="40000"/>
                  </a:schemeClr>
                </a:solidFill>
                <a:latin typeface="Bahnschrift" panose="020B0502040204020203" pitchFamily="34" charset="0"/>
              </a:rPr>
              <a:t>L</a:t>
            </a:r>
            <a:r>
              <a:rPr lang="en-US" sz="4800" b="1" dirty="0">
                <a:solidFill>
                  <a:schemeClr val="accent1">
                    <a:lumMod val="60000"/>
                    <a:lumOff val="40000"/>
                  </a:schemeClr>
                </a:solidFill>
                <a:latin typeface="Bahnschrift" panose="020B0502040204020203" pitchFamily="34" charset="0"/>
              </a:rPr>
              <a:t>TS</a:t>
            </a:r>
            <a:endParaRPr lang="en-US" sz="4800" dirty="0">
              <a:latin typeface="Bahnschrift" panose="020B0502040204020203"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587876776"/>
              </p:ext>
            </p:extLst>
          </p:nvPr>
        </p:nvGraphicFramePr>
        <p:xfrm>
          <a:off x="1841157" y="2057399"/>
          <a:ext cx="8118389" cy="43557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3615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486" y="1136823"/>
            <a:ext cx="4028303" cy="1042084"/>
          </a:xfrm>
        </p:spPr>
        <p:txBody>
          <a:bodyPr>
            <a:normAutofit/>
          </a:bodyPr>
          <a:lstStyle/>
          <a:p>
            <a:r>
              <a:rPr lang="en-US" sz="4400" b="1" dirty="0">
                <a:solidFill>
                  <a:schemeClr val="accent2"/>
                </a:solidFill>
                <a:latin typeface="Bahnschrift" panose="020B0502040204020203" pitchFamily="34" charset="0"/>
              </a:rPr>
              <a:t>CONCLUSION</a:t>
            </a:r>
            <a:endParaRPr lang="en-US" sz="4400" dirty="0">
              <a:latin typeface="Bahnschrift" panose="020B0502040204020203" pitchFamily="34" charset="0"/>
            </a:endParaRPr>
          </a:p>
        </p:txBody>
      </p:sp>
      <p:sp>
        <p:nvSpPr>
          <p:cNvPr id="3" name="Subtitle 2"/>
          <p:cNvSpPr>
            <a:spLocks noGrp="1"/>
          </p:cNvSpPr>
          <p:nvPr>
            <p:ph type="subTitle" idx="1"/>
          </p:nvPr>
        </p:nvSpPr>
        <p:spPr>
          <a:xfrm>
            <a:off x="1751012" y="2520778"/>
            <a:ext cx="8689976" cy="2737021"/>
          </a:xfrm>
        </p:spPr>
        <p:txBody>
          <a:bodyPr>
            <a:normAutofit/>
          </a:bodyPr>
          <a:lstStyle/>
          <a:p>
            <a:r>
              <a:rPr lang="en-US" sz="2400" dirty="0">
                <a:solidFill>
                  <a:schemeClr val="tx2"/>
                </a:solidFill>
              </a:rPr>
              <a:t>The conclusion is the salary employee data analysis reveals the key insights in workforce performance and areas needed for improvement. By analyzing the data such as productivity, and engagement levels, the organizations can identify the strengths  in their work environment.</a:t>
            </a:r>
          </a:p>
          <a:p>
            <a:endParaRPr lang="en-US" sz="2400" dirty="0"/>
          </a:p>
        </p:txBody>
      </p:sp>
    </p:spTree>
    <p:extLst>
      <p:ext uri="{BB962C8B-B14F-4D97-AF65-F5344CB8AC3E}">
        <p14:creationId xmlns:p14="http://schemas.microsoft.com/office/powerpoint/2010/main" val="3362650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151</TotalTime>
  <Words>278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Bahnschrift</vt:lpstr>
      <vt:lpstr>Bahnschrift SemiBold</vt:lpstr>
      <vt:lpstr>Times New Roman</vt:lpstr>
      <vt:lpstr>Tw Cen MT</vt:lpstr>
      <vt:lpstr>Wingdings</vt:lpstr>
      <vt:lpstr>Droplet</vt:lpstr>
      <vt:lpstr>EMPLOYEE SALARY ANNALISED</vt:lpstr>
      <vt:lpstr>PROJECT TITLE</vt:lpstr>
      <vt:lpstr>AGENDA</vt:lpstr>
      <vt:lpstr>PROBLEM STATEMENT</vt:lpstr>
      <vt:lpstr>PROJECT OVERVIEW</vt:lpstr>
      <vt:lpstr>Modelling Approach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SALARY ANNALISED</dc:title>
  <dc:creator>admin</dc:creator>
  <cp:lastModifiedBy>admin</cp:lastModifiedBy>
  <cp:revision>17</cp:revision>
  <dcterms:created xsi:type="dcterms:W3CDTF">2024-08-26T16:28:47Z</dcterms:created>
  <dcterms:modified xsi:type="dcterms:W3CDTF">2024-08-29T17:28:21Z</dcterms:modified>
</cp:coreProperties>
</file>