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8" autoAdjust="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7:57:30.6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7:57:38.6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7:57:40.16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7:57:41.01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trace contextRef="#ctx0" brushRef="#br0" timeOffset="374.851">1 1,'0'0</inkml:trace>
  <inkml:trace contextRef="#ctx0" brushRef="#br0" timeOffset="1700.618">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8:04:46.40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8:04:47.5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trace contextRef="#ctx0" brushRef="#br0" timeOffset="766.014">0 0,'0'0</inkml:trace>
  <inkml:trace contextRef="#ctx0" brushRef="#br0" timeOffset="1065.079">0 0,'0'0</inkml:trace>
  <inkml:trace contextRef="#ctx0" brushRef="#br0" timeOffset="1282.41">0 0,'0'0</inkml:trace>
  <inkml:trace contextRef="#ctx0" brushRef="#br0" timeOffset="1283.41">0 0,'0'0</inkml:trace>
  <inkml:trace contextRef="#ctx0" brushRef="#br0" timeOffset="1477.597">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8:04:52.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275.155">0 1,'0'0</inkml:trace>
  <inkml:trace contextRef="#ctx0" brushRef="#br0" timeOffset="1241.371">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9T18:04:57.6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316.604">0 1,'0'0</inkml:trace>
  <inkml:trace contextRef="#ctx0" brushRef="#br0" timeOffset="317.604">0 1,'0'0</inkml:trace>
  <inkml:trace contextRef="#ctx0" brushRef="#br0" timeOffset="516.924">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B6A7-ADEB-48F8-8480-3818A8A38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B7D04B-9909-45A3-9956-2A26CF935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7E614E-7827-4FE9-81BC-EDDD71B8A73A}"/>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C8F79257-7FCA-4C85-885C-E763ABB2B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5251A-F8D6-4C78-9520-301B7CB8AE7B}"/>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171320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2D76-CEA0-4460-8095-918A052E6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47E303-C005-4B7C-8C01-B5F947CEE7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EB548-DCE6-495B-8025-59530F29AFCA}"/>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B154EB4A-4258-47F7-9EF2-69B314280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E5368-3066-424B-8675-8542D21D6EB1}"/>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343903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BDD6A-2476-48DA-88E4-779DF9D533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83E70D-8798-497F-ADD5-96B13E4419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225A7D-8AE9-4667-A55B-625FE54C9965}"/>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CAA16413-A0B3-4B0E-AA45-85925375B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CB2FF-0321-4AE8-A462-0157AD98F059}"/>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393011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C06E-B3DF-4A62-BF00-2411AD65FF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3A9583-8685-48DF-911C-E1733E51C8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8888A-9B4C-4584-9760-B92CA3BE13E6}"/>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0482135C-D8BC-42B1-B369-4D886CF92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018A97-B7FB-4E4F-946B-BCEE442B9C8E}"/>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208096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714F-D137-4171-B4F2-A31F3A7A0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814110-FFD2-44B1-A49E-E38C690D5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0D1A3C-F55F-4E3C-B20F-553F9FFBBCE7}"/>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9791465C-60B4-41BB-884C-56EE7D907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551CD-5230-4491-BEBF-833FB9B37162}"/>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219402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DD8B-4F4F-487A-94EA-8FF70EBA66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B107DA-2F8F-467F-8EF0-A3AB41DE45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321385-A66A-47B0-B204-8D5A996F75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8378EE-B26D-4780-B3C3-D2EEACABE8CC}"/>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6" name="Footer Placeholder 5">
            <a:extLst>
              <a:ext uri="{FF2B5EF4-FFF2-40B4-BE49-F238E27FC236}">
                <a16:creationId xmlns:a16="http://schemas.microsoft.com/office/drawing/2014/main" id="{05EDD172-7681-42F2-94F5-3F8612F52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8E836-D8BC-49DA-A555-948546F320EA}"/>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110026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5694-F7B1-42A9-827B-E9B55E142A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3D4ED-4F0C-482E-9C6F-B0BB1FDA5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8BFE3C-1D0C-4524-9CFB-8811379B1C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E637CC-1950-4FAE-BBC5-5CB3179B6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966AD5-4CE1-4AD4-B26D-440773D17A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575712-A654-4788-9968-6EEBC199498F}"/>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8" name="Footer Placeholder 7">
            <a:extLst>
              <a:ext uri="{FF2B5EF4-FFF2-40B4-BE49-F238E27FC236}">
                <a16:creationId xmlns:a16="http://schemas.microsoft.com/office/drawing/2014/main" id="{B2DEB5A4-3646-4BA9-8553-8B642E26CB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6C52AC-0CE0-49A2-89FF-1D02E7B2D2E0}"/>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346815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9141-BE0D-4494-AA7F-090237E2AB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80E186-8B81-45B6-8955-AA6800BA697A}"/>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4" name="Footer Placeholder 3">
            <a:extLst>
              <a:ext uri="{FF2B5EF4-FFF2-40B4-BE49-F238E27FC236}">
                <a16:creationId xmlns:a16="http://schemas.microsoft.com/office/drawing/2014/main" id="{A523C827-C3A2-49E1-94A6-A49ECABF75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B901CF-4B8D-4525-86FE-93A02F84560C}"/>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175875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669F6-35CD-4433-8041-ED4E42147EB2}"/>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3" name="Footer Placeholder 2">
            <a:extLst>
              <a:ext uri="{FF2B5EF4-FFF2-40B4-BE49-F238E27FC236}">
                <a16:creationId xmlns:a16="http://schemas.microsoft.com/office/drawing/2014/main" id="{E3B08BD8-D83C-4528-9C60-41BAA959D5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096D00-7F82-4F21-AD23-6CAE166AD107}"/>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297813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24A8-2C3F-4628-AAA5-29EFEC616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56ABEF-A5BC-47E9-9511-37B72BDEC2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543-E432-44AD-8E58-614E34CD0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CDCF62-6B6F-4847-A2CA-5B7B8834DE9C}"/>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6" name="Footer Placeholder 5">
            <a:extLst>
              <a:ext uri="{FF2B5EF4-FFF2-40B4-BE49-F238E27FC236}">
                <a16:creationId xmlns:a16="http://schemas.microsoft.com/office/drawing/2014/main" id="{9BC921C2-5B4E-4A81-B8F7-6A6FDEF3E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5EED6-46DB-4E53-9921-D09DF6C0BF45}"/>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29845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52F9-BFD5-4B6B-9C05-CB774131C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DE8D0F-7B2C-4B4B-A722-0C7967C9E0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11F05E-4686-42CB-AEEB-5B559AA36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2EB5FD-31D6-41DC-A9E3-F7BE121DAA84}"/>
              </a:ext>
            </a:extLst>
          </p:cNvPr>
          <p:cNvSpPr>
            <a:spLocks noGrp="1"/>
          </p:cNvSpPr>
          <p:nvPr>
            <p:ph type="dt" sz="half" idx="10"/>
          </p:nvPr>
        </p:nvSpPr>
        <p:spPr/>
        <p:txBody>
          <a:bodyPr/>
          <a:lstStyle/>
          <a:p>
            <a:fld id="{7EA26A99-C12A-452E-8360-53A54A95703D}" type="datetimeFigureOut">
              <a:rPr lang="en-IN" smtClean="0"/>
              <a:t>30-04-2022</a:t>
            </a:fld>
            <a:endParaRPr lang="en-IN"/>
          </a:p>
        </p:txBody>
      </p:sp>
      <p:sp>
        <p:nvSpPr>
          <p:cNvPr id="6" name="Footer Placeholder 5">
            <a:extLst>
              <a:ext uri="{FF2B5EF4-FFF2-40B4-BE49-F238E27FC236}">
                <a16:creationId xmlns:a16="http://schemas.microsoft.com/office/drawing/2014/main" id="{2A8911C1-E0CB-4FD6-B233-6B911404B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2F8F47-293D-486C-9FDA-0CF4D55CB5D6}"/>
              </a:ext>
            </a:extLst>
          </p:cNvPr>
          <p:cNvSpPr>
            <a:spLocks noGrp="1"/>
          </p:cNvSpPr>
          <p:nvPr>
            <p:ph type="sldNum" sz="quarter" idx="12"/>
          </p:nvPr>
        </p:nvSpPr>
        <p:spPr/>
        <p:txBody>
          <a:bodyPr/>
          <a:lstStyle/>
          <a:p>
            <a:fld id="{3EA78312-3925-4A15-9A30-D4D477254306}" type="slidenum">
              <a:rPr lang="en-IN" smtClean="0"/>
              <a:t>‹#›</a:t>
            </a:fld>
            <a:endParaRPr lang="en-IN"/>
          </a:p>
        </p:txBody>
      </p:sp>
    </p:spTree>
    <p:extLst>
      <p:ext uri="{BB962C8B-B14F-4D97-AF65-F5344CB8AC3E}">
        <p14:creationId xmlns:p14="http://schemas.microsoft.com/office/powerpoint/2010/main" val="129467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BAD79-A58F-47B7-B204-028CA563C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B4A51A-941C-424F-B92B-62B1CC3E1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D50C6-4969-4CB4-B7D5-69F8B098F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26A99-C12A-452E-8360-53A54A95703D}" type="datetimeFigureOut">
              <a:rPr lang="en-IN" smtClean="0"/>
              <a:t>30-04-2022</a:t>
            </a:fld>
            <a:endParaRPr lang="en-IN"/>
          </a:p>
        </p:txBody>
      </p:sp>
      <p:sp>
        <p:nvSpPr>
          <p:cNvPr id="5" name="Footer Placeholder 4">
            <a:extLst>
              <a:ext uri="{FF2B5EF4-FFF2-40B4-BE49-F238E27FC236}">
                <a16:creationId xmlns:a16="http://schemas.microsoft.com/office/drawing/2014/main" id="{93A1761F-6207-4CCF-B528-544784DB3F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5A61BB-5E04-4067-94A4-59CEDBA7D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78312-3925-4A15-9A30-D4D477254306}" type="slidenum">
              <a:rPr lang="en-IN" smtClean="0"/>
              <a:t>‹#›</a:t>
            </a:fld>
            <a:endParaRPr lang="en-IN"/>
          </a:p>
        </p:txBody>
      </p:sp>
    </p:spTree>
    <p:extLst>
      <p:ext uri="{BB962C8B-B14F-4D97-AF65-F5344CB8AC3E}">
        <p14:creationId xmlns:p14="http://schemas.microsoft.com/office/powerpoint/2010/main" val="157862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png"/><Relationship Id="rId4" Type="http://schemas.openxmlformats.org/officeDocument/2006/relationships/customXml" Target="../ink/ink6.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63C9-A4D9-43F2-AE79-A49FEA95F75D}"/>
              </a:ext>
            </a:extLst>
          </p:cNvPr>
          <p:cNvSpPr>
            <a:spLocks noGrp="1"/>
          </p:cNvSpPr>
          <p:nvPr>
            <p:ph type="ctrTitle"/>
          </p:nvPr>
        </p:nvSpPr>
        <p:spPr>
          <a:solidFill>
            <a:schemeClr val="accent2"/>
          </a:solidFill>
        </p:spPr>
        <p:txBody>
          <a:bodyPr/>
          <a:lstStyle/>
          <a:p>
            <a:r>
              <a:rPr lang="en-IN">
                <a:latin typeface="Tw Cen MT Condensed Extra Bold" panose="020B0803020202020204" pitchFamily="34" charset="0"/>
              </a:rPr>
              <a:t>Customer</a:t>
            </a:r>
            <a:r>
              <a:rPr lang="en-IN"/>
              <a:t> </a:t>
            </a:r>
            <a:r>
              <a:rPr lang="en-IN">
                <a:latin typeface="Tw Cen MT Condensed Extra Bold" panose="020B0803020202020204" pitchFamily="34" charset="0"/>
              </a:rPr>
              <a:t>Retention</a:t>
            </a:r>
            <a:br>
              <a:rPr lang="en-IN" dirty="0"/>
            </a:br>
            <a:endParaRPr lang="en-IN" dirty="0"/>
          </a:p>
        </p:txBody>
      </p:sp>
      <p:sp>
        <p:nvSpPr>
          <p:cNvPr id="3" name="Subtitle 2">
            <a:extLst>
              <a:ext uri="{FF2B5EF4-FFF2-40B4-BE49-F238E27FC236}">
                <a16:creationId xmlns:a16="http://schemas.microsoft.com/office/drawing/2014/main" id="{889FF181-F8CF-4D16-BC96-99520C2025C6}"/>
              </a:ext>
            </a:extLst>
          </p:cNvPr>
          <p:cNvSpPr>
            <a:spLocks noGrp="1"/>
          </p:cNvSpPr>
          <p:nvPr>
            <p:ph type="subTitle" idx="1"/>
          </p:nvPr>
        </p:nvSpPr>
        <p:spPr>
          <a:solidFill>
            <a:srgbClr val="92D050"/>
          </a:solidFill>
        </p:spPr>
        <p:txBody>
          <a:bodyPr/>
          <a:lstStyle/>
          <a:p>
            <a:r>
              <a:rPr lang="en-GB" b="1" u="sng" dirty="0">
                <a:latin typeface="Tw Cen MT Condensed Extra Bold" panose="020B0803020202020204" pitchFamily="34" charset="0"/>
                <a:cs typeface="Times New Roman" panose="02020603050405020304" pitchFamily="18" charset="0"/>
              </a:rPr>
              <a:t>E – retail factors for customer activation and retention:</a:t>
            </a:r>
          </a:p>
          <a:p>
            <a:r>
              <a:rPr lang="en-GB" b="1" u="sng" dirty="0">
                <a:latin typeface="Tw Cen MT Condensed Extra Bold" panose="020B0803020202020204" pitchFamily="34" charset="0"/>
                <a:cs typeface="Times New Roman" panose="02020603050405020304" pitchFamily="18" charset="0"/>
              </a:rPr>
              <a:t>A case study from Indian E – commerce customers.</a:t>
            </a:r>
            <a:endParaRPr lang="en-DE" b="1" u="sng" dirty="0">
              <a:latin typeface="Tw Cen MT Condensed Extra Bold" panose="020B0803020202020204" pitchFamily="34"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8E96270B-47D4-4FCE-A031-307B49801559}"/>
                  </a:ext>
                </a:extLst>
              </p14:cNvPr>
              <p14:cNvContentPartPr/>
              <p14:nvPr/>
            </p14:nvContentPartPr>
            <p14:xfrm>
              <a:off x="3116072" y="1641622"/>
              <a:ext cx="360" cy="360"/>
            </p14:xfrm>
          </p:contentPart>
        </mc:Choice>
        <mc:Fallback xmlns="">
          <p:pic>
            <p:nvPicPr>
              <p:cNvPr id="4" name="Ink 3">
                <a:extLst>
                  <a:ext uri="{FF2B5EF4-FFF2-40B4-BE49-F238E27FC236}">
                    <a16:creationId xmlns:a16="http://schemas.microsoft.com/office/drawing/2014/main" id="{8E96270B-47D4-4FCE-A031-307B49801559}"/>
                  </a:ext>
                </a:extLst>
              </p:cNvPr>
              <p:cNvPicPr/>
              <p:nvPr/>
            </p:nvPicPr>
            <p:blipFill>
              <a:blip r:embed="rId3"/>
              <a:stretch>
                <a:fillRect/>
              </a:stretch>
            </p:blipFill>
            <p:spPr>
              <a:xfrm>
                <a:off x="3098072" y="153398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7DB2455A-DFE7-4D32-B388-51E676BECE2D}"/>
                  </a:ext>
                </a:extLst>
              </p14:cNvPr>
              <p14:cNvContentPartPr/>
              <p14:nvPr/>
            </p14:nvContentPartPr>
            <p14:xfrm>
              <a:off x="3489392" y="2266942"/>
              <a:ext cx="360" cy="360"/>
            </p14:xfrm>
          </p:contentPart>
        </mc:Choice>
        <mc:Fallback xmlns="">
          <p:pic>
            <p:nvPicPr>
              <p:cNvPr id="6" name="Ink 5">
                <a:extLst>
                  <a:ext uri="{FF2B5EF4-FFF2-40B4-BE49-F238E27FC236}">
                    <a16:creationId xmlns:a16="http://schemas.microsoft.com/office/drawing/2014/main" id="{7DB2455A-DFE7-4D32-B388-51E676BECE2D}"/>
                  </a:ext>
                </a:extLst>
              </p:cNvPr>
              <p:cNvPicPr/>
              <p:nvPr/>
            </p:nvPicPr>
            <p:blipFill>
              <a:blip r:embed="rId5"/>
              <a:stretch>
                <a:fillRect/>
              </a:stretch>
            </p:blipFill>
            <p:spPr>
              <a:xfrm>
                <a:off x="3471752" y="215894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Ink 6">
                <a:extLst>
                  <a:ext uri="{FF2B5EF4-FFF2-40B4-BE49-F238E27FC236}">
                    <a16:creationId xmlns:a16="http://schemas.microsoft.com/office/drawing/2014/main" id="{FCB33C62-A534-4276-8335-924AB5BE95DF}"/>
                  </a:ext>
                </a:extLst>
              </p14:cNvPr>
              <p14:cNvContentPartPr/>
              <p14:nvPr/>
            </p14:nvContentPartPr>
            <p14:xfrm>
              <a:off x="7762592" y="2462782"/>
              <a:ext cx="360" cy="360"/>
            </p14:xfrm>
          </p:contentPart>
        </mc:Choice>
        <mc:Fallback xmlns="">
          <p:pic>
            <p:nvPicPr>
              <p:cNvPr id="7" name="Ink 6">
                <a:extLst>
                  <a:ext uri="{FF2B5EF4-FFF2-40B4-BE49-F238E27FC236}">
                    <a16:creationId xmlns:a16="http://schemas.microsoft.com/office/drawing/2014/main" id="{FCB33C62-A534-4276-8335-924AB5BE95DF}"/>
                  </a:ext>
                </a:extLst>
              </p:cNvPr>
              <p:cNvPicPr/>
              <p:nvPr/>
            </p:nvPicPr>
            <p:blipFill>
              <a:blip r:embed="rId7"/>
              <a:stretch>
                <a:fillRect/>
              </a:stretch>
            </p:blipFill>
            <p:spPr>
              <a:xfrm>
                <a:off x="7744952" y="235514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 name="Ink 11">
                <a:extLst>
                  <a:ext uri="{FF2B5EF4-FFF2-40B4-BE49-F238E27FC236}">
                    <a16:creationId xmlns:a16="http://schemas.microsoft.com/office/drawing/2014/main" id="{19CDB1B9-C6BD-4400-8837-43443AD60B18}"/>
                  </a:ext>
                </a:extLst>
              </p14:cNvPr>
              <p14:cNvContentPartPr/>
              <p14:nvPr/>
            </p14:nvContentPartPr>
            <p14:xfrm>
              <a:off x="7193432" y="2089462"/>
              <a:ext cx="360" cy="360"/>
            </p14:xfrm>
          </p:contentPart>
        </mc:Choice>
        <mc:Fallback xmlns="">
          <p:pic>
            <p:nvPicPr>
              <p:cNvPr id="12" name="Ink 11">
                <a:extLst>
                  <a:ext uri="{FF2B5EF4-FFF2-40B4-BE49-F238E27FC236}">
                    <a16:creationId xmlns:a16="http://schemas.microsoft.com/office/drawing/2014/main" id="{19CDB1B9-C6BD-4400-8837-43443AD60B18}"/>
                  </a:ext>
                </a:extLst>
              </p:cNvPr>
              <p:cNvPicPr/>
              <p:nvPr/>
            </p:nvPicPr>
            <p:blipFill>
              <a:blip r:embed="rId9"/>
              <a:stretch>
                <a:fillRect/>
              </a:stretch>
            </p:blipFill>
            <p:spPr>
              <a:xfrm>
                <a:off x="7175792" y="1981822"/>
                <a:ext cx="36000" cy="216000"/>
              </a:xfrm>
              <a:prstGeom prst="rect">
                <a:avLst/>
              </a:prstGeom>
            </p:spPr>
          </p:pic>
        </mc:Fallback>
      </mc:AlternateContent>
    </p:spTree>
    <p:extLst>
      <p:ext uri="{BB962C8B-B14F-4D97-AF65-F5344CB8AC3E}">
        <p14:creationId xmlns:p14="http://schemas.microsoft.com/office/powerpoint/2010/main" val="112328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AA5B-80BA-4688-92E5-D30E53562C80}"/>
              </a:ext>
            </a:extLst>
          </p:cNvPr>
          <p:cNvSpPr>
            <a:spLocks noGrp="1"/>
          </p:cNvSpPr>
          <p:nvPr>
            <p:ph type="title"/>
          </p:nvPr>
        </p:nvSpPr>
        <p:spPr>
          <a:xfrm>
            <a:off x="838200" y="365125"/>
            <a:ext cx="10515600" cy="3063876"/>
          </a:xfrm>
        </p:spPr>
        <p:txBody>
          <a:bodyPr>
            <a:normAutofit fontScale="90000"/>
          </a:bodyPr>
          <a:lstStyle/>
          <a:p>
            <a:pPr marL="285750" indent="-285750"/>
            <a:r>
              <a:rPr lang="en-US" sz="2800" dirty="0">
                <a:latin typeface="Tw Cen MT" panose="020B0602020104020603" pitchFamily="34" charset="0"/>
              </a:rPr>
              <a:t>Ease of navigation in website :</a:t>
            </a:r>
            <a:br>
              <a:rPr lang="en-US" sz="2800" dirty="0">
                <a:latin typeface="Tw Cen MT" panose="020B0602020104020603" pitchFamily="34" charset="0"/>
              </a:rPr>
            </a:br>
            <a:r>
              <a:rPr lang="en-US" sz="2800" dirty="0">
                <a:latin typeface="Tw Cen MT" panose="020B0602020104020603" pitchFamily="34" charset="0"/>
              </a:rPr>
              <a:t>Around 52% of the user says that they strongly agree that navigation through website is easy. </a:t>
            </a:r>
            <a:br>
              <a:rPr lang="en-US" sz="2800" dirty="0">
                <a:latin typeface="Tw Cen MT" panose="020B0602020104020603" pitchFamily="34" charset="0"/>
              </a:rPr>
            </a:br>
            <a:r>
              <a:rPr lang="en-US" sz="2800" dirty="0">
                <a:latin typeface="Tw Cen MT" panose="020B0602020104020603" pitchFamily="34" charset="0"/>
              </a:rPr>
              <a:t>Around 39% of the user says that they agree with ease of navigation through website Around 7% of the user strongly disagree with the ease of navigation through website Around 2% of the user disagree with the ease of navigation through website .</a:t>
            </a:r>
            <a:br>
              <a:rPr lang="en-US" sz="2800" dirty="0">
                <a:latin typeface="Tw Cen MT" panose="020B0602020104020603" pitchFamily="34" charset="0"/>
              </a:rPr>
            </a:b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39E52793-07C3-4C54-8A55-0051B3F8B78D}"/>
              </a:ext>
            </a:extLst>
          </p:cNvPr>
          <p:cNvSpPr>
            <a:spLocks noGrp="1"/>
          </p:cNvSpPr>
          <p:nvPr>
            <p:ph idx="1"/>
          </p:nvPr>
        </p:nvSpPr>
        <p:spPr>
          <a:xfrm>
            <a:off x="838200" y="3113087"/>
            <a:ext cx="10515600" cy="3063876"/>
          </a:xfrm>
        </p:spPr>
        <p:txBody>
          <a:bodyPr/>
          <a:lstStyle/>
          <a:p>
            <a:r>
              <a:rPr lang="en-US" dirty="0">
                <a:latin typeface="Tw Cen MT" panose="020B0602020104020603" pitchFamily="34" charset="0"/>
              </a:rPr>
              <a:t>Convenient Payment methods: </a:t>
            </a:r>
          </a:p>
          <a:p>
            <a:r>
              <a:rPr lang="en-US" dirty="0">
                <a:latin typeface="Tw Cen MT" panose="020B0602020104020603" pitchFamily="34" charset="0"/>
              </a:rPr>
              <a:t>Around 59% of user strongly agree that the payment methods are convenient .</a:t>
            </a:r>
          </a:p>
          <a:p>
            <a:r>
              <a:rPr lang="en-US" dirty="0">
                <a:latin typeface="Tw Cen MT" panose="020B0602020104020603" pitchFamily="34" charset="0"/>
              </a:rPr>
              <a:t>Around 29% of user agree that the payment methods are convenient. </a:t>
            </a:r>
          </a:p>
          <a:p>
            <a:r>
              <a:rPr lang="en-US" dirty="0">
                <a:latin typeface="Tw Cen MT" panose="020B0602020104020603" pitchFamily="34" charset="0"/>
              </a:rPr>
              <a:t>Around 12% of user disagree that the payment methods are convenient.</a:t>
            </a:r>
          </a:p>
          <a:p>
            <a:endParaRPr lang="en-IN" dirty="0"/>
          </a:p>
        </p:txBody>
      </p:sp>
    </p:spTree>
    <p:extLst>
      <p:ext uri="{BB962C8B-B14F-4D97-AF65-F5344CB8AC3E}">
        <p14:creationId xmlns:p14="http://schemas.microsoft.com/office/powerpoint/2010/main" val="197634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90D-FCFC-4B1A-AE9C-6C25D3270BBF}"/>
              </a:ext>
            </a:extLst>
          </p:cNvPr>
          <p:cNvSpPr>
            <a:spLocks noGrp="1"/>
          </p:cNvSpPr>
          <p:nvPr>
            <p:ph type="title"/>
          </p:nvPr>
        </p:nvSpPr>
        <p:spPr>
          <a:xfrm>
            <a:off x="591716" y="94537"/>
            <a:ext cx="10515600" cy="3675030"/>
          </a:xfrm>
        </p:spPr>
        <p:txBody>
          <a:bodyPr>
            <a:normAutofit/>
          </a:bodyPr>
          <a:lstStyle/>
          <a:p>
            <a:pPr marL="457200" indent="-457200">
              <a:buFont typeface="Arial" panose="020B0604020202020204" pitchFamily="34" charset="0"/>
              <a:buChar char="•"/>
            </a:pPr>
            <a:r>
              <a:rPr lang="en-US" sz="2400" dirty="0">
                <a:latin typeface="Tw Cen MT" panose="020B0602020104020603" pitchFamily="34" charset="0"/>
              </a:rPr>
              <a:t>Trust that the online retail store will fulfill its part of the transaction at the stipulated time</a:t>
            </a:r>
            <a:br>
              <a:rPr lang="en-US" sz="2400" dirty="0">
                <a:latin typeface="Tw Cen MT" panose="020B0602020104020603" pitchFamily="34" charset="0"/>
              </a:rPr>
            </a:br>
            <a:r>
              <a:rPr lang="en-US" sz="2400" dirty="0">
                <a:latin typeface="Tw Cen MT" panose="020B0602020104020603" pitchFamily="34" charset="0"/>
              </a:rPr>
              <a:t>Around 52% of user strongly agree that they have trust in the online retail store will fulfill its part of the transaction at the stipulated time </a:t>
            </a:r>
            <a:br>
              <a:rPr lang="en-US" sz="2400" dirty="0">
                <a:latin typeface="Tw Cen MT" panose="020B0602020104020603" pitchFamily="34" charset="0"/>
              </a:rPr>
            </a:br>
            <a:r>
              <a:rPr lang="en-US" sz="2400" dirty="0">
                <a:latin typeface="Tw Cen MT" panose="020B0602020104020603" pitchFamily="34" charset="0"/>
              </a:rPr>
              <a:t>Around 31% of user agree that they have trust in the online retail store will fulfill its part of the transaction at the stipulated time </a:t>
            </a:r>
            <a:br>
              <a:rPr lang="en-US" sz="2400" dirty="0">
                <a:latin typeface="Tw Cen MT" panose="020B0602020104020603" pitchFamily="34" charset="0"/>
              </a:rPr>
            </a:br>
            <a:r>
              <a:rPr lang="en-US" sz="2400" dirty="0">
                <a:latin typeface="Tw Cen MT" panose="020B0602020104020603" pitchFamily="34" charset="0"/>
              </a:rPr>
              <a:t>Around 11% of the user disagree with the fact that online retail store will fulfill its part of the transaction at the stipulated time. </a:t>
            </a:r>
            <a:br>
              <a:rPr lang="en-US" sz="2400" dirty="0">
                <a:latin typeface="Tw Cen MT" panose="020B0602020104020603" pitchFamily="34" charset="0"/>
              </a:rPr>
            </a:br>
            <a:r>
              <a:rPr lang="en-US" sz="2400" dirty="0">
                <a:latin typeface="Tw Cen MT" panose="020B0602020104020603" pitchFamily="34" charset="0"/>
              </a:rPr>
              <a:t>Around 6% of user stated that its indifferent</a:t>
            </a:r>
            <a:r>
              <a:rPr lang="en-US" sz="2800" dirty="0">
                <a:latin typeface="Tw Cen MT" panose="020B0602020104020603" pitchFamily="34" charset="0"/>
              </a:rPr>
              <a:t>. </a:t>
            </a: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BE52BC9E-CEB4-46B0-99A9-6499ECE4B5B6}"/>
              </a:ext>
            </a:extLst>
          </p:cNvPr>
          <p:cNvSpPr>
            <a:spLocks noGrp="1"/>
          </p:cNvSpPr>
          <p:nvPr>
            <p:ph idx="1"/>
          </p:nvPr>
        </p:nvSpPr>
        <p:spPr>
          <a:xfrm>
            <a:off x="475861" y="3573625"/>
            <a:ext cx="10700657" cy="2687314"/>
          </a:xfrm>
        </p:spPr>
        <p:txBody>
          <a:bodyPr>
            <a:noAutofit/>
          </a:bodyPr>
          <a:lstStyle/>
          <a:p>
            <a:r>
              <a:rPr lang="en-US" sz="2400" dirty="0">
                <a:latin typeface="Tw Cen MT" panose="020B0602020104020603" pitchFamily="34" charset="0"/>
              </a:rPr>
              <a:t>Empathy (readiness to assist with queries) towards the customers </a:t>
            </a:r>
          </a:p>
          <a:p>
            <a:pPr lvl="1"/>
            <a:r>
              <a:rPr lang="en-US" dirty="0">
                <a:latin typeface="Tw Cen MT" panose="020B0602020104020603" pitchFamily="34" charset="0"/>
              </a:rPr>
              <a:t>Around 71% of user strongly agree with the fact that the online retail stores are always ready to assist with queries of customers. </a:t>
            </a:r>
          </a:p>
          <a:p>
            <a:pPr lvl="1"/>
            <a:r>
              <a:rPr lang="en-US" dirty="0">
                <a:latin typeface="Tw Cen MT" panose="020B0602020104020603" pitchFamily="34" charset="0"/>
              </a:rPr>
              <a:t>Around 15% of user agree with the fact that the online retail stores are always ready to assist with queries of customers. </a:t>
            </a:r>
          </a:p>
          <a:p>
            <a:pPr lvl="1"/>
            <a:r>
              <a:rPr lang="en-US" dirty="0">
                <a:latin typeface="Tw Cen MT" panose="020B0602020104020603" pitchFamily="34" charset="0"/>
              </a:rPr>
              <a:t>Around 8% of user disagree with the fact that the online retail stores are always ready to assist with queries of customers. </a:t>
            </a:r>
          </a:p>
          <a:p>
            <a:pPr lvl="1"/>
            <a:r>
              <a:rPr lang="en-US" dirty="0">
                <a:latin typeface="Tw Cen MT" panose="020B0602020104020603" pitchFamily="34" charset="0"/>
              </a:rPr>
              <a:t>Around 6% of user stated that this is indifferent.</a:t>
            </a:r>
            <a:endParaRPr lang="en-IN" dirty="0">
              <a:latin typeface="Tw Cen MT" panose="020B0602020104020603" pitchFamily="34" charset="0"/>
            </a:endParaRPr>
          </a:p>
        </p:txBody>
      </p:sp>
    </p:spTree>
    <p:extLst>
      <p:ext uri="{BB962C8B-B14F-4D97-AF65-F5344CB8AC3E}">
        <p14:creationId xmlns:p14="http://schemas.microsoft.com/office/powerpoint/2010/main" val="51042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E7FF-9337-49F3-8DFC-C2E69E33B9F3}"/>
              </a:ext>
            </a:extLst>
          </p:cNvPr>
          <p:cNvSpPr>
            <a:spLocks noGrp="1"/>
          </p:cNvSpPr>
          <p:nvPr>
            <p:ph type="title"/>
          </p:nvPr>
        </p:nvSpPr>
        <p:spPr>
          <a:xfrm>
            <a:off x="922176" y="699797"/>
            <a:ext cx="10515600" cy="2521112"/>
          </a:xfrm>
        </p:spPr>
        <p:txBody>
          <a:bodyPr>
            <a:normAutofit fontScale="90000"/>
          </a:bodyPr>
          <a:lstStyle/>
          <a:p>
            <a:pPr marL="457200" indent="-457200">
              <a:buFont typeface="Arial" panose="020B0604020202020204" pitchFamily="34" charset="0"/>
              <a:buChar char="•"/>
            </a:pPr>
            <a:r>
              <a:rPr lang="en-US" sz="3100" dirty="0">
                <a:latin typeface="Tw Cen MT" panose="020B0602020104020603" pitchFamily="34" charset="0"/>
              </a:rPr>
              <a:t>Return and replacement policy of the e-</a:t>
            </a:r>
            <a:r>
              <a:rPr lang="en-US" sz="3100" dirty="0" err="1">
                <a:latin typeface="Tw Cen MT" panose="020B0602020104020603" pitchFamily="34" charset="0"/>
              </a:rPr>
              <a:t>tailer</a:t>
            </a:r>
            <a:r>
              <a:rPr lang="en-US" sz="3100" dirty="0">
                <a:latin typeface="Tw Cen MT" panose="020B0602020104020603" pitchFamily="34" charset="0"/>
              </a:rPr>
              <a:t> is important for purchase decision Around 74% of user strongly agree that replacement policy is important for purchase </a:t>
            </a:r>
            <a:br>
              <a:rPr lang="en-US" sz="3100" dirty="0">
                <a:latin typeface="Tw Cen MT" panose="020B0602020104020603" pitchFamily="34" charset="0"/>
              </a:rPr>
            </a:br>
            <a:r>
              <a:rPr lang="en-US" sz="3100" dirty="0">
                <a:latin typeface="Tw Cen MT" panose="020B0602020104020603" pitchFamily="34" charset="0"/>
              </a:rPr>
              <a:t>     Around 19% of user agree that replacement policy is important for purchase </a:t>
            </a:r>
            <a:br>
              <a:rPr lang="en-US" sz="3100" dirty="0">
                <a:latin typeface="Tw Cen MT" panose="020B0602020104020603" pitchFamily="34" charset="0"/>
              </a:rPr>
            </a:br>
            <a:r>
              <a:rPr lang="en-US" sz="3100" dirty="0">
                <a:latin typeface="Tw Cen MT" panose="020B0602020104020603" pitchFamily="34" charset="0"/>
              </a:rPr>
              <a:t>     Around 7% of user disagree with the fact that replacement policy is important for   purchase</a:t>
            </a:r>
            <a:br>
              <a:rPr lang="en-US" dirty="0">
                <a:latin typeface="Tw Cen MT" panose="020B0602020104020603" pitchFamily="34" charset="0"/>
              </a:rPr>
            </a:br>
            <a:endParaRPr lang="en-IN" dirty="0">
              <a:latin typeface="Tw Cen MT" panose="020B0602020104020603" pitchFamily="34" charset="0"/>
            </a:endParaRPr>
          </a:p>
        </p:txBody>
      </p:sp>
      <p:sp>
        <p:nvSpPr>
          <p:cNvPr id="3" name="Content Placeholder 2">
            <a:extLst>
              <a:ext uri="{FF2B5EF4-FFF2-40B4-BE49-F238E27FC236}">
                <a16:creationId xmlns:a16="http://schemas.microsoft.com/office/drawing/2014/main" id="{F0DCB2ED-8181-48E6-BE1B-D5D62C88436B}"/>
              </a:ext>
            </a:extLst>
          </p:cNvPr>
          <p:cNvSpPr>
            <a:spLocks noGrp="1"/>
          </p:cNvSpPr>
          <p:nvPr>
            <p:ph idx="1"/>
          </p:nvPr>
        </p:nvSpPr>
        <p:spPr>
          <a:xfrm>
            <a:off x="922176" y="3220909"/>
            <a:ext cx="10515600" cy="5066620"/>
          </a:xfrm>
        </p:spPr>
        <p:txBody>
          <a:bodyPr/>
          <a:lstStyle/>
          <a:p>
            <a:r>
              <a:rPr lang="en-US" dirty="0">
                <a:latin typeface="Tw Cen MT" panose="020B0602020104020603" pitchFamily="34" charset="0"/>
              </a:rPr>
              <a:t>Shopping online is convenient and flexible.</a:t>
            </a:r>
          </a:p>
          <a:p>
            <a:r>
              <a:rPr lang="en-US" dirty="0">
                <a:latin typeface="Tw Cen MT" panose="020B0602020104020603" pitchFamily="34" charset="0"/>
              </a:rPr>
              <a:t>Around 54% of user strongly agree that online shopping is flexible and convenient. </a:t>
            </a:r>
          </a:p>
          <a:p>
            <a:r>
              <a:rPr lang="en-US" dirty="0">
                <a:latin typeface="Tw Cen MT" panose="020B0602020104020603" pitchFamily="34" charset="0"/>
              </a:rPr>
              <a:t>Around 29% of user agree that online shopping is flexible and convenient.</a:t>
            </a:r>
          </a:p>
          <a:p>
            <a:r>
              <a:rPr lang="en-US" dirty="0">
                <a:latin typeface="Tw Cen MT" panose="020B0602020104020603" pitchFamily="34" charset="0"/>
              </a:rPr>
              <a:t>Around 5% of user disagree that online shopping is flexible and convenient Around 12% of user stated it as indifferent. </a:t>
            </a:r>
          </a:p>
          <a:p>
            <a:endParaRPr lang="en-IN" dirty="0"/>
          </a:p>
        </p:txBody>
      </p:sp>
    </p:spTree>
    <p:extLst>
      <p:ext uri="{BB962C8B-B14F-4D97-AF65-F5344CB8AC3E}">
        <p14:creationId xmlns:p14="http://schemas.microsoft.com/office/powerpoint/2010/main" val="363320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2DA-EBA6-482A-AE8D-2D81B4AE4C24}"/>
              </a:ext>
            </a:extLst>
          </p:cNvPr>
          <p:cNvSpPr>
            <a:spLocks noGrp="1"/>
          </p:cNvSpPr>
          <p:nvPr>
            <p:ph type="title"/>
          </p:nvPr>
        </p:nvSpPr>
        <p:spPr>
          <a:xfrm>
            <a:off x="606490" y="2565919"/>
            <a:ext cx="10681996" cy="4534677"/>
          </a:xfrm>
        </p:spPr>
        <p:txBody>
          <a:bodyPr>
            <a:normAutofit/>
          </a:bodyPr>
          <a:lstStyle/>
          <a:p>
            <a:pPr marL="285750" indent="-285750"/>
            <a:r>
              <a:rPr lang="en-US" sz="2800" dirty="0">
                <a:latin typeface="Tw Cen MT" panose="020B0602020104020603" pitchFamily="34" charset="0"/>
              </a:rPr>
              <a:t>Monetary savings </a:t>
            </a:r>
            <a:br>
              <a:rPr lang="en-US" sz="2800" dirty="0">
                <a:latin typeface="Tw Cen MT" panose="020B0602020104020603" pitchFamily="34" charset="0"/>
              </a:rPr>
            </a:br>
            <a:r>
              <a:rPr lang="en-US" sz="2800" dirty="0">
                <a:latin typeface="Tw Cen MT" panose="020B0602020104020603" pitchFamily="34" charset="0"/>
              </a:rPr>
              <a:t>Around 55% of user strongly agree with the fact that there is a monetary savings through online shopping </a:t>
            </a:r>
            <a:br>
              <a:rPr lang="en-US" sz="2800" dirty="0">
                <a:latin typeface="Tw Cen MT" panose="020B0602020104020603" pitchFamily="34" charset="0"/>
              </a:rPr>
            </a:br>
            <a:r>
              <a:rPr lang="en-US" sz="2800" dirty="0">
                <a:latin typeface="Tw Cen MT" panose="020B0602020104020603" pitchFamily="34" charset="0"/>
              </a:rPr>
              <a:t>Around 28% of user agree with the fact that there is a monetary savings through online shopping </a:t>
            </a:r>
            <a:br>
              <a:rPr lang="en-US" sz="2800" dirty="0">
                <a:latin typeface="Tw Cen MT" panose="020B0602020104020603" pitchFamily="34" charset="0"/>
              </a:rPr>
            </a:br>
            <a:r>
              <a:rPr lang="en-US" sz="2800" dirty="0">
                <a:latin typeface="Tw Cen MT" panose="020B0602020104020603" pitchFamily="34" charset="0"/>
              </a:rPr>
              <a:t>Around 11% of user disagree with the fact that there is a monetary savings through online shopping </a:t>
            </a:r>
            <a:br>
              <a:rPr lang="en-US" sz="2800" dirty="0">
                <a:latin typeface="Tw Cen MT" panose="020B0602020104020603" pitchFamily="34" charset="0"/>
              </a:rPr>
            </a:br>
            <a:r>
              <a:rPr lang="en-US" sz="2800" dirty="0">
                <a:latin typeface="Tw Cen MT" panose="020B0602020104020603" pitchFamily="34" charset="0"/>
              </a:rPr>
              <a:t>Around 6% of user stated it as indifferent </a:t>
            </a: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C6A58B51-D149-453F-813D-994186152274}"/>
              </a:ext>
            </a:extLst>
          </p:cNvPr>
          <p:cNvSpPr>
            <a:spLocks noGrp="1"/>
          </p:cNvSpPr>
          <p:nvPr>
            <p:ph idx="1"/>
          </p:nvPr>
        </p:nvSpPr>
        <p:spPr>
          <a:xfrm>
            <a:off x="838200" y="597159"/>
            <a:ext cx="10535816" cy="2705878"/>
          </a:xfrm>
        </p:spPr>
        <p:txBody>
          <a:bodyPr>
            <a:normAutofit fontScale="47500" lnSpcReduction="20000"/>
          </a:bodyPr>
          <a:lstStyle/>
          <a:p>
            <a:r>
              <a:rPr lang="en-US" sz="5100" dirty="0">
                <a:latin typeface="Tw Cen MT" panose="020B0602020104020603" pitchFamily="34" charset="0"/>
              </a:rPr>
              <a:t>User satisfaction cannot exist without trust </a:t>
            </a:r>
          </a:p>
          <a:p>
            <a:pPr lvl="1"/>
            <a:r>
              <a:rPr lang="en-US" sz="5100" dirty="0">
                <a:latin typeface="Tw Cen MT" panose="020B0602020104020603" pitchFamily="34" charset="0"/>
              </a:rPr>
              <a:t>Around 45% of user strongly agree that user satisfaction cannot exist without trust </a:t>
            </a:r>
          </a:p>
          <a:p>
            <a:pPr lvl="1"/>
            <a:r>
              <a:rPr lang="en-US" sz="5100" dirty="0">
                <a:latin typeface="Tw Cen MT" panose="020B0602020104020603" pitchFamily="34" charset="0"/>
              </a:rPr>
              <a:t>Around 43% of user agree that user satisfaction cannot exist without trust </a:t>
            </a:r>
          </a:p>
          <a:p>
            <a:pPr lvl="1"/>
            <a:r>
              <a:rPr lang="en-US" sz="5100" dirty="0">
                <a:latin typeface="Tw Cen MT" panose="020B0602020104020603" pitchFamily="34" charset="0"/>
              </a:rPr>
              <a:t>Around 6% of user strongly disagree that user satisfaction cannot exist without trust </a:t>
            </a:r>
          </a:p>
          <a:p>
            <a:pPr lvl="1"/>
            <a:r>
              <a:rPr lang="en-US" sz="5100" dirty="0">
                <a:latin typeface="Tw Cen MT" panose="020B0602020104020603" pitchFamily="34" charset="0"/>
              </a:rPr>
              <a:t>Around 3% of user disagree that user satisfaction cannot exist without trust </a:t>
            </a:r>
          </a:p>
          <a:p>
            <a:pPr lvl="1"/>
            <a:r>
              <a:rPr lang="en-US" sz="5100" dirty="0">
                <a:latin typeface="Tw Cen MT" panose="020B0602020104020603" pitchFamily="34" charset="0"/>
              </a:rPr>
              <a:t>Around 3% of user stated it as indifferent </a:t>
            </a:r>
          </a:p>
          <a:p>
            <a:endParaRPr lang="en-IN" dirty="0"/>
          </a:p>
        </p:txBody>
      </p:sp>
    </p:spTree>
    <p:extLst>
      <p:ext uri="{BB962C8B-B14F-4D97-AF65-F5344CB8AC3E}">
        <p14:creationId xmlns:p14="http://schemas.microsoft.com/office/powerpoint/2010/main" val="33532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1FD-2291-4A03-9442-C7665F1DB472}"/>
              </a:ext>
            </a:extLst>
          </p:cNvPr>
          <p:cNvSpPr>
            <a:spLocks noGrp="1"/>
          </p:cNvSpPr>
          <p:nvPr>
            <p:ph type="title"/>
          </p:nvPr>
        </p:nvSpPr>
        <p:spPr>
          <a:xfrm>
            <a:off x="838200" y="365125"/>
            <a:ext cx="10515600" cy="2648663"/>
          </a:xfrm>
        </p:spPr>
        <p:txBody>
          <a:bodyPr>
            <a:normAutofit/>
          </a:bodyPr>
          <a:lstStyle/>
          <a:p>
            <a:pPr marL="285750" indent="-285750"/>
            <a:r>
              <a:rPr lang="en-US" sz="2800" dirty="0">
                <a:latin typeface="Tw Cen MT" panose="020B0602020104020603" pitchFamily="34" charset="0"/>
              </a:rPr>
              <a:t>Getting value for money spent </a:t>
            </a:r>
            <a:br>
              <a:rPr lang="en-US" sz="2800" dirty="0">
                <a:latin typeface="Tw Cen MT" panose="020B0602020104020603" pitchFamily="34" charset="0"/>
              </a:rPr>
            </a:br>
            <a:r>
              <a:rPr lang="en-US" sz="2800" dirty="0">
                <a:latin typeface="Tw Cen MT" panose="020B0602020104020603" pitchFamily="34" charset="0"/>
              </a:rPr>
              <a:t>Around 15% of users stated it as indifferent </a:t>
            </a:r>
            <a:br>
              <a:rPr lang="en-US" sz="2800" dirty="0">
                <a:latin typeface="Tw Cen MT" panose="020B0602020104020603" pitchFamily="34" charset="0"/>
              </a:rPr>
            </a:br>
            <a:r>
              <a:rPr lang="en-US" sz="2800" dirty="0">
                <a:latin typeface="Tw Cen MT" panose="020B0602020104020603" pitchFamily="34" charset="0"/>
              </a:rPr>
              <a:t>Around 55% agree the fact that they got the value for money spent </a:t>
            </a:r>
            <a:br>
              <a:rPr lang="en-US" sz="2800" dirty="0">
                <a:latin typeface="Tw Cen MT" panose="020B0602020104020603" pitchFamily="34" charset="0"/>
              </a:rPr>
            </a:br>
            <a:r>
              <a:rPr lang="en-US" sz="2800" dirty="0">
                <a:latin typeface="Tw Cen MT" panose="020B0602020104020603" pitchFamily="34" charset="0"/>
              </a:rPr>
              <a:t>Around 30% strongly agree the fact that they got the value for money spent</a:t>
            </a:r>
            <a:br>
              <a:rPr lang="en-US" sz="2800" dirty="0">
                <a:latin typeface="Tw Cen MT" panose="020B0602020104020603" pitchFamily="34" charset="0"/>
              </a:rPr>
            </a:b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9FFC369D-853B-4405-866E-8D7CF6B60707}"/>
              </a:ext>
            </a:extLst>
          </p:cNvPr>
          <p:cNvSpPr>
            <a:spLocks noGrp="1"/>
          </p:cNvSpPr>
          <p:nvPr>
            <p:ph idx="1"/>
          </p:nvPr>
        </p:nvSpPr>
        <p:spPr>
          <a:xfrm>
            <a:off x="548951" y="2621902"/>
            <a:ext cx="10515600" cy="3937518"/>
          </a:xfrm>
        </p:spPr>
        <p:txBody>
          <a:bodyPr/>
          <a:lstStyle/>
          <a:p>
            <a:r>
              <a:rPr lang="en-US" dirty="0">
                <a:solidFill>
                  <a:schemeClr val="bg1">
                    <a:lumMod val="50000"/>
                  </a:schemeClr>
                </a:solidFill>
                <a:latin typeface="Tekton Pro" pitchFamily="34" charset="0"/>
              </a:rPr>
              <a:t>Users choice web application on different areas</a:t>
            </a:r>
          </a:p>
          <a:p>
            <a:pPr marL="0" indent="0">
              <a:buNone/>
            </a:pPr>
            <a:r>
              <a:rPr lang="en-US" dirty="0">
                <a:latin typeface="Tw Cen MT" panose="020B0602020104020603" pitchFamily="34" charset="0"/>
              </a:rPr>
              <a:t>Which is the easy to use application? </a:t>
            </a:r>
          </a:p>
          <a:p>
            <a:r>
              <a:rPr lang="en-US" dirty="0">
                <a:latin typeface="Tw Cen MT" panose="020B0602020104020603" pitchFamily="34" charset="0"/>
              </a:rPr>
              <a:t>According to user the Amazon, Flipkart and Paytm are top three easy to use applications.</a:t>
            </a:r>
          </a:p>
          <a:p>
            <a:pPr marL="0" indent="0">
              <a:buNone/>
            </a:pPr>
            <a:r>
              <a:rPr lang="en-US" dirty="0">
                <a:latin typeface="Tw Cen MT" panose="020B0602020104020603" pitchFamily="34" charset="0"/>
              </a:rPr>
              <a:t>Which is the most reliable web application? </a:t>
            </a:r>
          </a:p>
          <a:p>
            <a:r>
              <a:rPr lang="en-US" dirty="0">
                <a:latin typeface="Tw Cen MT" panose="020B0602020104020603" pitchFamily="34" charset="0"/>
              </a:rPr>
              <a:t>According to user amazon tops the chart followed by Flipkart and Paytm</a:t>
            </a:r>
          </a:p>
          <a:p>
            <a:endParaRPr lang="en-IN" dirty="0"/>
          </a:p>
        </p:txBody>
      </p:sp>
    </p:spTree>
    <p:extLst>
      <p:ext uri="{BB962C8B-B14F-4D97-AF65-F5344CB8AC3E}">
        <p14:creationId xmlns:p14="http://schemas.microsoft.com/office/powerpoint/2010/main" val="52617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4537-BB75-4854-B528-741AFF326B89}"/>
              </a:ext>
            </a:extLst>
          </p:cNvPr>
          <p:cNvSpPr>
            <a:spLocks noGrp="1"/>
          </p:cNvSpPr>
          <p:nvPr>
            <p:ph type="title"/>
          </p:nvPr>
        </p:nvSpPr>
        <p:spPr>
          <a:xfrm>
            <a:off x="838200" y="681038"/>
            <a:ext cx="10515600" cy="1353036"/>
          </a:xfrm>
        </p:spPr>
        <p:txBody>
          <a:bodyPr>
            <a:normAutofit fontScale="90000"/>
          </a:bodyPr>
          <a:lstStyle/>
          <a:p>
            <a:pPr marL="285750" indent="-285750"/>
            <a:r>
              <a:rPr lang="en-US" sz="3100" dirty="0">
                <a:latin typeface="Tw Cen MT" panose="020B0602020104020603" pitchFamily="34" charset="0"/>
              </a:rPr>
              <a:t>Which web application takes most care regarding the privacy of customer’s information?</a:t>
            </a:r>
            <a:br>
              <a:rPr lang="en-US" sz="3100" dirty="0">
                <a:latin typeface="Tw Cen MT" panose="020B0602020104020603" pitchFamily="34" charset="0"/>
              </a:rPr>
            </a:br>
            <a:r>
              <a:rPr lang="en-US" sz="3100" dirty="0">
                <a:latin typeface="Tw Cen MT" panose="020B0602020104020603" pitchFamily="34" charset="0"/>
              </a:rPr>
              <a:t> In case of customers privacy amazon tops the chart followed by Flip Kart and Paytm </a:t>
            </a:r>
            <a:br>
              <a:rPr lang="en-US" b="1" dirty="0"/>
            </a:br>
            <a:endParaRPr lang="en-IN" dirty="0"/>
          </a:p>
        </p:txBody>
      </p:sp>
      <p:sp>
        <p:nvSpPr>
          <p:cNvPr id="3" name="Content Placeholder 2">
            <a:extLst>
              <a:ext uri="{FF2B5EF4-FFF2-40B4-BE49-F238E27FC236}">
                <a16:creationId xmlns:a16="http://schemas.microsoft.com/office/drawing/2014/main" id="{07CBBEC0-9985-455F-94AA-BB4754DCE9B4}"/>
              </a:ext>
            </a:extLst>
          </p:cNvPr>
          <p:cNvSpPr>
            <a:spLocks noGrp="1"/>
          </p:cNvSpPr>
          <p:nvPr>
            <p:ph idx="1"/>
          </p:nvPr>
        </p:nvSpPr>
        <p:spPr>
          <a:xfrm>
            <a:off x="838200" y="2034074"/>
            <a:ext cx="10515600" cy="4351338"/>
          </a:xfrm>
        </p:spPr>
        <p:txBody>
          <a:bodyPr/>
          <a:lstStyle/>
          <a:p>
            <a:pPr marL="0" indent="0">
              <a:buNone/>
            </a:pPr>
            <a:r>
              <a:rPr lang="en-US" dirty="0">
                <a:latin typeface="Tw Cen MT" panose="020B0602020104020603" pitchFamily="34" charset="0"/>
              </a:rPr>
              <a:t>Limited mode of payment on most products (promotion, sales period) </a:t>
            </a:r>
          </a:p>
          <a:p>
            <a:r>
              <a:rPr lang="en-US" dirty="0">
                <a:latin typeface="Tw Cen MT" panose="020B0602020104020603" pitchFamily="34" charset="0"/>
              </a:rPr>
              <a:t>In case of limited mode of payment on most of the products </a:t>
            </a:r>
            <a:r>
              <a:rPr lang="en-US" dirty="0" err="1">
                <a:latin typeface="Tw Cen MT" panose="020B0602020104020603" pitchFamily="34" charset="0"/>
              </a:rPr>
              <a:t>snapdeal</a:t>
            </a:r>
            <a:r>
              <a:rPr lang="en-US" dirty="0">
                <a:latin typeface="Tw Cen MT" panose="020B0602020104020603" pitchFamily="34" charset="0"/>
              </a:rPr>
              <a:t> tops the chart followed by </a:t>
            </a:r>
            <a:r>
              <a:rPr lang="en-US" dirty="0" err="1">
                <a:latin typeface="Tw Cen MT" panose="020B0602020104020603" pitchFamily="34" charset="0"/>
              </a:rPr>
              <a:t>flipkart</a:t>
            </a:r>
            <a:r>
              <a:rPr lang="en-US" dirty="0">
                <a:latin typeface="Tw Cen MT" panose="020B0602020104020603" pitchFamily="34" charset="0"/>
              </a:rPr>
              <a:t> and amazon.</a:t>
            </a:r>
          </a:p>
          <a:p>
            <a:pPr marL="0" indent="0">
              <a:buNone/>
            </a:pPr>
            <a:r>
              <a:rPr lang="en-US" dirty="0">
                <a:latin typeface="Tw Cen MT" panose="020B0602020104020603" pitchFamily="34" charset="0"/>
              </a:rPr>
              <a:t>Which website has longer delivery period? </a:t>
            </a:r>
          </a:p>
          <a:p>
            <a:r>
              <a:rPr lang="en-US" dirty="0">
                <a:latin typeface="Tw Cen MT" panose="020B0602020104020603" pitchFamily="34" charset="0"/>
              </a:rPr>
              <a:t>In case of longer delivery period Snapdeal tops the chart followed by Paytm and flip kart.</a:t>
            </a:r>
          </a:p>
          <a:p>
            <a:pPr marL="0" indent="0">
              <a:buNone/>
            </a:pPr>
            <a:r>
              <a:rPr lang="en-US" dirty="0">
                <a:latin typeface="Tw Cen MT" panose="020B0602020104020603" pitchFamily="34" charset="0"/>
              </a:rPr>
              <a:t>Which website declares price of products in late?</a:t>
            </a:r>
          </a:p>
          <a:p>
            <a:r>
              <a:rPr lang="en-US" dirty="0">
                <a:latin typeface="Tw Cen MT" panose="020B0602020104020603" pitchFamily="34" charset="0"/>
              </a:rPr>
              <a:t>In case of late declaration of price </a:t>
            </a:r>
            <a:r>
              <a:rPr lang="en-US" dirty="0" err="1">
                <a:latin typeface="Tw Cen MT" panose="020B0602020104020603" pitchFamily="34" charset="0"/>
              </a:rPr>
              <a:t>mynthra</a:t>
            </a:r>
            <a:r>
              <a:rPr lang="en-US" dirty="0">
                <a:latin typeface="Tw Cen MT" panose="020B0602020104020603" pitchFamily="34" charset="0"/>
              </a:rPr>
              <a:t> tops the chart followed by Paytm and </a:t>
            </a:r>
            <a:r>
              <a:rPr lang="en-US" dirty="0" err="1">
                <a:latin typeface="Tw Cen MT" panose="020B0602020104020603" pitchFamily="34" charset="0"/>
              </a:rPr>
              <a:t>flipkart</a:t>
            </a:r>
            <a:endParaRPr lang="en-US" dirty="0">
              <a:latin typeface="Tw Cen MT" panose="020B0602020104020603" pitchFamily="34" charset="0"/>
            </a:endParaRPr>
          </a:p>
          <a:p>
            <a:endParaRPr lang="en-US" dirty="0">
              <a:latin typeface="Tw Cen MT" panose="020B0602020104020603" pitchFamily="34" charset="0"/>
            </a:endParaRPr>
          </a:p>
          <a:p>
            <a:endParaRPr lang="en-US" dirty="0">
              <a:latin typeface="Tw Cen MT" panose="020B0602020104020603" pitchFamily="34" charset="0"/>
            </a:endParaRPr>
          </a:p>
          <a:p>
            <a:endParaRPr lang="en-IN" dirty="0"/>
          </a:p>
        </p:txBody>
      </p:sp>
    </p:spTree>
    <p:extLst>
      <p:ext uri="{BB962C8B-B14F-4D97-AF65-F5344CB8AC3E}">
        <p14:creationId xmlns:p14="http://schemas.microsoft.com/office/powerpoint/2010/main" val="192936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5BDD-1687-4926-B29C-FE2B90FC445A}"/>
              </a:ext>
            </a:extLst>
          </p:cNvPr>
          <p:cNvSpPr>
            <a:spLocks noGrp="1"/>
          </p:cNvSpPr>
          <p:nvPr>
            <p:ph type="title"/>
          </p:nvPr>
        </p:nvSpPr>
        <p:spPr>
          <a:xfrm>
            <a:off x="698240" y="391886"/>
            <a:ext cx="10515600" cy="1660849"/>
          </a:xfrm>
        </p:spPr>
        <p:txBody>
          <a:bodyPr>
            <a:normAutofit/>
          </a:bodyPr>
          <a:lstStyle/>
          <a:p>
            <a:pPr marL="285750" indent="-285750"/>
            <a:r>
              <a:rPr lang="en-US" sz="2800" dirty="0">
                <a:latin typeface="Tw Cen MT" panose="020B0602020104020603" pitchFamily="34" charset="0"/>
              </a:rPr>
              <a:t>Availability of several payment options? </a:t>
            </a:r>
            <a:br>
              <a:rPr lang="en-US" sz="2800" dirty="0">
                <a:latin typeface="Tw Cen MT" panose="020B0602020104020603" pitchFamily="34" charset="0"/>
              </a:rPr>
            </a:br>
            <a:r>
              <a:rPr lang="en-US" sz="2800" dirty="0">
                <a:latin typeface="Tw Cen MT" panose="020B0602020104020603" pitchFamily="34" charset="0"/>
              </a:rPr>
              <a:t>      According the user amazon has got several payment options followed by </a:t>
            </a:r>
            <a:r>
              <a:rPr lang="en-US" sz="2800" dirty="0" err="1">
                <a:latin typeface="Tw Cen MT" panose="020B0602020104020603" pitchFamily="34" charset="0"/>
              </a:rPr>
              <a:t>flipkart</a:t>
            </a:r>
            <a:r>
              <a:rPr lang="en-US" sz="2800" dirty="0">
                <a:latin typeface="Tw Cen MT" panose="020B0602020104020603" pitchFamily="34" charset="0"/>
              </a:rPr>
              <a:t> and </a:t>
            </a:r>
            <a:r>
              <a:rPr lang="en-US" sz="2800" dirty="0" err="1">
                <a:latin typeface="Tw Cen MT" panose="020B0602020104020603" pitchFamily="34" charset="0"/>
              </a:rPr>
              <a:t>mynthra</a:t>
            </a: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137AF63B-D271-4276-8B7F-9E3A179B3389}"/>
              </a:ext>
            </a:extLst>
          </p:cNvPr>
          <p:cNvSpPr>
            <a:spLocks noGrp="1"/>
          </p:cNvSpPr>
          <p:nvPr>
            <p:ph idx="1"/>
          </p:nvPr>
        </p:nvSpPr>
        <p:spPr>
          <a:xfrm>
            <a:off x="724677" y="2183363"/>
            <a:ext cx="10515600" cy="3993600"/>
          </a:xfrm>
        </p:spPr>
        <p:txBody>
          <a:bodyPr/>
          <a:lstStyle/>
          <a:p>
            <a:pPr marL="0" indent="0">
              <a:buNone/>
            </a:pPr>
            <a:r>
              <a:rPr lang="en-US" dirty="0">
                <a:latin typeface="Tw Cen MT" panose="020B0602020104020603" pitchFamily="34" charset="0"/>
              </a:rPr>
              <a:t>Which website provides the complete relevant description of the products?</a:t>
            </a:r>
          </a:p>
          <a:p>
            <a:r>
              <a:rPr lang="en-US" dirty="0">
                <a:latin typeface="Tw Cen MT" panose="020B0602020104020603" pitchFamily="34" charset="0"/>
              </a:rPr>
              <a:t>According to user amazon tops the chart in providing the complete relevant product description followed by </a:t>
            </a:r>
            <a:r>
              <a:rPr lang="en-US" dirty="0" err="1">
                <a:latin typeface="Tw Cen MT" panose="020B0602020104020603" pitchFamily="34" charset="0"/>
              </a:rPr>
              <a:t>flipkart</a:t>
            </a:r>
            <a:r>
              <a:rPr lang="en-US" dirty="0">
                <a:latin typeface="Tw Cen MT" panose="020B0602020104020603" pitchFamily="34" charset="0"/>
              </a:rPr>
              <a:t>, </a:t>
            </a:r>
            <a:r>
              <a:rPr lang="en-US" dirty="0" err="1">
                <a:latin typeface="Tw Cen MT" panose="020B0602020104020603" pitchFamily="34" charset="0"/>
              </a:rPr>
              <a:t>snapdeal</a:t>
            </a:r>
            <a:r>
              <a:rPr lang="en-US" dirty="0">
                <a:latin typeface="Tw Cen MT" panose="020B0602020104020603" pitchFamily="34" charset="0"/>
              </a:rPr>
              <a:t> and </a:t>
            </a:r>
            <a:r>
              <a:rPr lang="en-US" dirty="0" err="1">
                <a:latin typeface="Tw Cen MT" panose="020B0602020104020603" pitchFamily="34" charset="0"/>
              </a:rPr>
              <a:t>paytm</a:t>
            </a:r>
            <a:r>
              <a:rPr lang="en-US" dirty="0">
                <a:latin typeface="Tw Cen MT" panose="020B0602020104020603" pitchFamily="34" charset="0"/>
              </a:rPr>
              <a:t>.</a:t>
            </a:r>
          </a:p>
          <a:p>
            <a:pPr marL="0" indent="0">
              <a:buNone/>
            </a:pPr>
            <a:r>
              <a:rPr lang="en-IN" dirty="0"/>
              <a:t>                       </a:t>
            </a:r>
          </a:p>
          <a:p>
            <a:endParaRPr lang="en-IN" dirty="0"/>
          </a:p>
          <a:p>
            <a:pPr marL="0" indent="0">
              <a:buNone/>
            </a:pPr>
            <a:r>
              <a:rPr lang="en-IN" dirty="0"/>
              <a:t>                                                   </a:t>
            </a:r>
            <a:r>
              <a:rPr lang="en-US" b="1" dirty="0">
                <a:latin typeface="Tekton Pro" pitchFamily="34" charset="0"/>
              </a:rPr>
              <a:t>Thank You</a:t>
            </a:r>
          </a:p>
          <a:p>
            <a:pPr marL="0" indent="0">
              <a:buNone/>
            </a:pPr>
            <a:endParaRPr lang="en-IN" dirty="0"/>
          </a:p>
        </p:txBody>
      </p:sp>
    </p:spTree>
    <p:extLst>
      <p:ext uri="{BB962C8B-B14F-4D97-AF65-F5344CB8AC3E}">
        <p14:creationId xmlns:p14="http://schemas.microsoft.com/office/powerpoint/2010/main" val="98151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1987-C979-4021-996D-523A644A6F08}"/>
              </a:ext>
            </a:extLst>
          </p:cNvPr>
          <p:cNvSpPr>
            <a:spLocks noGrp="1"/>
          </p:cNvSpPr>
          <p:nvPr>
            <p:ph type="title"/>
          </p:nvPr>
        </p:nvSpPr>
        <p:spPr>
          <a:xfrm>
            <a:off x="717679" y="662474"/>
            <a:ext cx="5459186" cy="942391"/>
          </a:xfrm>
          <a:ln>
            <a:solidFill>
              <a:schemeClr val="accent1"/>
            </a:solidFill>
          </a:ln>
        </p:spPr>
        <p:txBody>
          <a:bodyPr>
            <a:normAutofit/>
          </a:bodyPr>
          <a:lstStyle/>
          <a:p>
            <a:r>
              <a:rPr lang="en-IN" sz="5400" dirty="0">
                <a:solidFill>
                  <a:srgbClr val="7030A0"/>
                </a:solidFill>
                <a:latin typeface="Tw Cen MT Condensed Extra Bold" panose="020B0803020202020204" pitchFamily="34" charset="0"/>
              </a:rPr>
              <a:t>INDEX</a:t>
            </a:r>
          </a:p>
        </p:txBody>
      </p:sp>
      <p:sp>
        <p:nvSpPr>
          <p:cNvPr id="3" name="Content Placeholder 2">
            <a:extLst>
              <a:ext uri="{FF2B5EF4-FFF2-40B4-BE49-F238E27FC236}">
                <a16:creationId xmlns:a16="http://schemas.microsoft.com/office/drawing/2014/main" id="{6026552E-323A-43AC-BC1A-643EB225C09D}"/>
              </a:ext>
            </a:extLst>
          </p:cNvPr>
          <p:cNvSpPr>
            <a:spLocks noGrp="1"/>
          </p:cNvSpPr>
          <p:nvPr>
            <p:ph idx="1"/>
          </p:nvPr>
        </p:nvSpPr>
        <p:spPr>
          <a:xfrm>
            <a:off x="632927" y="1959429"/>
            <a:ext cx="10515600" cy="4105469"/>
          </a:xfrm>
        </p:spPr>
        <p:txBody>
          <a:bodyPr/>
          <a:lstStyle/>
          <a:p>
            <a:r>
              <a:rPr lang="en-US" sz="3200" b="1" dirty="0">
                <a:solidFill>
                  <a:srgbClr val="C00000"/>
                </a:solidFill>
                <a:latin typeface="Tw Cen MT" panose="020B0602020104020603" pitchFamily="34" charset="0"/>
              </a:rPr>
              <a:t>Basic outlook over the project</a:t>
            </a:r>
          </a:p>
          <a:p>
            <a:r>
              <a:rPr lang="en-US" sz="3200" b="1" dirty="0">
                <a:solidFill>
                  <a:srgbClr val="E71D35"/>
                </a:solidFill>
                <a:latin typeface="Tw Cen MT" panose="020B0602020104020603" pitchFamily="34" charset="0"/>
              </a:rPr>
              <a:t>Processing of data</a:t>
            </a:r>
          </a:p>
          <a:p>
            <a:r>
              <a:rPr lang="en-US" sz="3200" b="1" dirty="0">
                <a:solidFill>
                  <a:srgbClr val="1B998B"/>
                </a:solidFill>
                <a:latin typeface="Tw Cen MT" panose="020B0602020104020603" pitchFamily="34" charset="0"/>
              </a:rPr>
              <a:t>Univariate Analysis</a:t>
            </a:r>
          </a:p>
          <a:p>
            <a:r>
              <a:rPr lang="en-US" sz="3200" b="1" dirty="0">
                <a:solidFill>
                  <a:srgbClr val="2F294F"/>
                </a:solidFill>
                <a:latin typeface="Tw Cen MT" panose="020B0602020104020603" pitchFamily="34" charset="0"/>
              </a:rPr>
              <a:t>Bi variate Analysis</a:t>
            </a:r>
          </a:p>
          <a:p>
            <a:r>
              <a:rPr lang="en-US" sz="3200" b="1" dirty="0">
                <a:solidFill>
                  <a:srgbClr val="F46136"/>
                </a:solidFill>
                <a:latin typeface="Tw Cen MT" panose="020B0602020104020603" pitchFamily="34" charset="0"/>
              </a:rPr>
              <a:t>Multivariate Analysis</a:t>
            </a:r>
          </a:p>
          <a:p>
            <a:r>
              <a:rPr lang="en-US" sz="3200" b="1" dirty="0">
                <a:solidFill>
                  <a:srgbClr val="800080"/>
                </a:solidFill>
                <a:latin typeface="Tw Cen MT" panose="020B0602020104020603" pitchFamily="34" charset="0"/>
              </a:rPr>
              <a:t>Conclusion</a:t>
            </a:r>
          </a:p>
          <a:p>
            <a:endParaRPr lang="en-IN" dirty="0"/>
          </a:p>
        </p:txBody>
      </p:sp>
    </p:spTree>
    <p:extLst>
      <p:ext uri="{BB962C8B-B14F-4D97-AF65-F5344CB8AC3E}">
        <p14:creationId xmlns:p14="http://schemas.microsoft.com/office/powerpoint/2010/main" val="38763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9F84-2825-415C-8B78-AAEEF2895619}"/>
              </a:ext>
            </a:extLst>
          </p:cNvPr>
          <p:cNvSpPr>
            <a:spLocks noGrp="1"/>
          </p:cNvSpPr>
          <p:nvPr>
            <p:ph type="title"/>
          </p:nvPr>
        </p:nvSpPr>
        <p:spPr/>
        <p:txBody>
          <a:bodyPr/>
          <a:lstStyle/>
          <a:p>
            <a:r>
              <a:rPr lang="en-US" b="1" dirty="0">
                <a:solidFill>
                  <a:schemeClr val="accent2">
                    <a:lumMod val="75000"/>
                  </a:schemeClr>
                </a:solidFill>
                <a:latin typeface="Tekton Pro" pitchFamily="34" charset="0"/>
              </a:rPr>
              <a:t>INTRODUCTION</a:t>
            </a:r>
            <a:endParaRPr lang="en-IN" dirty="0"/>
          </a:p>
        </p:txBody>
      </p:sp>
      <p:sp>
        <p:nvSpPr>
          <p:cNvPr id="3" name="Content Placeholder 2">
            <a:extLst>
              <a:ext uri="{FF2B5EF4-FFF2-40B4-BE49-F238E27FC236}">
                <a16:creationId xmlns:a16="http://schemas.microsoft.com/office/drawing/2014/main" id="{8BA08C22-BC4F-4AF3-8048-2DDEDCFBDE46}"/>
              </a:ext>
            </a:extLst>
          </p:cNvPr>
          <p:cNvSpPr>
            <a:spLocks noGrp="1"/>
          </p:cNvSpPr>
          <p:nvPr>
            <p:ph idx="1"/>
          </p:nvPr>
        </p:nvSpPr>
        <p:spPr>
          <a:xfrm>
            <a:off x="838200" y="1474237"/>
            <a:ext cx="10515600" cy="4702726"/>
          </a:xfrm>
        </p:spPr>
        <p:txBody>
          <a:bodyPr/>
          <a:lstStyle/>
          <a:p>
            <a:r>
              <a:rPr lang="en-US" sz="2000" dirty="0">
                <a:latin typeface="Tw Cen MT" panose="020B0602020104020603" pitchFamily="34" charset="0"/>
              </a:rPr>
              <a:t>This is a case study on Indian E-</a:t>
            </a:r>
            <a:r>
              <a:rPr lang="en-US" sz="2000" dirty="0" err="1">
                <a:latin typeface="Tw Cen MT" panose="020B0602020104020603" pitchFamily="34" charset="0"/>
              </a:rPr>
              <a:t>commerece</a:t>
            </a:r>
            <a:r>
              <a:rPr lang="en-US" sz="2000" dirty="0">
                <a:latin typeface="Tw Cen MT" panose="020B0602020104020603" pitchFamily="34" charset="0"/>
              </a:rPr>
              <a:t> customers to know which are the major factor for activation and retention of the customers, Customer satisfaction has emerged as one of the most important factors that guarantee the success of online store</a:t>
            </a:r>
          </a:p>
          <a:p>
            <a:r>
              <a:rPr lang="en-US" sz="2400" dirty="0">
                <a:solidFill>
                  <a:srgbClr val="EF3078"/>
                </a:solidFill>
                <a:latin typeface="Tw Cen MT" panose="020B0602020104020603" pitchFamily="34" charset="0"/>
              </a:rPr>
              <a:t>Retention</a:t>
            </a:r>
          </a:p>
          <a:p>
            <a:r>
              <a:rPr lang="en-US" sz="1800" dirty="0">
                <a:solidFill>
                  <a:schemeClr val="tx1">
                    <a:lumMod val="75000"/>
                    <a:lumOff val="25000"/>
                  </a:schemeClr>
                </a:solidFill>
                <a:latin typeface="Tw Cen MT" panose="020B0602020104020603" pitchFamily="34" charset="0"/>
              </a:rPr>
              <a:t>For this project a detailed research has been conducted to increase the purchase ,</a:t>
            </a:r>
            <a:r>
              <a:rPr lang="en-US" sz="1800" dirty="0" err="1">
                <a:solidFill>
                  <a:schemeClr val="tx1">
                    <a:lumMod val="75000"/>
                    <a:lumOff val="25000"/>
                  </a:schemeClr>
                </a:solidFill>
                <a:latin typeface="Tw Cen MT" panose="020B0602020104020603" pitchFamily="34" charset="0"/>
              </a:rPr>
              <a:t>actiivation</a:t>
            </a:r>
            <a:r>
              <a:rPr lang="en-US" sz="1800" dirty="0">
                <a:solidFill>
                  <a:schemeClr val="tx1">
                    <a:lumMod val="75000"/>
                    <a:lumOff val="25000"/>
                  </a:schemeClr>
                </a:solidFill>
                <a:latin typeface="Tw Cen MT" panose="020B0602020104020603" pitchFamily="34" charset="0"/>
              </a:rPr>
              <a:t> and retention of customers.</a:t>
            </a:r>
          </a:p>
          <a:p>
            <a:r>
              <a:rPr lang="en-US" sz="2400" dirty="0">
                <a:solidFill>
                  <a:srgbClr val="EE9524"/>
                </a:solidFill>
                <a:latin typeface="Tw Cen MT" panose="020B0602020104020603" pitchFamily="34" charset="0"/>
              </a:rPr>
              <a:t>Five major </a:t>
            </a:r>
            <a:r>
              <a:rPr lang="en-US" sz="2000" dirty="0">
                <a:solidFill>
                  <a:srgbClr val="EE9524"/>
                </a:solidFill>
                <a:latin typeface="Tw Cen MT" panose="020B0602020104020603" pitchFamily="34" charset="0"/>
              </a:rPr>
              <a:t>factors</a:t>
            </a:r>
          </a:p>
          <a:p>
            <a:r>
              <a:rPr lang="en-US" sz="2000" dirty="0">
                <a:solidFill>
                  <a:schemeClr val="tx1">
                    <a:lumMod val="75000"/>
                    <a:lumOff val="25000"/>
                  </a:schemeClr>
                </a:solidFill>
                <a:latin typeface="Tw Cen MT" panose="020B0602020104020603" pitchFamily="34" charset="0"/>
              </a:rPr>
              <a:t>Service quality, System quality, Information </a:t>
            </a:r>
            <a:r>
              <a:rPr lang="en-US" sz="2000" dirty="0" err="1">
                <a:solidFill>
                  <a:schemeClr val="tx1">
                    <a:lumMod val="75000"/>
                    <a:lumOff val="25000"/>
                  </a:schemeClr>
                </a:solidFill>
                <a:latin typeface="Tw Cen MT" panose="020B0602020104020603" pitchFamily="34" charset="0"/>
              </a:rPr>
              <a:t>quality,trust</a:t>
            </a:r>
            <a:r>
              <a:rPr lang="en-US" sz="2000" dirty="0">
                <a:solidFill>
                  <a:schemeClr val="tx1">
                    <a:lumMod val="75000"/>
                    <a:lumOff val="25000"/>
                  </a:schemeClr>
                </a:solidFill>
                <a:latin typeface="Tw Cen MT" panose="020B0602020104020603" pitchFamily="34" charset="0"/>
              </a:rPr>
              <a:t> and net </a:t>
            </a:r>
            <a:r>
              <a:rPr lang="en-US" sz="2000" dirty="0" err="1">
                <a:solidFill>
                  <a:schemeClr val="tx1">
                    <a:lumMod val="75000"/>
                    <a:lumOff val="25000"/>
                  </a:schemeClr>
                </a:solidFill>
                <a:latin typeface="Tw Cen MT" panose="020B0602020104020603" pitchFamily="34" charset="0"/>
              </a:rPr>
              <a:t>benifits</a:t>
            </a:r>
            <a:r>
              <a:rPr lang="en-US" sz="2000" dirty="0">
                <a:solidFill>
                  <a:schemeClr val="tx1">
                    <a:lumMod val="75000"/>
                    <a:lumOff val="25000"/>
                  </a:schemeClr>
                </a:solidFill>
                <a:latin typeface="Tw Cen MT" panose="020B0602020104020603" pitchFamily="34" charset="0"/>
              </a:rPr>
              <a:t> are the key factors.</a:t>
            </a:r>
          </a:p>
          <a:p>
            <a:r>
              <a:rPr lang="en-US" sz="2000" dirty="0">
                <a:solidFill>
                  <a:srgbClr val="03A1A4"/>
                </a:solidFill>
                <a:latin typeface="Tw Cen MT" panose="020B0602020104020603" pitchFamily="34" charset="0"/>
              </a:rPr>
              <a:t>Loyalty</a:t>
            </a:r>
          </a:p>
          <a:p>
            <a:r>
              <a:rPr lang="en-US" sz="2000" dirty="0">
                <a:solidFill>
                  <a:schemeClr val="tx1">
                    <a:lumMod val="75000"/>
                    <a:lumOff val="25000"/>
                  </a:schemeClr>
                </a:solidFill>
                <a:latin typeface="Tw Cen MT" panose="020B0602020104020603" pitchFamily="34" charset="0"/>
              </a:rPr>
              <a:t>The combination of both </a:t>
            </a:r>
            <a:r>
              <a:rPr lang="en-US" sz="2000" dirty="0" err="1">
                <a:solidFill>
                  <a:schemeClr val="tx1">
                    <a:lumMod val="75000"/>
                    <a:lumOff val="25000"/>
                  </a:schemeClr>
                </a:solidFill>
                <a:latin typeface="Tw Cen MT" panose="020B0602020104020603" pitchFamily="34" charset="0"/>
              </a:rPr>
              <a:t>utiliterian</a:t>
            </a:r>
            <a:r>
              <a:rPr lang="en-US" sz="2000" dirty="0">
                <a:solidFill>
                  <a:schemeClr val="tx1">
                    <a:lumMod val="75000"/>
                    <a:lumOff val="25000"/>
                  </a:schemeClr>
                </a:solidFill>
                <a:latin typeface="Tw Cen MT" panose="020B0602020104020603" pitchFamily="34" charset="0"/>
              </a:rPr>
              <a:t> and </a:t>
            </a:r>
            <a:r>
              <a:rPr lang="en-US" sz="2000" dirty="0" err="1">
                <a:solidFill>
                  <a:schemeClr val="tx1">
                    <a:lumMod val="75000"/>
                    <a:lumOff val="25000"/>
                  </a:schemeClr>
                </a:solidFill>
                <a:latin typeface="Tw Cen MT" panose="020B0602020104020603" pitchFamily="34" charset="0"/>
              </a:rPr>
              <a:t>hedonestic</a:t>
            </a:r>
            <a:r>
              <a:rPr lang="en-US" sz="2000" dirty="0">
                <a:solidFill>
                  <a:schemeClr val="tx1">
                    <a:lumMod val="75000"/>
                    <a:lumOff val="25000"/>
                  </a:schemeClr>
                </a:solidFill>
                <a:latin typeface="Tw Cen MT" panose="020B0602020104020603" pitchFamily="34" charset="0"/>
              </a:rPr>
              <a:t> values are need to affect the repeat purchase(loyalty)</a:t>
            </a:r>
          </a:p>
          <a:p>
            <a:endParaRPr lang="en-IN" sz="2400" dirty="0">
              <a:latin typeface="Tw Cen MT" panose="020B0602020104020603"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4ED708A-D5CC-40B0-85C4-35834FA101EF}"/>
                  </a:ext>
                </a:extLst>
              </p14:cNvPr>
              <p14:cNvContentPartPr/>
              <p14:nvPr/>
            </p14:nvContentPartPr>
            <p14:xfrm>
              <a:off x="4058552" y="2687062"/>
              <a:ext cx="360" cy="360"/>
            </p14:xfrm>
          </p:contentPart>
        </mc:Choice>
        <mc:Fallback xmlns="">
          <p:pic>
            <p:nvPicPr>
              <p:cNvPr id="4" name="Ink 3">
                <a:extLst>
                  <a:ext uri="{FF2B5EF4-FFF2-40B4-BE49-F238E27FC236}">
                    <a16:creationId xmlns:a16="http://schemas.microsoft.com/office/drawing/2014/main" id="{94ED708A-D5CC-40B0-85C4-35834FA101EF}"/>
                  </a:ext>
                </a:extLst>
              </p:cNvPr>
              <p:cNvPicPr/>
              <p:nvPr/>
            </p:nvPicPr>
            <p:blipFill>
              <a:blip r:embed="rId3"/>
              <a:stretch>
                <a:fillRect/>
              </a:stretch>
            </p:blipFill>
            <p:spPr>
              <a:xfrm>
                <a:off x="4049552" y="26780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0AC7043-2AD6-4DB3-9468-F8DD2DF3798C}"/>
                  </a:ext>
                </a:extLst>
              </p14:cNvPr>
              <p14:cNvContentPartPr/>
              <p14:nvPr/>
            </p14:nvContentPartPr>
            <p14:xfrm>
              <a:off x="3685232" y="2687062"/>
              <a:ext cx="360" cy="360"/>
            </p14:xfrm>
          </p:contentPart>
        </mc:Choice>
        <mc:Fallback xmlns="">
          <p:pic>
            <p:nvPicPr>
              <p:cNvPr id="10" name="Ink 9">
                <a:extLst>
                  <a:ext uri="{FF2B5EF4-FFF2-40B4-BE49-F238E27FC236}">
                    <a16:creationId xmlns:a16="http://schemas.microsoft.com/office/drawing/2014/main" id="{10AC7043-2AD6-4DB3-9468-F8DD2DF3798C}"/>
                  </a:ext>
                </a:extLst>
              </p:cNvPr>
              <p:cNvPicPr/>
              <p:nvPr/>
            </p:nvPicPr>
            <p:blipFill>
              <a:blip r:embed="rId5"/>
              <a:stretch>
                <a:fillRect/>
              </a:stretch>
            </p:blipFill>
            <p:spPr>
              <a:xfrm>
                <a:off x="3676232" y="26780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CEEED32F-B9A8-4326-AAF8-1C5DA34B89D2}"/>
                  </a:ext>
                </a:extLst>
              </p14:cNvPr>
              <p14:cNvContentPartPr/>
              <p14:nvPr/>
            </p14:nvContentPartPr>
            <p14:xfrm>
              <a:off x="1959032" y="2649262"/>
              <a:ext cx="360" cy="360"/>
            </p14:xfrm>
          </p:contentPart>
        </mc:Choice>
        <mc:Fallback xmlns="">
          <p:pic>
            <p:nvPicPr>
              <p:cNvPr id="15" name="Ink 14">
                <a:extLst>
                  <a:ext uri="{FF2B5EF4-FFF2-40B4-BE49-F238E27FC236}">
                    <a16:creationId xmlns:a16="http://schemas.microsoft.com/office/drawing/2014/main" id="{CEEED32F-B9A8-4326-AAF8-1C5DA34B89D2}"/>
                  </a:ext>
                </a:extLst>
              </p:cNvPr>
              <p:cNvPicPr/>
              <p:nvPr/>
            </p:nvPicPr>
            <p:blipFill>
              <a:blip r:embed="rId7"/>
              <a:stretch>
                <a:fillRect/>
              </a:stretch>
            </p:blipFill>
            <p:spPr>
              <a:xfrm>
                <a:off x="1950032" y="26406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DF469000-2A1D-428A-BE4E-A00E106AACF2}"/>
                  </a:ext>
                </a:extLst>
              </p14:cNvPr>
              <p14:cNvContentPartPr/>
              <p14:nvPr/>
            </p14:nvContentPartPr>
            <p14:xfrm>
              <a:off x="3834632" y="2546662"/>
              <a:ext cx="360" cy="360"/>
            </p14:xfrm>
          </p:contentPart>
        </mc:Choice>
        <mc:Fallback xmlns="">
          <p:pic>
            <p:nvPicPr>
              <p:cNvPr id="19" name="Ink 18">
                <a:extLst>
                  <a:ext uri="{FF2B5EF4-FFF2-40B4-BE49-F238E27FC236}">
                    <a16:creationId xmlns:a16="http://schemas.microsoft.com/office/drawing/2014/main" id="{DF469000-2A1D-428A-BE4E-A00E106AACF2}"/>
                  </a:ext>
                </a:extLst>
              </p:cNvPr>
              <p:cNvPicPr/>
              <p:nvPr/>
            </p:nvPicPr>
            <p:blipFill>
              <a:blip r:embed="rId9"/>
              <a:stretch>
                <a:fillRect/>
              </a:stretch>
            </p:blipFill>
            <p:spPr>
              <a:xfrm>
                <a:off x="3825632" y="2538022"/>
                <a:ext cx="18000" cy="18000"/>
              </a:xfrm>
              <a:prstGeom prst="rect">
                <a:avLst/>
              </a:prstGeom>
            </p:spPr>
          </p:pic>
        </mc:Fallback>
      </mc:AlternateContent>
    </p:spTree>
    <p:extLst>
      <p:ext uri="{BB962C8B-B14F-4D97-AF65-F5344CB8AC3E}">
        <p14:creationId xmlns:p14="http://schemas.microsoft.com/office/powerpoint/2010/main" val="4170777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6B6F-13C2-4731-9EBF-A3FA91FC0F17}"/>
              </a:ext>
            </a:extLst>
          </p:cNvPr>
          <p:cNvSpPr>
            <a:spLocks noGrp="1"/>
          </p:cNvSpPr>
          <p:nvPr>
            <p:ph type="title"/>
          </p:nvPr>
        </p:nvSpPr>
        <p:spPr>
          <a:xfrm>
            <a:off x="838200" y="365126"/>
            <a:ext cx="10515600" cy="1015806"/>
          </a:xfrm>
        </p:spPr>
        <p:txBody>
          <a:bodyPr>
            <a:normAutofit fontScale="90000"/>
          </a:bodyPr>
          <a:lstStyle/>
          <a:p>
            <a:r>
              <a:rPr lang="en-IN" dirty="0"/>
              <a:t>                   </a:t>
            </a:r>
            <a:r>
              <a:rPr lang="en-US" b="1" dirty="0">
                <a:solidFill>
                  <a:schemeClr val="bg1">
                    <a:lumMod val="65000"/>
                  </a:schemeClr>
                </a:solidFill>
                <a:latin typeface="Tw Cen MT" panose="020B0602020104020603" pitchFamily="34" charset="0"/>
              </a:rPr>
              <a:t>Basic outlook over the data</a:t>
            </a:r>
            <a:br>
              <a:rPr lang="en-US" b="1" dirty="0">
                <a:solidFill>
                  <a:schemeClr val="bg1">
                    <a:lumMod val="65000"/>
                  </a:schemeClr>
                </a:solidFill>
                <a:latin typeface="Tw Cen MT" panose="020B0602020104020603" pitchFamily="34" charset="0"/>
              </a:rPr>
            </a:br>
            <a:endParaRPr lang="en-IN" dirty="0"/>
          </a:p>
        </p:txBody>
      </p:sp>
      <p:sp>
        <p:nvSpPr>
          <p:cNvPr id="3" name="Content Placeholder 2">
            <a:extLst>
              <a:ext uri="{FF2B5EF4-FFF2-40B4-BE49-F238E27FC236}">
                <a16:creationId xmlns:a16="http://schemas.microsoft.com/office/drawing/2014/main" id="{5067F913-E384-4D22-8C98-8C3E07539F7E}"/>
              </a:ext>
            </a:extLst>
          </p:cNvPr>
          <p:cNvSpPr>
            <a:spLocks noGrp="1"/>
          </p:cNvSpPr>
          <p:nvPr>
            <p:ph idx="1"/>
          </p:nvPr>
        </p:nvSpPr>
        <p:spPr>
          <a:xfrm>
            <a:off x="813318" y="1253330"/>
            <a:ext cx="10515600" cy="4755583"/>
          </a:xfrm>
        </p:spPr>
        <p:txBody>
          <a:bodyPr/>
          <a:lstStyle/>
          <a:p>
            <a:r>
              <a:rPr lang="en-US" sz="3200" b="1" dirty="0">
                <a:solidFill>
                  <a:srgbClr val="CC00CC"/>
                </a:solidFill>
                <a:latin typeface="Tw Cen MT" panose="020B0602020104020603" pitchFamily="34" charset="0"/>
              </a:rPr>
              <a:t>Regarding dataset</a:t>
            </a:r>
          </a:p>
          <a:p>
            <a:r>
              <a:rPr lang="en-US" sz="2400" dirty="0">
                <a:solidFill>
                  <a:schemeClr val="tx1">
                    <a:lumMod val="75000"/>
                    <a:lumOff val="25000"/>
                  </a:schemeClr>
                </a:solidFill>
                <a:latin typeface="Tw Cen MT" panose="020B0602020104020603" pitchFamily="34" charset="0"/>
              </a:rPr>
              <a:t>This is a wide dataset consisting of 269 rows and 71 categorical columns without any missing values.</a:t>
            </a:r>
          </a:p>
          <a:p>
            <a:r>
              <a:rPr lang="en-US" sz="2400" dirty="0">
                <a:solidFill>
                  <a:schemeClr val="tx1">
                    <a:lumMod val="85000"/>
                    <a:lumOff val="15000"/>
                  </a:schemeClr>
                </a:solidFill>
                <a:latin typeface="Tw Cen MT" panose="020B0602020104020603" pitchFamily="34" charset="0"/>
              </a:rPr>
              <a:t>The first 19 columns are about the users  and their stereotyping regarding the online retail-e-</a:t>
            </a:r>
            <a:r>
              <a:rPr lang="en-US" sz="2400" dirty="0" err="1">
                <a:solidFill>
                  <a:schemeClr val="tx1">
                    <a:lumMod val="85000"/>
                    <a:lumOff val="15000"/>
                  </a:schemeClr>
                </a:solidFill>
                <a:latin typeface="Tw Cen MT" panose="020B0602020104020603" pitchFamily="34" charset="0"/>
              </a:rPr>
              <a:t>commerse</a:t>
            </a:r>
            <a:r>
              <a:rPr lang="en-US" sz="2400" dirty="0">
                <a:solidFill>
                  <a:schemeClr val="tx1">
                    <a:lumMod val="85000"/>
                    <a:lumOff val="15000"/>
                  </a:schemeClr>
                </a:solidFill>
                <a:latin typeface="Tw Cen MT" panose="020B0602020104020603" pitchFamily="34" charset="0"/>
              </a:rPr>
              <a:t> retail shop.</a:t>
            </a:r>
          </a:p>
          <a:p>
            <a:r>
              <a:rPr lang="en-US" sz="2400" dirty="0">
                <a:solidFill>
                  <a:schemeClr val="tx1">
                    <a:lumMod val="85000"/>
                    <a:lumOff val="15000"/>
                  </a:schemeClr>
                </a:solidFill>
                <a:latin typeface="Tw Cen MT" panose="020B0602020104020603" pitchFamily="34" charset="0"/>
              </a:rPr>
              <a:t>Last 20 columns infers which is users favorite Indian online retail shop on different interest like several payment options, appealing web pages, offer etc.</a:t>
            </a:r>
          </a:p>
          <a:p>
            <a:r>
              <a:rPr lang="en-US" sz="2400" dirty="0">
                <a:solidFill>
                  <a:schemeClr val="tx1">
                    <a:lumMod val="85000"/>
                    <a:lumOff val="15000"/>
                  </a:schemeClr>
                </a:solidFill>
                <a:latin typeface="Tw Cen MT" panose="020B0602020104020603" pitchFamily="34" charset="0"/>
              </a:rPr>
              <a:t>The rest of the column columns belongs to users rating the online retail shop as general on different questions.</a:t>
            </a:r>
          </a:p>
          <a:p>
            <a:endParaRPr lang="en-IN" sz="2400" dirty="0">
              <a:latin typeface="Tw Cen MT" panose="020B0602020104020603" pitchFamily="34" charset="0"/>
            </a:endParaRPr>
          </a:p>
        </p:txBody>
      </p:sp>
    </p:spTree>
    <p:extLst>
      <p:ext uri="{BB962C8B-B14F-4D97-AF65-F5344CB8AC3E}">
        <p14:creationId xmlns:p14="http://schemas.microsoft.com/office/powerpoint/2010/main" val="235102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29D8-E85F-4873-8162-7AD9F2C69B4F}"/>
              </a:ext>
            </a:extLst>
          </p:cNvPr>
          <p:cNvSpPr>
            <a:spLocks noGrp="1"/>
          </p:cNvSpPr>
          <p:nvPr>
            <p:ph type="title"/>
          </p:nvPr>
        </p:nvSpPr>
        <p:spPr>
          <a:xfrm>
            <a:off x="838200" y="121298"/>
            <a:ext cx="10515600" cy="1483568"/>
          </a:xfrm>
        </p:spPr>
        <p:txBody>
          <a:bodyPr>
            <a:normAutofit/>
          </a:bodyPr>
          <a:lstStyle/>
          <a:p>
            <a:r>
              <a:rPr lang="en-US" b="1" dirty="0">
                <a:solidFill>
                  <a:schemeClr val="bg1">
                    <a:lumMod val="65000"/>
                  </a:schemeClr>
                </a:solidFill>
                <a:latin typeface="Tw Cen MT" panose="020B0602020104020603" pitchFamily="34" charset="0"/>
              </a:rPr>
              <a:t>                 </a:t>
            </a:r>
            <a:r>
              <a:rPr lang="en-US" sz="4800" b="1" dirty="0">
                <a:solidFill>
                  <a:schemeClr val="bg1">
                    <a:lumMod val="65000"/>
                  </a:schemeClr>
                </a:solidFill>
                <a:latin typeface="Tw Cen MT Condensed Extra Bold" panose="020B0803020202020204" pitchFamily="34" charset="0"/>
              </a:rPr>
              <a:t>Preprocessing of data</a:t>
            </a:r>
            <a:br>
              <a:rPr lang="en-US" b="1" dirty="0">
                <a:solidFill>
                  <a:schemeClr val="bg1">
                    <a:lumMod val="65000"/>
                  </a:schemeClr>
                </a:solidFill>
                <a:latin typeface="Tw Cen MT" panose="020B0602020104020603" pitchFamily="34" charset="0"/>
              </a:rPr>
            </a:br>
            <a:endParaRPr lang="en-IN" dirty="0"/>
          </a:p>
        </p:txBody>
      </p:sp>
      <p:sp>
        <p:nvSpPr>
          <p:cNvPr id="3" name="Content Placeholder 2">
            <a:extLst>
              <a:ext uri="{FF2B5EF4-FFF2-40B4-BE49-F238E27FC236}">
                <a16:creationId xmlns:a16="http://schemas.microsoft.com/office/drawing/2014/main" id="{A3007F86-FB61-4E19-AE32-E9E11D21873F}"/>
              </a:ext>
            </a:extLst>
          </p:cNvPr>
          <p:cNvSpPr>
            <a:spLocks noGrp="1"/>
          </p:cNvSpPr>
          <p:nvPr>
            <p:ph idx="1"/>
          </p:nvPr>
        </p:nvSpPr>
        <p:spPr/>
        <p:txBody>
          <a:bodyPr/>
          <a:lstStyle/>
          <a:p>
            <a:r>
              <a:rPr lang="en-US" b="1" dirty="0">
                <a:solidFill>
                  <a:srgbClr val="EF3078"/>
                </a:solidFill>
                <a:latin typeface="Tw Cen MT" panose="020B0602020104020603" pitchFamily="34" charset="0"/>
              </a:rPr>
              <a:t>Categorical  columns</a:t>
            </a:r>
          </a:p>
          <a:p>
            <a:r>
              <a:rPr lang="en-US" dirty="0">
                <a:solidFill>
                  <a:schemeClr val="tx1">
                    <a:lumMod val="85000"/>
                    <a:lumOff val="15000"/>
                  </a:schemeClr>
                </a:solidFill>
                <a:latin typeface="Tw Cen MT" panose="020B0602020104020603" pitchFamily="34" charset="0"/>
              </a:rPr>
              <a:t>Since all the columns are of categorical type we did the label encoding, There were no null values, In some cases column name was out of simplicity so we renamed it for future analysis purpose.</a:t>
            </a:r>
          </a:p>
          <a:p>
            <a:r>
              <a:rPr lang="en-US" b="1" dirty="0">
                <a:solidFill>
                  <a:srgbClr val="03A1A4"/>
                </a:solidFill>
                <a:latin typeface="Tw Cen MT" panose="020B0602020104020603" pitchFamily="34" charset="0"/>
              </a:rPr>
              <a:t>Dictionary</a:t>
            </a:r>
          </a:p>
          <a:p>
            <a:r>
              <a:rPr lang="en-US" dirty="0">
                <a:solidFill>
                  <a:schemeClr val="tx1">
                    <a:lumMod val="75000"/>
                    <a:lumOff val="25000"/>
                  </a:schemeClr>
                </a:solidFill>
                <a:latin typeface="Tw Cen MT" panose="020B0602020104020603" pitchFamily="34" charset="0"/>
              </a:rPr>
              <a:t>We made separate dictionary for each columns to keep which label encoded value infers what.</a:t>
            </a:r>
          </a:p>
          <a:p>
            <a:endParaRPr lang="en-IN" dirty="0"/>
          </a:p>
        </p:txBody>
      </p:sp>
    </p:spTree>
    <p:extLst>
      <p:ext uri="{BB962C8B-B14F-4D97-AF65-F5344CB8AC3E}">
        <p14:creationId xmlns:p14="http://schemas.microsoft.com/office/powerpoint/2010/main" val="173889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ECD-4A82-4A0A-B19F-E925F4CD4E6F}"/>
              </a:ext>
            </a:extLst>
          </p:cNvPr>
          <p:cNvSpPr>
            <a:spLocks noGrp="1"/>
          </p:cNvSpPr>
          <p:nvPr>
            <p:ph type="title"/>
          </p:nvPr>
        </p:nvSpPr>
        <p:spPr/>
        <p:txBody>
          <a:bodyPr/>
          <a:lstStyle/>
          <a:p>
            <a:r>
              <a:rPr lang="en-IN" dirty="0"/>
              <a:t>               </a:t>
            </a:r>
            <a:r>
              <a:rPr lang="en-US" b="1" dirty="0">
                <a:solidFill>
                  <a:schemeClr val="bg1">
                    <a:lumMod val="65000"/>
                  </a:schemeClr>
                </a:solidFill>
                <a:latin typeface="Tw Cen MT" panose="020B0602020104020603" pitchFamily="34" charset="0"/>
              </a:rPr>
              <a:t>Exploratory Data Analysis</a:t>
            </a:r>
            <a:br>
              <a:rPr lang="en-US" b="1" dirty="0">
                <a:solidFill>
                  <a:schemeClr val="bg1">
                    <a:lumMod val="65000"/>
                  </a:schemeClr>
                </a:solidFill>
                <a:latin typeface="Tw Cen MT" panose="020B0602020104020603" pitchFamily="34" charset="0"/>
              </a:rPr>
            </a:br>
            <a:endParaRPr lang="en-IN" dirty="0"/>
          </a:p>
        </p:txBody>
      </p:sp>
      <p:sp>
        <p:nvSpPr>
          <p:cNvPr id="3" name="Content Placeholder 2">
            <a:extLst>
              <a:ext uri="{FF2B5EF4-FFF2-40B4-BE49-F238E27FC236}">
                <a16:creationId xmlns:a16="http://schemas.microsoft.com/office/drawing/2014/main" id="{961E6339-32AF-4533-BC85-8FCEB3A2E655}"/>
              </a:ext>
            </a:extLst>
          </p:cNvPr>
          <p:cNvSpPr>
            <a:spLocks noGrp="1"/>
          </p:cNvSpPr>
          <p:nvPr>
            <p:ph idx="1"/>
          </p:nvPr>
        </p:nvSpPr>
        <p:spPr>
          <a:xfrm>
            <a:off x="838200" y="1203649"/>
            <a:ext cx="10515600" cy="4973314"/>
          </a:xfrm>
        </p:spPr>
        <p:txBody>
          <a:bodyPr/>
          <a:lstStyle/>
          <a:p>
            <a:r>
              <a:rPr lang="en-US" dirty="0">
                <a:latin typeface="Tw Cen MT" panose="020B0602020104020603" pitchFamily="34" charset="0"/>
              </a:rPr>
              <a:t>Since   the  dimension  of   the  dataset  is  significantly  wide  there  was  lump   sum  amount  of  data  in  different  angles ,  We  picked  up    relevant  information  through  3 types  of  following  analysis.</a:t>
            </a:r>
          </a:p>
          <a:p>
            <a:r>
              <a:rPr lang="en-US" b="1" dirty="0">
                <a:solidFill>
                  <a:schemeClr val="bg1">
                    <a:lumMod val="65000"/>
                  </a:schemeClr>
                </a:solidFill>
                <a:latin typeface="Tw Cen MT" panose="020B0602020104020603" pitchFamily="34" charset="0"/>
              </a:rPr>
              <a:t>Univariate Data Analysis</a:t>
            </a:r>
          </a:p>
          <a:p>
            <a:r>
              <a:rPr lang="en-US" dirty="0">
                <a:latin typeface="Tw Cen MT" panose="020B0602020104020603" pitchFamily="34" charset="0"/>
              </a:rPr>
              <a:t>In  this  case  we  analyze  only  one  variable  at  a  time,  there  is  detailed  information  in  the  project  report , Here  we  are  going  through  important  features  only</a:t>
            </a:r>
          </a:p>
          <a:p>
            <a:r>
              <a:rPr lang="en-US" b="1" dirty="0">
                <a:solidFill>
                  <a:schemeClr val="bg1">
                    <a:lumMod val="65000"/>
                  </a:schemeClr>
                </a:solidFill>
                <a:latin typeface="Tw Cen MT" panose="020B0602020104020603" pitchFamily="34" charset="0"/>
              </a:rPr>
              <a:t>General information of online retail shop users</a:t>
            </a:r>
          </a:p>
          <a:p>
            <a:r>
              <a:rPr lang="en-US" dirty="0">
                <a:latin typeface="Tw Cen MT" panose="020B0602020104020603" pitchFamily="34" charset="0"/>
              </a:rPr>
              <a:t>In this particular dataset around 67% of users are females and left 33% are male</a:t>
            </a:r>
          </a:p>
          <a:p>
            <a:endParaRPr lang="en-US" b="1" dirty="0">
              <a:solidFill>
                <a:schemeClr val="bg1">
                  <a:lumMod val="65000"/>
                </a:schemeClr>
              </a:solidFill>
              <a:latin typeface="Tw Cen MT" panose="020B0602020104020603" pitchFamily="34" charset="0"/>
            </a:endParaRPr>
          </a:p>
          <a:p>
            <a:endParaRPr lang="en-IN" dirty="0"/>
          </a:p>
        </p:txBody>
      </p:sp>
    </p:spTree>
    <p:extLst>
      <p:ext uri="{BB962C8B-B14F-4D97-AF65-F5344CB8AC3E}">
        <p14:creationId xmlns:p14="http://schemas.microsoft.com/office/powerpoint/2010/main" val="54192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3A1B-3D2F-45BC-BD5C-B7CBB597ACED}"/>
              </a:ext>
            </a:extLst>
          </p:cNvPr>
          <p:cNvSpPr>
            <a:spLocks noGrp="1"/>
          </p:cNvSpPr>
          <p:nvPr>
            <p:ph type="title"/>
          </p:nvPr>
        </p:nvSpPr>
        <p:spPr>
          <a:xfrm>
            <a:off x="838200" y="365125"/>
            <a:ext cx="10515600" cy="1976859"/>
          </a:xfrm>
        </p:spPr>
        <p:txBody>
          <a:bodyPr>
            <a:normAutofit/>
          </a:bodyPr>
          <a:lstStyle/>
          <a:p>
            <a:pPr marL="457200" indent="-457200">
              <a:buFont typeface="Arial" panose="020B0604020202020204" pitchFamily="34" charset="0"/>
              <a:buChar char="•"/>
            </a:pPr>
            <a:r>
              <a:rPr lang="en-US" sz="2800" dirty="0">
                <a:latin typeface="Tw Cen MT" panose="020B0602020104020603" pitchFamily="34" charset="0"/>
              </a:rPr>
              <a:t>Around 80% of user use Google Chrome as their web browser followed by safari, opera and Mozilla </a:t>
            </a:r>
            <a:r>
              <a:rPr lang="en-US" sz="2800" dirty="0" err="1">
                <a:latin typeface="Tw Cen MT" panose="020B0602020104020603" pitchFamily="34" charset="0"/>
              </a:rPr>
              <a:t>firefox</a:t>
            </a:r>
            <a:r>
              <a:rPr lang="en-US" sz="2800" dirty="0">
                <a:latin typeface="Tw Cen MT" panose="020B0602020104020603" pitchFamily="34" charset="0"/>
              </a:rPr>
              <a:t> of 15%, 3% and 2% respectively.</a:t>
            </a:r>
            <a:br>
              <a:rPr lang="en-US" sz="2800" dirty="0">
                <a:latin typeface="Tw Cen MT" panose="020B0602020104020603" pitchFamily="34" charset="0"/>
              </a:rPr>
            </a:b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8AC6E925-7A70-43B7-ADAE-46574C6B5CB6}"/>
              </a:ext>
            </a:extLst>
          </p:cNvPr>
          <p:cNvSpPr>
            <a:spLocks noGrp="1"/>
          </p:cNvSpPr>
          <p:nvPr>
            <p:ph idx="1"/>
          </p:nvPr>
        </p:nvSpPr>
        <p:spPr/>
        <p:txBody>
          <a:bodyPr/>
          <a:lstStyle/>
          <a:p>
            <a:r>
              <a:rPr lang="en-US" dirty="0">
                <a:latin typeface="Tw Cen MT" panose="020B0602020104020603" pitchFamily="34" charset="0"/>
              </a:rPr>
              <a:t>How much time do you explore the e-retail store before making an decision.</a:t>
            </a:r>
          </a:p>
          <a:p>
            <a:r>
              <a:rPr lang="en-US" dirty="0">
                <a:latin typeface="Tw Cen MT" panose="020B0602020104020603" pitchFamily="34" charset="0"/>
              </a:rPr>
              <a:t>Around 44% of user spend more than 15 min before they make up the decision of purchasing.</a:t>
            </a:r>
          </a:p>
          <a:p>
            <a:r>
              <a:rPr lang="en-US" dirty="0">
                <a:latin typeface="Tw Cen MT" panose="020B0602020104020603" pitchFamily="34" charset="0"/>
              </a:rPr>
              <a:t>Around 24% of user spend 6-10 minutes before making an decision of purchasing. </a:t>
            </a:r>
          </a:p>
          <a:p>
            <a:r>
              <a:rPr lang="en-US" dirty="0">
                <a:latin typeface="Tw Cen MT" panose="020B0602020104020603" pitchFamily="34" charset="0"/>
              </a:rPr>
              <a:t>Around 19% of user spend 10-15 minutes before making an decision of purchasing.</a:t>
            </a:r>
          </a:p>
          <a:p>
            <a:endParaRPr lang="en-IN" dirty="0"/>
          </a:p>
        </p:txBody>
      </p:sp>
    </p:spTree>
    <p:extLst>
      <p:ext uri="{BB962C8B-B14F-4D97-AF65-F5344CB8AC3E}">
        <p14:creationId xmlns:p14="http://schemas.microsoft.com/office/powerpoint/2010/main" val="308129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A1A2-3046-4C78-92C5-D1B964B84E5A}"/>
              </a:ext>
            </a:extLst>
          </p:cNvPr>
          <p:cNvSpPr>
            <a:spLocks noGrp="1"/>
          </p:cNvSpPr>
          <p:nvPr>
            <p:ph type="title"/>
          </p:nvPr>
        </p:nvSpPr>
        <p:spPr>
          <a:xfrm>
            <a:off x="681135" y="447870"/>
            <a:ext cx="10672665" cy="2071395"/>
          </a:xfrm>
        </p:spPr>
        <p:txBody>
          <a:bodyPr>
            <a:normAutofit fontScale="90000"/>
          </a:bodyPr>
          <a:lstStyle/>
          <a:p>
            <a:pPr marL="457200" indent="-457200">
              <a:buFont typeface="Arial" panose="020B0604020202020204" pitchFamily="34" charset="0"/>
              <a:buChar char="•"/>
            </a:pPr>
            <a:r>
              <a:rPr lang="en-US" sz="2800" dirty="0">
                <a:latin typeface="Tw Cen MT" panose="020B0602020104020603" pitchFamily="34" charset="0"/>
              </a:rPr>
              <a:t>How frequently do you abandon (selecting an items and leaving without making payment) your shopping cart? </a:t>
            </a:r>
            <a:br>
              <a:rPr lang="en-US" sz="2800" dirty="0">
                <a:latin typeface="Tw Cen MT" panose="020B0602020104020603" pitchFamily="34" charset="0"/>
              </a:rPr>
            </a:br>
            <a:r>
              <a:rPr lang="en-US" sz="2800" dirty="0">
                <a:latin typeface="Tw Cen MT" panose="020B0602020104020603" pitchFamily="34" charset="0"/>
              </a:rPr>
              <a:t>Around 63% of user abandoned sometimes without making an payment </a:t>
            </a:r>
            <a:br>
              <a:rPr lang="en-US" sz="2800" dirty="0">
                <a:latin typeface="Tw Cen MT" panose="020B0602020104020603" pitchFamily="34" charset="0"/>
              </a:rPr>
            </a:br>
            <a:r>
              <a:rPr lang="en-US" sz="2800" dirty="0">
                <a:latin typeface="Tw Cen MT" panose="020B0602020104020603" pitchFamily="34" charset="0"/>
              </a:rPr>
              <a:t>Around 18% of user never abandoned without making an payment </a:t>
            </a:r>
            <a:br>
              <a:rPr lang="en-US" sz="2800" dirty="0">
                <a:latin typeface="Tw Cen MT" panose="020B0602020104020603" pitchFamily="34" charset="0"/>
              </a:rPr>
            </a:br>
            <a:r>
              <a:rPr lang="en-US" sz="2800" dirty="0">
                <a:latin typeface="Tw Cen MT" panose="020B0602020104020603" pitchFamily="34" charset="0"/>
              </a:rPr>
              <a:t>Around 13% of user frequently abandoned without making an payment </a:t>
            </a:r>
            <a:br>
              <a:rPr lang="en-US" sz="2800" dirty="0">
                <a:latin typeface="Tw Cen MT" panose="020B0602020104020603" pitchFamily="34" charset="0"/>
              </a:rPr>
            </a:br>
            <a:endParaRPr lang="en-IN" sz="2800" dirty="0">
              <a:latin typeface="Tw Cen MT" panose="020B0602020104020603" pitchFamily="34" charset="0"/>
            </a:endParaRPr>
          </a:p>
        </p:txBody>
      </p:sp>
      <p:sp>
        <p:nvSpPr>
          <p:cNvPr id="3" name="Content Placeholder 2">
            <a:extLst>
              <a:ext uri="{FF2B5EF4-FFF2-40B4-BE49-F238E27FC236}">
                <a16:creationId xmlns:a16="http://schemas.microsoft.com/office/drawing/2014/main" id="{07CBD456-425B-4789-AE21-14E1939A6078}"/>
              </a:ext>
            </a:extLst>
          </p:cNvPr>
          <p:cNvSpPr>
            <a:spLocks noGrp="1"/>
          </p:cNvSpPr>
          <p:nvPr>
            <p:ph idx="1"/>
          </p:nvPr>
        </p:nvSpPr>
        <p:spPr>
          <a:xfrm>
            <a:off x="567612" y="2332653"/>
            <a:ext cx="10515600" cy="4394816"/>
          </a:xfrm>
        </p:spPr>
        <p:txBody>
          <a:bodyPr/>
          <a:lstStyle/>
          <a:p>
            <a:r>
              <a:rPr lang="en-US" dirty="0">
                <a:latin typeface="Tw Cen MT" panose="020B0602020104020603" pitchFamily="34" charset="0"/>
              </a:rPr>
              <a:t>Why did you abandon the “Bag”, “Shopping Cart” </a:t>
            </a:r>
          </a:p>
          <a:p>
            <a:pPr lvl="1"/>
            <a:r>
              <a:rPr lang="en-US" sz="2800" dirty="0">
                <a:latin typeface="Tw Cen MT" panose="020B0602020104020603" pitchFamily="34" charset="0"/>
              </a:rPr>
              <a:t>Around 48% of user abandoned the cart because of better alternative offer </a:t>
            </a:r>
          </a:p>
          <a:p>
            <a:pPr lvl="1"/>
            <a:r>
              <a:rPr lang="en-US" sz="2800" dirty="0">
                <a:latin typeface="Tw Cen MT" panose="020B0602020104020603" pitchFamily="34" charset="0"/>
              </a:rPr>
              <a:t>Around 20% of user abandoned the cart because of promo code not applicable </a:t>
            </a:r>
          </a:p>
          <a:p>
            <a:pPr lvl="1"/>
            <a:r>
              <a:rPr lang="en-US" sz="2800" dirty="0">
                <a:latin typeface="Tw Cen MT" panose="020B0602020104020603" pitchFamily="34" charset="0"/>
              </a:rPr>
              <a:t>Around 14% of user abandoned the cart because of change in price </a:t>
            </a:r>
          </a:p>
          <a:p>
            <a:pPr lvl="1"/>
            <a:r>
              <a:rPr lang="en-US" sz="2800" dirty="0">
                <a:latin typeface="Tw Cen MT" panose="020B0602020104020603" pitchFamily="34" charset="0"/>
              </a:rPr>
              <a:t>Around 11% of user abandoned the cart because of lack of trust </a:t>
            </a:r>
          </a:p>
          <a:p>
            <a:pPr lvl="1"/>
            <a:r>
              <a:rPr lang="en-US" sz="2800" dirty="0">
                <a:latin typeface="Tw Cen MT" panose="020B0602020104020603" pitchFamily="34" charset="0"/>
              </a:rPr>
              <a:t>Around 7% of user abandoned the cart because of no </a:t>
            </a:r>
            <a:r>
              <a:rPr lang="en-US" sz="2800" dirty="0" err="1">
                <a:latin typeface="Tw Cen MT" panose="020B0602020104020603" pitchFamily="34" charset="0"/>
              </a:rPr>
              <a:t>prefered</a:t>
            </a:r>
            <a:r>
              <a:rPr lang="en-US" sz="2800" dirty="0">
                <a:latin typeface="Tw Cen MT" panose="020B0602020104020603" pitchFamily="34" charset="0"/>
              </a:rPr>
              <a:t> mode of payment </a:t>
            </a:r>
          </a:p>
          <a:p>
            <a:endParaRPr lang="en-IN" dirty="0"/>
          </a:p>
        </p:txBody>
      </p:sp>
    </p:spTree>
    <p:extLst>
      <p:ext uri="{BB962C8B-B14F-4D97-AF65-F5344CB8AC3E}">
        <p14:creationId xmlns:p14="http://schemas.microsoft.com/office/powerpoint/2010/main" val="382820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19B1-A312-4B15-B0DD-BECDBC8F5E8E}"/>
              </a:ext>
            </a:extLst>
          </p:cNvPr>
          <p:cNvSpPr>
            <a:spLocks noGrp="1"/>
          </p:cNvSpPr>
          <p:nvPr>
            <p:ph type="title"/>
          </p:nvPr>
        </p:nvSpPr>
        <p:spPr>
          <a:xfrm>
            <a:off x="838200" y="214605"/>
            <a:ext cx="10584802" cy="1539550"/>
          </a:xfrm>
        </p:spPr>
        <p:txBody>
          <a:bodyPr>
            <a:normAutofit/>
          </a:bodyPr>
          <a:lstStyle/>
          <a:p>
            <a:r>
              <a:rPr lang="en-US" sz="3100" dirty="0">
                <a:solidFill>
                  <a:schemeClr val="bg1">
                    <a:lumMod val="50000"/>
                  </a:schemeClr>
                </a:solidFill>
                <a:latin typeface="Tw Cen MT" panose="020B0602020104020603" pitchFamily="34" charset="0"/>
              </a:rPr>
              <a:t>     </a:t>
            </a:r>
            <a:r>
              <a:rPr lang="en-US" sz="3100" dirty="0">
                <a:solidFill>
                  <a:schemeClr val="bg1">
                    <a:lumMod val="50000"/>
                  </a:schemeClr>
                </a:solidFill>
                <a:latin typeface="Tw Cen MT Condensed Extra Bold" panose="020B0803020202020204" pitchFamily="34" charset="0"/>
              </a:rPr>
              <a:t>Users  opinion  on  online  retail  shops  for  different questions</a:t>
            </a:r>
            <a:br>
              <a:rPr lang="en-US" dirty="0">
                <a:solidFill>
                  <a:schemeClr val="bg1">
                    <a:lumMod val="50000"/>
                  </a:schemeClr>
                </a:solidFill>
                <a:latin typeface="Tekton Pro" pitchFamily="34" charset="0"/>
              </a:rPr>
            </a:br>
            <a:endParaRPr lang="en-IN" dirty="0"/>
          </a:p>
        </p:txBody>
      </p:sp>
      <p:sp>
        <p:nvSpPr>
          <p:cNvPr id="3" name="Content Placeholder 2">
            <a:extLst>
              <a:ext uri="{FF2B5EF4-FFF2-40B4-BE49-F238E27FC236}">
                <a16:creationId xmlns:a16="http://schemas.microsoft.com/office/drawing/2014/main" id="{4484873A-4ED0-4949-A8D3-17C08D20E159}"/>
              </a:ext>
            </a:extLst>
          </p:cNvPr>
          <p:cNvSpPr>
            <a:spLocks noGrp="1"/>
          </p:cNvSpPr>
          <p:nvPr>
            <p:ph idx="1"/>
          </p:nvPr>
        </p:nvSpPr>
        <p:spPr>
          <a:xfrm>
            <a:off x="768998" y="1296955"/>
            <a:ext cx="10515600" cy="4488024"/>
          </a:xfrm>
        </p:spPr>
        <p:txBody>
          <a:bodyPr>
            <a:normAutofit lnSpcReduction="10000"/>
          </a:bodyPr>
          <a:lstStyle/>
          <a:p>
            <a:r>
              <a:rPr lang="en-US" dirty="0">
                <a:latin typeface="Tw Cen MT" panose="020B0602020104020603" pitchFamily="34" charset="0"/>
              </a:rPr>
              <a:t>Information on similar product to the one highlighted is important for product comparison: </a:t>
            </a:r>
          </a:p>
          <a:p>
            <a:pPr lvl="1"/>
            <a:r>
              <a:rPr lang="en-US" sz="2800" dirty="0">
                <a:latin typeface="Tw Cen MT" panose="020B0602020104020603" pitchFamily="34" charset="0"/>
              </a:rPr>
              <a:t>Around 42% strongly agree that information on similar products to the one highlighted is important for product comparison. </a:t>
            </a:r>
          </a:p>
          <a:p>
            <a:pPr lvl="1"/>
            <a:r>
              <a:rPr lang="en-US" sz="2800" dirty="0">
                <a:latin typeface="Tw Cen MT" panose="020B0602020104020603" pitchFamily="34" charset="0"/>
              </a:rPr>
              <a:t>Around 35% agree that information on similar products to the one highlighted is important for product comparison. </a:t>
            </a:r>
          </a:p>
          <a:p>
            <a:pPr lvl="1"/>
            <a:r>
              <a:rPr lang="en-US" sz="2800" dirty="0">
                <a:latin typeface="Tw Cen MT" panose="020B0602020104020603" pitchFamily="34" charset="0"/>
              </a:rPr>
              <a:t>Around 15% have opinion that information on similar products to the one highlighted is important for product comparison is indifferent. </a:t>
            </a:r>
          </a:p>
          <a:p>
            <a:pPr lvl="1"/>
            <a:r>
              <a:rPr lang="en-US" sz="2800" dirty="0">
                <a:latin typeface="Tw Cen MT" panose="020B0602020104020603" pitchFamily="34" charset="0"/>
              </a:rPr>
              <a:t>Around 8% disagree that information on similar products to the one highlighted is important for product comparison.</a:t>
            </a:r>
            <a:endParaRPr lang="en-US" sz="2800" dirty="0">
              <a:solidFill>
                <a:schemeClr val="tx1">
                  <a:lumMod val="85000"/>
                  <a:lumOff val="15000"/>
                </a:schemeClr>
              </a:solidFill>
              <a:latin typeface="Tw Cen MT" panose="020B0602020104020603" pitchFamily="34" charset="0"/>
            </a:endParaRPr>
          </a:p>
          <a:p>
            <a:endParaRPr lang="en-IN" dirty="0"/>
          </a:p>
        </p:txBody>
      </p:sp>
    </p:spTree>
    <p:extLst>
      <p:ext uri="{BB962C8B-B14F-4D97-AF65-F5344CB8AC3E}">
        <p14:creationId xmlns:p14="http://schemas.microsoft.com/office/powerpoint/2010/main" val="168029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1579</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Tekton Pro</vt:lpstr>
      <vt:lpstr>Times New Roman</vt:lpstr>
      <vt:lpstr>Tw Cen MT</vt:lpstr>
      <vt:lpstr>Tw Cen MT Condensed Extra Bold</vt:lpstr>
      <vt:lpstr>Office Theme</vt:lpstr>
      <vt:lpstr>Customer Retention </vt:lpstr>
      <vt:lpstr>INDEX</vt:lpstr>
      <vt:lpstr>INTRODUCTION</vt:lpstr>
      <vt:lpstr>                   Basic outlook over the data </vt:lpstr>
      <vt:lpstr>                 Preprocessing of data </vt:lpstr>
      <vt:lpstr>               Exploratory Data Analysis </vt:lpstr>
      <vt:lpstr>Around 80% of user use Google Chrome as their web browser followed by safari, opera and Mozilla firefox of 15%, 3% and 2% respectively. </vt:lpstr>
      <vt:lpstr>How frequently do you abandon (selecting an items and leaving without making payment) your shopping cart?  Around 63% of user abandoned sometimes without making an payment  Around 18% of user never abandoned without making an payment  Around 13% of user frequently abandoned without making an payment  </vt:lpstr>
      <vt:lpstr>     Users  opinion  on  online  retail  shops  for  different questions </vt:lpstr>
      <vt:lpstr>Ease of navigation in website : Around 52% of the user says that they strongly agree that navigation through website is easy.  Around 39% of the user says that they agree with ease of navigation through website Around 7% of the user strongly disagree with the ease of navigation through website Around 2% of the user disagree with the ease of navigation through website . </vt:lpstr>
      <vt:lpstr>Trust that the online retail store will fulfill its part of the transaction at the stipulated time Around 52% of user strongly agree that they have trust in the online retail store will fulfill its part of the transaction at the stipulated time  Around 31% of user agree that they have trust in the online retail store will fulfill its part of the transaction at the stipulated time  Around 11% of the user disagree with the fact that online retail store will fulfill its part of the transaction at the stipulated time.  Around 6% of user stated that its indifferent. </vt:lpstr>
      <vt:lpstr>Return and replacement policy of the e-tailer is important for purchase decision Around 74% of user strongly agree that replacement policy is important for purchase       Around 19% of user agree that replacement policy is important for purchase       Around 7% of user disagree with the fact that replacement policy is important for   purchase </vt:lpstr>
      <vt:lpstr>Monetary savings  Around 55% of user strongly agree with the fact that there is a monetary savings through online shopping  Around 28% of user agree with the fact that there is a monetary savings through online shopping  Around 11% of user disagree with the fact that there is a monetary savings through online shopping  Around 6% of user stated it as indifferent </vt:lpstr>
      <vt:lpstr>Getting value for money spent  Around 15% of users stated it as indifferent  Around 55% agree the fact that they got the value for money spent  Around 30% strongly agree the fact that they got the value for money spent </vt:lpstr>
      <vt:lpstr>Which web application takes most care regarding the privacy of customer’s information?  In case of customers privacy amazon tops the chart followed by Flip Kart and Paytm  </vt:lpstr>
      <vt:lpstr>Availability of several payment options?        According the user amazon has got several payment options followed by flipkart and mynthra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Retension </dc:title>
  <dc:creator>Swetha Joshi</dc:creator>
  <cp:lastModifiedBy>Swetha Joshi</cp:lastModifiedBy>
  <cp:revision>16</cp:revision>
  <dcterms:created xsi:type="dcterms:W3CDTF">2022-04-29T17:55:38Z</dcterms:created>
  <dcterms:modified xsi:type="dcterms:W3CDTF">2022-04-29T19:12:22Z</dcterms:modified>
</cp:coreProperties>
</file>