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144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301" y="1289114"/>
            <a:ext cx="10551753" cy="235905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Sentiment Analysis on Mass Deportation of Illegal Immigrants</a:t>
            </a:r>
            <a:r>
              <a:rPr lang="en-US" sz="8900" b="1" dirty="0"/>
              <a:t/>
            </a:r>
            <a:br>
              <a:rPr lang="en-US" sz="8900" b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715" y="2437053"/>
            <a:ext cx="8915399" cy="1126283"/>
          </a:xfrm>
        </p:spPr>
        <p:txBody>
          <a:bodyPr/>
          <a:lstStyle/>
          <a:p>
            <a:r>
              <a:rPr lang="en-US" dirty="0"/>
              <a:t>Understanding Public Opinion through Text Mining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655" y="4315350"/>
            <a:ext cx="44965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BY: </a:t>
            </a:r>
            <a:r>
              <a:rPr lang="en-US" u="sng" dirty="0" smtClean="0"/>
              <a:t>Group 2</a:t>
            </a:r>
            <a:endParaRPr lang="en-US" u="sng" dirty="0" smtClean="0"/>
          </a:p>
          <a:p>
            <a:r>
              <a:rPr lang="en-US" dirty="0" err="1" smtClean="0"/>
              <a:t>Rithvik</a:t>
            </a:r>
            <a:r>
              <a:rPr lang="en-US" dirty="0" smtClean="0"/>
              <a:t> </a:t>
            </a:r>
            <a:r>
              <a:rPr lang="en-US" dirty="0" err="1" smtClean="0"/>
              <a:t>Dhanpal</a:t>
            </a:r>
            <a:endParaRPr lang="en-US" dirty="0" smtClean="0"/>
          </a:p>
          <a:p>
            <a:r>
              <a:rPr lang="en-US" dirty="0" err="1" smtClean="0"/>
              <a:t>Saketh</a:t>
            </a:r>
            <a:r>
              <a:rPr lang="en-US" dirty="0" smtClean="0"/>
              <a:t> Ram </a:t>
            </a:r>
            <a:r>
              <a:rPr lang="en-US" dirty="0" err="1" smtClean="0"/>
              <a:t>Josyabhatla</a:t>
            </a:r>
            <a:endParaRPr lang="en-US" dirty="0" smtClean="0"/>
          </a:p>
          <a:p>
            <a:r>
              <a:rPr lang="en-US" dirty="0" smtClean="0"/>
              <a:t>Shivani </a:t>
            </a:r>
            <a:r>
              <a:rPr lang="en-US" dirty="0" smtClean="0"/>
              <a:t>Pakala</a:t>
            </a:r>
          </a:p>
          <a:p>
            <a:r>
              <a:rPr lang="en-US" dirty="0" err="1" smtClean="0"/>
              <a:t>Swetha</a:t>
            </a:r>
            <a:r>
              <a:rPr lang="en-US" dirty="0" smtClean="0"/>
              <a:t> </a:t>
            </a:r>
            <a:r>
              <a:rPr lang="en-US" dirty="0" err="1" smtClean="0"/>
              <a:t>Kambham</a:t>
            </a:r>
            <a:endParaRPr lang="en-US" dirty="0" smtClean="0"/>
          </a:p>
          <a:p>
            <a:r>
              <a:rPr lang="en-US" dirty="0" err="1" smtClean="0"/>
              <a:t>Venkata</a:t>
            </a:r>
            <a:r>
              <a:rPr lang="en-US" dirty="0" smtClean="0"/>
              <a:t> Rama Chandra </a:t>
            </a:r>
            <a:r>
              <a:rPr lang="en-US" dirty="0" err="1" smtClean="0"/>
              <a:t>mouli</a:t>
            </a:r>
            <a:r>
              <a:rPr lang="en-US" dirty="0" smtClean="0"/>
              <a:t> </a:t>
            </a:r>
            <a:r>
              <a:rPr lang="en-US" dirty="0" err="1" smtClean="0"/>
              <a:t>Gabbiti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888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98" y="671244"/>
            <a:ext cx="8911687" cy="1280890"/>
          </a:xfrm>
        </p:spPr>
        <p:txBody>
          <a:bodyPr/>
          <a:lstStyle/>
          <a:p>
            <a:r>
              <a:rPr lang="en-US" b="1" dirty="0" smtClean="0"/>
              <a:t>Visualization 3: Sentiment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6910" y="1652833"/>
            <a:ext cx="6385089" cy="4493443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  <a:r>
              <a:rPr lang="en-US" dirty="0" smtClean="0"/>
              <a:t>: Pie </a:t>
            </a:r>
            <a:r>
              <a:rPr lang="en-US" dirty="0"/>
              <a:t>chart depicting the sentiment distribution across the dataset: Positive, Neutral, and Negative sentiments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Objective: Provide </a:t>
            </a:r>
            <a:r>
              <a:rPr lang="en-US" dirty="0"/>
              <a:t>an overview of the proportion of comments classified into different sentiment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Observation: The </a:t>
            </a:r>
            <a:r>
              <a:rPr lang="en-US" dirty="0"/>
              <a:t>chart shows that 42.4% of the comments are positive, 29.2% are negative, and 28.4% are neutral, highlighting the dominant sentiment as positive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Use:</a:t>
            </a:r>
          </a:p>
          <a:p>
            <a:pPr marL="400050" lvl="1" indent="0">
              <a:buNone/>
            </a:pPr>
            <a:r>
              <a:rPr lang="en-US" dirty="0" smtClean="0"/>
              <a:t>Understand </a:t>
            </a:r>
            <a:r>
              <a:rPr lang="en-US" dirty="0"/>
              <a:t>Public Opinion: The pie chart gives a clear insight into how </a:t>
            </a:r>
            <a:r>
              <a:rPr lang="en-US" dirty="0" err="1"/>
              <a:t>Reddit</a:t>
            </a:r>
            <a:r>
              <a:rPr lang="en-US" dirty="0"/>
              <a:t> users feel about the topic of mass deportation, offering a quick overview of public sentiment.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47" y="1450450"/>
            <a:ext cx="5059247" cy="516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86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0244" y="671244"/>
            <a:ext cx="8911687" cy="1280890"/>
          </a:xfrm>
        </p:spPr>
        <p:txBody>
          <a:bodyPr/>
          <a:lstStyle/>
          <a:p>
            <a:r>
              <a:rPr lang="en-US" b="1" dirty="0" smtClean="0"/>
              <a:t>Results and Observations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0244" y="1803660"/>
            <a:ext cx="10227529" cy="5412558"/>
          </a:xfrm>
        </p:spPr>
        <p:txBody>
          <a:bodyPr>
            <a:normAutofit/>
          </a:bodyPr>
          <a:lstStyle/>
          <a:p>
            <a:r>
              <a:rPr lang="en-US" b="1" dirty="0" smtClean="0"/>
              <a:t>Sentiment Distribution: </a:t>
            </a:r>
            <a:r>
              <a:rPr lang="en-US" dirty="0"/>
              <a:t>42.4% positive, 29.2% negative, and 28.4% neutral comments, showing varied public opinion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Karma Scores: </a:t>
            </a:r>
            <a:r>
              <a:rPr lang="en-US" dirty="0"/>
              <a:t>Positive comments tend to receive higher karma, indicating greater user engagement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Awards:</a:t>
            </a:r>
            <a:r>
              <a:rPr lang="en-US" dirty="0" smtClean="0"/>
              <a:t> </a:t>
            </a:r>
            <a:r>
              <a:rPr lang="en-US" dirty="0"/>
              <a:t>Positive comments receive more awards, reflecting higher recognition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Negative Sentiment:</a:t>
            </a:r>
            <a:r>
              <a:rPr lang="en-US" dirty="0" smtClean="0"/>
              <a:t> </a:t>
            </a:r>
            <a:r>
              <a:rPr lang="en-US" dirty="0"/>
              <a:t>A significant portion of comments (29.2%) express negative sentiment, highlighting public concern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Controversy:</a:t>
            </a:r>
            <a:r>
              <a:rPr lang="en-US" dirty="0" smtClean="0"/>
              <a:t> </a:t>
            </a:r>
            <a:r>
              <a:rPr lang="en-US" dirty="0"/>
              <a:t>Negative comments show varied karma scores, indicating divisive opinions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Public Validation:</a:t>
            </a:r>
            <a:r>
              <a:rPr lang="en-US" dirty="0" smtClean="0"/>
              <a:t> </a:t>
            </a:r>
            <a:r>
              <a:rPr lang="en-US" dirty="0"/>
              <a:t>Positive sentiment attracts more recognition, while negative sentiment receives less.</a:t>
            </a:r>
          </a:p>
        </p:txBody>
      </p:sp>
    </p:spTree>
    <p:extLst>
      <p:ext uri="{BB962C8B-B14F-4D97-AF65-F5344CB8AC3E}">
        <p14:creationId xmlns:p14="http://schemas.microsoft.com/office/powerpoint/2010/main" val="414557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30" y="661817"/>
            <a:ext cx="8911687" cy="1280890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830" y="1302261"/>
            <a:ext cx="9162300" cy="46649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Majority </a:t>
            </a:r>
            <a:r>
              <a:rPr lang="en-US" dirty="0"/>
              <a:t>sentiment was positive, with significant sentiment distribution observed.</a:t>
            </a:r>
          </a:p>
          <a:p>
            <a:r>
              <a:rPr lang="en-US" dirty="0" smtClean="0"/>
              <a:t>A </a:t>
            </a:r>
            <a:r>
              <a:rPr lang="en-US" dirty="0"/>
              <a:t>correlation exists between sentiment polarity and engagement (karma and awards).</a:t>
            </a:r>
          </a:p>
          <a:p>
            <a:r>
              <a:rPr lang="en-US" dirty="0" smtClean="0"/>
              <a:t>Positive </a:t>
            </a:r>
            <a:r>
              <a:rPr lang="en-US" dirty="0"/>
              <a:t>comments received higher karma and more awards.</a:t>
            </a:r>
          </a:p>
          <a:p>
            <a:r>
              <a:rPr lang="en-US" dirty="0" smtClean="0"/>
              <a:t>Advanced </a:t>
            </a:r>
            <a:r>
              <a:rPr lang="en-US" dirty="0"/>
              <a:t>NLP models like BERT could improve sentiment analysis accuracy.</a:t>
            </a:r>
          </a:p>
          <a:p>
            <a:r>
              <a:rPr lang="en-US" dirty="0" smtClean="0"/>
              <a:t>Expanding </a:t>
            </a:r>
            <a:r>
              <a:rPr lang="en-US" dirty="0"/>
              <a:t>analysis to other platforms could provide broader insights.</a:t>
            </a:r>
          </a:p>
          <a:p>
            <a:r>
              <a:rPr lang="en-US" dirty="0" smtClean="0"/>
              <a:t>Further </a:t>
            </a:r>
            <a:r>
              <a:rPr lang="en-US" dirty="0"/>
              <a:t>research can refine sentiment understanding in socio-political discussions.</a:t>
            </a:r>
          </a:p>
        </p:txBody>
      </p:sp>
    </p:spTree>
    <p:extLst>
      <p:ext uri="{BB962C8B-B14F-4D97-AF65-F5344CB8AC3E}">
        <p14:creationId xmlns:p14="http://schemas.microsoft.com/office/powerpoint/2010/main" val="281503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42463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65239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812" y="170133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Objective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	To </a:t>
            </a:r>
            <a:r>
              <a:rPr lang="en-US" dirty="0"/>
              <a:t>perform sentiment analysis on </a:t>
            </a:r>
            <a:r>
              <a:rPr lang="en-US" dirty="0" err="1"/>
              <a:t>Reddit</a:t>
            </a:r>
            <a:r>
              <a:rPr lang="en-US" dirty="0"/>
              <a:t> comments related to </a:t>
            </a:r>
            <a:r>
              <a:rPr lang="en-US" dirty="0" smtClean="0"/>
              <a:t>mass 	deportation.</a:t>
            </a:r>
          </a:p>
          <a:p>
            <a:pPr marL="0" indent="0">
              <a:buNone/>
            </a:pPr>
            <a:r>
              <a:rPr lang="en-US" dirty="0" smtClean="0"/>
              <a:t>	Understand </a:t>
            </a:r>
            <a:r>
              <a:rPr lang="en-US" dirty="0"/>
              <a:t>public opinion: Positive, Neutral, or Negative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Dataset Overview: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Sourced from </a:t>
            </a:r>
            <a:r>
              <a:rPr lang="en-US" dirty="0" err="1" smtClean="0"/>
              <a:t>Reddit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Dataset has different columns like comments, Karma scores and awards.</a:t>
            </a:r>
          </a:p>
          <a:p>
            <a:r>
              <a:rPr lang="en-US" b="1" dirty="0" smtClean="0"/>
              <a:t>Key Questions: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What </a:t>
            </a:r>
            <a:r>
              <a:rPr lang="en-US" dirty="0"/>
              <a:t>are the dominant </a:t>
            </a:r>
            <a:r>
              <a:rPr lang="en-US" dirty="0" smtClean="0"/>
              <a:t>sentiments?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How </a:t>
            </a:r>
            <a:r>
              <a:rPr lang="en-US" dirty="0"/>
              <a:t>do karma and awards vary by sentiment?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9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537" y="690098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8824" y="1577419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Dataset is scraped from the </a:t>
            </a:r>
            <a:r>
              <a:rPr lang="en-US" dirty="0" err="1" smtClean="0"/>
              <a:t>reddit</a:t>
            </a:r>
            <a:r>
              <a:rPr lang="en-US" dirty="0" smtClean="0"/>
              <a:t> public comments</a:t>
            </a:r>
          </a:p>
          <a:p>
            <a:r>
              <a:rPr lang="en-US" dirty="0" smtClean="0"/>
              <a:t>Dataset contains 7 columns and 9400 rows in total</a:t>
            </a:r>
          </a:p>
          <a:p>
            <a:r>
              <a:rPr lang="en-US" dirty="0" smtClean="0"/>
              <a:t>In the process of data cleaning we have added one more column to it.</a:t>
            </a:r>
          </a:p>
          <a:p>
            <a:r>
              <a:rPr lang="en-US" dirty="0" smtClean="0"/>
              <a:t>Key columns used are: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err="1" smtClean="0"/>
              <a:t>raw_comment</a:t>
            </a:r>
            <a:r>
              <a:rPr lang="en-US" b="1" dirty="0" smtClean="0"/>
              <a:t>: </a:t>
            </a:r>
            <a:r>
              <a:rPr lang="en-US" dirty="0" smtClean="0"/>
              <a:t>User comments for sentiment analysis.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karma: </a:t>
            </a:r>
            <a:r>
              <a:rPr lang="en-US" dirty="0" smtClean="0"/>
              <a:t>This reflects user engagement on </a:t>
            </a:r>
            <a:r>
              <a:rPr lang="en-US" dirty="0" err="1" smtClean="0"/>
              <a:t>Reddit</a:t>
            </a:r>
            <a:r>
              <a:rPr lang="en-US" dirty="0" smtClean="0"/>
              <a:t>, calculated as the 	difference between </a:t>
            </a:r>
            <a:r>
              <a:rPr lang="en-US" dirty="0" err="1" smtClean="0"/>
              <a:t>upvotes</a:t>
            </a:r>
            <a:r>
              <a:rPr lang="en-US" dirty="0" smtClean="0"/>
              <a:t> and </a:t>
            </a:r>
            <a:r>
              <a:rPr lang="en-US" dirty="0" err="1" smtClean="0"/>
              <a:t>downvotes</a:t>
            </a:r>
            <a:r>
              <a:rPr lang="en-US" dirty="0" smtClean="0"/>
              <a:t> on a comment or post. 	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awards</a:t>
            </a:r>
            <a:r>
              <a:rPr lang="en-US" b="1" dirty="0"/>
              <a:t>: </a:t>
            </a:r>
            <a:r>
              <a:rPr lang="en-US" dirty="0"/>
              <a:t>Number of awards given to the comment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Datatype Summary: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raw_comment</a:t>
            </a:r>
            <a:r>
              <a:rPr lang="en-US" dirty="0" smtClean="0"/>
              <a:t> column is in text format where karma and awards columns are 	in numerical value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582" y="756086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Dataset Snippet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47" y="1740139"/>
            <a:ext cx="11072294" cy="35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11" y="595829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Scraping the Data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99299" y="1377677"/>
            <a:ext cx="5121914" cy="45517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Libraries Used</a:t>
            </a:r>
            <a:r>
              <a:rPr lang="en-US" dirty="0" smtClean="0">
                <a:solidFill>
                  <a:schemeClr val="tx1"/>
                </a:solidFill>
              </a:rPr>
              <a:t>: PRAW(Python </a:t>
            </a:r>
            <a:r>
              <a:rPr lang="en-US" dirty="0" err="1" smtClean="0">
                <a:solidFill>
                  <a:schemeClr val="tx1"/>
                </a:solidFill>
              </a:rPr>
              <a:t>Reddit</a:t>
            </a:r>
            <a:r>
              <a:rPr lang="en-US" dirty="0" smtClean="0">
                <a:solidFill>
                  <a:schemeClr val="tx1"/>
                </a:solidFill>
              </a:rPr>
              <a:t> API Wrapper), Pandas and </a:t>
            </a:r>
            <a:r>
              <a:rPr lang="en-US" dirty="0" err="1" smtClean="0">
                <a:solidFill>
                  <a:schemeClr val="tx1"/>
                </a:solidFill>
              </a:rPr>
              <a:t>DateTime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Scraping Steps: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Initialize API: Set up </a:t>
            </a:r>
            <a:r>
              <a:rPr lang="en-US" dirty="0" err="1">
                <a:solidFill>
                  <a:schemeClr val="tx1"/>
                </a:solidFill>
              </a:rPr>
              <a:t>Reddit</a:t>
            </a:r>
            <a:r>
              <a:rPr lang="en-US" dirty="0">
                <a:solidFill>
                  <a:schemeClr val="tx1"/>
                </a:solidFill>
              </a:rPr>
              <a:t> client with credentials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Extract </a:t>
            </a:r>
            <a:r>
              <a:rPr lang="en-US" dirty="0">
                <a:solidFill>
                  <a:schemeClr val="tx1"/>
                </a:solidFill>
              </a:rPr>
              <a:t>Post ID: Parsed the </a:t>
            </a:r>
            <a:r>
              <a:rPr lang="en-US" dirty="0" err="1">
                <a:solidFill>
                  <a:schemeClr val="tx1"/>
                </a:solidFill>
              </a:rPr>
              <a:t>Reddit</a:t>
            </a:r>
            <a:r>
              <a:rPr lang="en-US" dirty="0">
                <a:solidFill>
                  <a:schemeClr val="tx1"/>
                </a:solidFill>
              </a:rPr>
              <a:t> post URL to extract its unique identifier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Fetch </a:t>
            </a:r>
            <a:r>
              <a:rPr lang="en-US" dirty="0">
                <a:solidFill>
                  <a:schemeClr val="tx1"/>
                </a:solidFill>
              </a:rPr>
              <a:t>Comments: </a:t>
            </a:r>
            <a:r>
              <a:rPr lang="en-US" dirty="0" smtClean="0">
                <a:solidFill>
                  <a:schemeClr val="tx1"/>
                </a:solidFill>
              </a:rPr>
              <a:t>Used </a:t>
            </a:r>
            <a:r>
              <a:rPr lang="en-US" dirty="0">
                <a:solidFill>
                  <a:schemeClr val="tx1"/>
                </a:solidFill>
              </a:rPr>
              <a:t>recursive logic to retrieve comments and attributes like ID, text, karma, and </a:t>
            </a:r>
            <a:r>
              <a:rPr lang="en-US" dirty="0" smtClean="0">
                <a:solidFill>
                  <a:schemeClr val="tx1"/>
                </a:solidFill>
              </a:rPr>
              <a:t>awards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Handle </a:t>
            </a:r>
            <a:r>
              <a:rPr lang="en-US" dirty="0">
                <a:solidFill>
                  <a:schemeClr val="tx1"/>
                </a:solidFill>
              </a:rPr>
              <a:t>Rate Limits:  Incorporated retry logic to manage </a:t>
            </a:r>
            <a:r>
              <a:rPr lang="en-US" dirty="0" err="1">
                <a:solidFill>
                  <a:schemeClr val="tx1"/>
                </a:solidFill>
              </a:rPr>
              <a:t>Reddit’s</a:t>
            </a:r>
            <a:r>
              <a:rPr lang="en-US" dirty="0">
                <a:solidFill>
                  <a:schemeClr val="tx1"/>
                </a:solidFill>
              </a:rPr>
              <a:t> API rate limits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Save </a:t>
            </a:r>
            <a:r>
              <a:rPr lang="en-US" dirty="0">
                <a:solidFill>
                  <a:schemeClr val="tx1"/>
                </a:solidFill>
              </a:rPr>
              <a:t>Data: Export comments to a CSV file.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7763"/>
          <a:stretch/>
        </p:blipFill>
        <p:spPr>
          <a:xfrm>
            <a:off x="625953" y="1512504"/>
            <a:ext cx="5869142" cy="46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099" y="699524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Data Cleaning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717" y="1501467"/>
            <a:ext cx="8915400" cy="2968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51847" y="4637387"/>
            <a:ext cx="8465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Cleaning </a:t>
            </a:r>
            <a:r>
              <a:rPr lang="en-US" b="1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</a:t>
            </a:r>
            <a:r>
              <a:rPr lang="en-US" dirty="0"/>
              <a:t>rows with null values in </a:t>
            </a:r>
            <a:r>
              <a:rPr lang="en-US" dirty="0" err="1"/>
              <a:t>raw_comment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Eliminated </a:t>
            </a:r>
            <a:r>
              <a:rPr lang="en-US" dirty="0"/>
              <a:t>URLs, special characters, and extra spaces from comments.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Created </a:t>
            </a:r>
            <a:r>
              <a:rPr lang="en-US" dirty="0"/>
              <a:t>a new column </a:t>
            </a:r>
            <a:r>
              <a:rPr lang="en-US" dirty="0" err="1"/>
              <a:t>cleaned_comment</a:t>
            </a:r>
            <a:r>
              <a:rPr lang="en-US" dirty="0"/>
              <a:t> for preprocessed text.</a:t>
            </a:r>
          </a:p>
          <a:p>
            <a:r>
              <a:rPr lang="en-US" b="1" dirty="0" smtClean="0"/>
              <a:t>Tools </a:t>
            </a:r>
            <a:r>
              <a:rPr lang="en-US" b="1" dirty="0"/>
              <a:t>Used: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/>
              <a:t>libraries: pandas, regex.</a:t>
            </a:r>
          </a:p>
        </p:txBody>
      </p:sp>
    </p:spTree>
    <p:extLst>
      <p:ext uri="{BB962C8B-B14F-4D97-AF65-F5344CB8AC3E}">
        <p14:creationId xmlns:p14="http://schemas.microsoft.com/office/powerpoint/2010/main" val="103939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952" y="737232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5456" y="1669908"/>
            <a:ext cx="4716544" cy="4363247"/>
          </a:xfrm>
        </p:spPr>
        <p:txBody>
          <a:bodyPr>
            <a:normAutofit/>
          </a:bodyPr>
          <a:lstStyle/>
          <a:p>
            <a:r>
              <a:rPr lang="en-US" dirty="0" smtClean="0"/>
              <a:t>Steps </a:t>
            </a:r>
            <a:r>
              <a:rPr lang="en-US" dirty="0"/>
              <a:t>in Sentiment Analysis: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Cleaning and Preprocessing.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Sentiment </a:t>
            </a:r>
            <a:r>
              <a:rPr lang="en-US" dirty="0"/>
              <a:t>Classification using </a:t>
            </a:r>
            <a:r>
              <a:rPr lang="en-US" dirty="0" err="1" smtClean="0"/>
              <a:t>TextBlob</a:t>
            </a:r>
            <a:r>
              <a:rPr lang="en-US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The classification is done in 3 steps </a:t>
            </a:r>
          </a:p>
          <a:p>
            <a:pPr marL="457200" lvl="1" indent="0">
              <a:buNone/>
            </a:pPr>
            <a:r>
              <a:rPr lang="en-US" dirty="0"/>
              <a:t>	Positive: Polarity &gt; 0</a:t>
            </a:r>
          </a:p>
          <a:p>
            <a:pPr marL="457200" lvl="1" indent="0">
              <a:buNone/>
            </a:pPr>
            <a:r>
              <a:rPr lang="en-US" dirty="0"/>
              <a:t>	Neutral: Polarity = 0</a:t>
            </a:r>
          </a:p>
          <a:p>
            <a:pPr marL="457200" lvl="1" indent="0">
              <a:buNone/>
            </a:pPr>
            <a:r>
              <a:rPr lang="en-US" dirty="0"/>
              <a:t>	Negative: Polarity &lt; 0</a:t>
            </a:r>
          </a:p>
          <a:p>
            <a:r>
              <a:rPr lang="en-US" dirty="0" smtClean="0"/>
              <a:t>Tools </a:t>
            </a:r>
            <a:r>
              <a:rPr lang="en-US" dirty="0"/>
              <a:t>Used:</a:t>
            </a:r>
          </a:p>
          <a:p>
            <a:pPr marL="0" indent="0">
              <a:buNone/>
            </a:pPr>
            <a:r>
              <a:rPr lang="en-US" dirty="0" smtClean="0"/>
              <a:t>	Python libraries: </a:t>
            </a:r>
            <a:r>
              <a:rPr lang="en-US" dirty="0"/>
              <a:t>pandas, </a:t>
            </a:r>
            <a:r>
              <a:rPr lang="en-US" dirty="0" err="1"/>
              <a:t>TextBlob</a:t>
            </a:r>
            <a:r>
              <a:rPr lang="en-US" dirty="0"/>
              <a:t>, </a:t>
            </a:r>
            <a:r>
              <a:rPr lang="en-US" dirty="0" smtClean="0"/>
              <a:t>	</a:t>
            </a:r>
            <a:r>
              <a:rPr lang="en-US" dirty="0" err="1" smtClean="0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336"/>
          <a:stretch/>
        </p:blipFill>
        <p:spPr>
          <a:xfrm>
            <a:off x="432699" y="1819736"/>
            <a:ext cx="6749538" cy="363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11" y="624110"/>
            <a:ext cx="8911687" cy="1280890"/>
          </a:xfrm>
        </p:spPr>
        <p:txBody>
          <a:bodyPr/>
          <a:lstStyle/>
          <a:p>
            <a:r>
              <a:rPr lang="en-US" b="1" dirty="0" smtClean="0"/>
              <a:t>Visualization 1: Sentiment Distribution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7281" y="1417163"/>
            <a:ext cx="5404719" cy="51061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Bar </a:t>
            </a:r>
            <a:r>
              <a:rPr lang="en-US" dirty="0"/>
              <a:t>graph illustrating the counts of  </a:t>
            </a:r>
            <a:r>
              <a:rPr lang="en-US" dirty="0" smtClean="0"/>
              <a:t>Positive, Neutral, </a:t>
            </a:r>
            <a:r>
              <a:rPr lang="en-US" dirty="0"/>
              <a:t>and </a:t>
            </a:r>
            <a:r>
              <a:rPr lang="en-US" dirty="0" smtClean="0"/>
              <a:t>Negative sentiments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Objective:  To </a:t>
            </a:r>
            <a:r>
              <a:rPr lang="en-US" dirty="0"/>
              <a:t>analyze the overall sentiment distribution in the </a:t>
            </a:r>
            <a:r>
              <a:rPr lang="en-US" dirty="0" smtClean="0"/>
              <a:t>dataset.</a:t>
            </a:r>
          </a:p>
          <a:p>
            <a:r>
              <a:rPr lang="en-US" dirty="0" smtClean="0"/>
              <a:t>Observation: </a:t>
            </a:r>
          </a:p>
          <a:p>
            <a:pPr marL="400050" lvl="1" indent="0">
              <a:buNone/>
            </a:pPr>
            <a:r>
              <a:rPr lang="en-US" dirty="0" smtClean="0"/>
              <a:t>Highlight </a:t>
            </a:r>
            <a:r>
              <a:rPr lang="en-US" dirty="0"/>
              <a:t>the </a:t>
            </a:r>
            <a:r>
              <a:rPr lang="en-US" dirty="0" smtClean="0"/>
              <a:t>dominant </a:t>
            </a:r>
            <a:r>
              <a:rPr lang="en-US" dirty="0"/>
              <a:t>sentiment </a:t>
            </a:r>
            <a:r>
              <a:rPr lang="en-US" dirty="0" smtClean="0"/>
              <a:t>category.  </a:t>
            </a:r>
          </a:p>
          <a:p>
            <a:pPr marL="400050" lvl="1" indent="0">
              <a:buNone/>
            </a:pPr>
            <a:r>
              <a:rPr lang="en-US" dirty="0" smtClean="0"/>
              <a:t>Evaluate the balance </a:t>
            </a:r>
            <a:r>
              <a:rPr lang="en-US" dirty="0"/>
              <a:t>or </a:t>
            </a:r>
            <a:r>
              <a:rPr lang="en-US" dirty="0" smtClean="0"/>
              <a:t>skewness </a:t>
            </a:r>
            <a:r>
              <a:rPr lang="en-US" dirty="0"/>
              <a:t>among sentiment categories.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80" y="1490798"/>
            <a:ext cx="6108569" cy="47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0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257" y="661817"/>
            <a:ext cx="8911687" cy="1280890"/>
          </a:xfrm>
        </p:spPr>
        <p:txBody>
          <a:bodyPr/>
          <a:lstStyle/>
          <a:p>
            <a:r>
              <a:rPr lang="en-US" b="1" dirty="0" smtClean="0"/>
              <a:t>Visualization 2: Karma Vs Sentiment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849" y="1640264"/>
            <a:ext cx="6149419" cy="471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Visualization</a:t>
            </a:r>
            <a:r>
              <a:rPr lang="en-US" dirty="0" smtClean="0"/>
              <a:t>: Boxplot </a:t>
            </a:r>
            <a:r>
              <a:rPr lang="en-US" dirty="0"/>
              <a:t>illustrating the distribution of karma scores across Positive, Neutral, and Negative sentiment categories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Objective: Analyze </a:t>
            </a:r>
            <a:r>
              <a:rPr lang="en-US" dirty="0"/>
              <a:t>whether there is a correlation between sentiment type and karma 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Observation: Identify </a:t>
            </a:r>
            <a:r>
              <a:rPr lang="en-US" dirty="0"/>
              <a:t>trends such as higher or lower karma scores associated with specific sentiments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Use: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Understand </a:t>
            </a:r>
            <a:r>
              <a:rPr lang="en-US" dirty="0"/>
              <a:t>Sentiment </a:t>
            </a:r>
            <a:r>
              <a:rPr lang="en-US" dirty="0" smtClean="0"/>
              <a:t>Impact: </a:t>
            </a:r>
            <a:r>
              <a:rPr lang="en-US" dirty="0"/>
              <a:t>Helps determine if sentiment influences the </a:t>
            </a:r>
            <a:r>
              <a:rPr lang="en-US" dirty="0" smtClean="0"/>
              <a:t>engagement level </a:t>
            </a:r>
            <a:r>
              <a:rPr lang="en-US" dirty="0"/>
              <a:t>(measured by karma scores) of </a:t>
            </a:r>
            <a:r>
              <a:rPr lang="en-US" dirty="0" err="1"/>
              <a:t>Reddit</a:t>
            </a:r>
            <a:r>
              <a:rPr lang="en-US" dirty="0"/>
              <a:t> </a:t>
            </a:r>
            <a:r>
              <a:rPr lang="en-US" dirty="0" smtClean="0"/>
              <a:t>comments.</a:t>
            </a:r>
          </a:p>
          <a:p>
            <a:pPr marL="400050" lvl="1" indent="0">
              <a:buNone/>
            </a:pPr>
            <a:r>
              <a:rPr lang="en-US" dirty="0" smtClean="0"/>
              <a:t>Insight </a:t>
            </a:r>
            <a:r>
              <a:rPr lang="en-US" dirty="0"/>
              <a:t>into Public </a:t>
            </a:r>
            <a:r>
              <a:rPr lang="en-US" dirty="0" smtClean="0"/>
              <a:t>Reaction: </a:t>
            </a:r>
            <a:r>
              <a:rPr lang="en-US" dirty="0"/>
              <a:t>Identifies whether </a:t>
            </a:r>
            <a:r>
              <a:rPr lang="en-US" dirty="0" smtClean="0"/>
              <a:t>positive, neutral, </a:t>
            </a:r>
            <a:r>
              <a:rPr lang="en-US" dirty="0"/>
              <a:t>or </a:t>
            </a:r>
            <a:r>
              <a:rPr lang="en-US" dirty="0" smtClean="0"/>
              <a:t>negative </a:t>
            </a:r>
            <a:r>
              <a:rPr lang="en-US" dirty="0"/>
              <a:t>sentiments are more likely to receive higher karma scores, reflecting user agreement or approval.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7" y="1753386"/>
            <a:ext cx="5426187" cy="416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569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464</TotalTime>
  <Words>829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Sentiment Analysis on Mass Deportation of Illegal Immigrants  </vt:lpstr>
      <vt:lpstr>Introduction:</vt:lpstr>
      <vt:lpstr>Dataset Description</vt:lpstr>
      <vt:lpstr>Dataset Snippet</vt:lpstr>
      <vt:lpstr>Scraping the Data</vt:lpstr>
      <vt:lpstr>Data Cleaning</vt:lpstr>
      <vt:lpstr>Methodology</vt:lpstr>
      <vt:lpstr>Visualization 1: Sentiment Distribution</vt:lpstr>
      <vt:lpstr>Visualization 2: Karma Vs Sentiment</vt:lpstr>
      <vt:lpstr>Visualization 3: Sentiment Distribution</vt:lpstr>
      <vt:lpstr>Results and Observations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on Mass Deportation of Illegal Immigrants</dc:title>
  <dc:creator>shivani pakala</dc:creator>
  <cp:lastModifiedBy>shivani pakala</cp:lastModifiedBy>
  <cp:revision>21</cp:revision>
  <dcterms:created xsi:type="dcterms:W3CDTF">2024-12-13T22:23:18Z</dcterms:created>
  <dcterms:modified xsi:type="dcterms:W3CDTF">2024-12-17T22:05:47Z</dcterms:modified>
</cp:coreProperties>
</file>