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4630400" cy="8229600"/>
  <p:notesSz cx="8229600" cy="14630400"/>
  <p:embeddedFontLst>
    <p:embeddedFont>
      <p:font typeface="Kanit Light" panose="020B0604020202020204" charset="-34"/>
      <p:regular r:id="rId9"/>
    </p:embeddedFont>
    <p:embeddedFont>
      <p:font typeface="Martel Sans" panose="020B0604020202020204" charset="0"/>
      <p:regular r:id="rId10"/>
    </p:embeddedFont>
    <p:embeddedFont>
      <p:font typeface="Public Sans" panose="020B0604020202020204" charset="0"/>
      <p:regular r:id="rId11"/>
    </p:embeddedFont>
    <p:embeddedFont>
      <p:font typeface="Public Sans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0"/>
  </p:normalViewPr>
  <p:slideViewPr>
    <p:cSldViewPr snapToGrid="0" snapToObjects="1">
      <p:cViewPr varScale="1">
        <p:scale>
          <a:sx n="49" d="100"/>
          <a:sy n="49" d="100"/>
        </p:scale>
        <p:origin x="12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Swetha Oruganti" userId="a7bcf17a3636b6cd" providerId="LiveId" clId="{6C77F362-666C-4C40-BA14-3EFE07967FF7}"/>
    <pc:docChg chg="custSel modSld">
      <pc:chgData name="BLSwetha Oruganti" userId="a7bcf17a3636b6cd" providerId="LiveId" clId="{6C77F362-666C-4C40-BA14-3EFE07967FF7}" dt="2025-08-02T07:29:32.254" v="1" actId="478"/>
      <pc:docMkLst>
        <pc:docMk/>
      </pc:docMkLst>
      <pc:sldChg chg="delSp modSp mod">
        <pc:chgData name="BLSwetha Oruganti" userId="a7bcf17a3636b6cd" providerId="LiveId" clId="{6C77F362-666C-4C40-BA14-3EFE07967FF7}" dt="2025-08-02T07:29:32.254" v="1" actId="478"/>
        <pc:sldMkLst>
          <pc:docMk/>
          <pc:sldMk cId="0" sldId="261"/>
        </pc:sldMkLst>
        <pc:spChg chg="topLvl">
          <ac:chgData name="BLSwetha Oruganti" userId="a7bcf17a3636b6cd" providerId="LiveId" clId="{6C77F362-666C-4C40-BA14-3EFE07967FF7}" dt="2025-08-02T07:29:32.254" v="1" actId="478"/>
          <ac:spMkLst>
            <pc:docMk/>
            <pc:sldMk cId="0" sldId="261"/>
            <ac:spMk id="3" creationId="{00000000-0000-0000-0000-000000000000}"/>
          </ac:spMkLst>
        </pc:spChg>
        <pc:spChg chg="del topLvl">
          <ac:chgData name="BLSwetha Oruganti" userId="a7bcf17a3636b6cd" providerId="LiveId" clId="{6C77F362-666C-4C40-BA14-3EFE07967FF7}" dt="2025-08-02T07:29:32.254" v="1" actId="478"/>
          <ac:spMkLst>
            <pc:docMk/>
            <pc:sldMk cId="0" sldId="261"/>
            <ac:spMk id="4" creationId="{00000000-0000-0000-0000-000000000000}"/>
          </ac:spMkLst>
        </pc:spChg>
        <pc:grpChg chg="del mod">
          <ac:chgData name="BLSwetha Oruganti" userId="a7bcf17a3636b6cd" providerId="LiveId" clId="{6C77F362-666C-4C40-BA14-3EFE07967FF7}" dt="2025-08-02T07:29:32.254" v="1" actId="478"/>
          <ac:grpSpMkLst>
            <pc:docMk/>
            <pc:sldMk cId="0" sldId="261"/>
            <ac:grpSpMk id="2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33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5574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Multi-Accent Speech Recognition Using Deep Learning Techniques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22243"/>
            <a:ext cx="7556421" cy="31260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Addressing the challenge of varying accents in speech recognition systems is crucial for global communication. This presentation explores how deep learning enhances recognition accuracy across diverse accents.</a:t>
            </a:r>
          </a:p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-Swetha Oruganti </a:t>
            </a:r>
          </a:p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2310030024</a:t>
            </a:r>
          </a:p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Under the Supervision of Dr Sumit Hazra 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718BC-C72E-ADB2-C111-2ED9A0F24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841" y="7451009"/>
            <a:ext cx="2324424" cy="6668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73900"/>
            <a:ext cx="120403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Deep Learning Approaches for Multi-Accent ASR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26913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Deep learning models, especially End-to-End (E2E) architectures like DNN, RNN, and Transformers, are at the forefront of multi-accent Automatic Speech Recognition (ASR).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8259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End-to-End Models: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Streamlined deep neural networks process audio directly to text.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38769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Adaptive Layers: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Shared lower layers capture common speech features, while accent-specific layers fine-tune for unique pronunciations.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292691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Advanced techniques like multi-task learning and accent embeddings further refine these systems.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85679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Joint Modeling: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Simultaneously learns speech content and accent information.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661892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Accent Embeddings &amp; i-vectors: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Numeric representations of speaker and accent characteristics, improving model generalization.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CF0763-B69B-5F25-C320-13678D45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4873" y="7562757"/>
            <a:ext cx="2324424" cy="6668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71280"/>
            <a:ext cx="1045511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Techniques to Improve Accent Robustness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73849"/>
            <a:ext cx="4196358" cy="2766298"/>
          </a:xfrm>
          <a:prstGeom prst="roundRect">
            <a:avLst>
              <a:gd name="adj" fmla="val 5289"/>
            </a:avLst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793790" y="3143369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5" name="Shape 3"/>
          <p:cNvSpPr/>
          <p:nvPr/>
        </p:nvSpPr>
        <p:spPr>
          <a:xfrm>
            <a:off x="2551688" y="283368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37066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61" y="3003828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3740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Multi-Domain Training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51084" y="4231243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Training on diverse accented datasets significantly reduces Word Error Rates (WER) by up to 25%.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16962" y="3173849"/>
            <a:ext cx="4196358" cy="2766298"/>
          </a:xfrm>
          <a:prstGeom prst="roundRect">
            <a:avLst>
              <a:gd name="adj" fmla="val 5289"/>
            </a:avLst>
          </a:prstGeom>
          <a:solidFill>
            <a:srgbClr val="FFFFFF"/>
          </a:solidFill>
          <a:ln/>
        </p:spPr>
      </p:sp>
      <p:sp>
        <p:nvSpPr>
          <p:cNvPr id="10" name="Shape 7"/>
          <p:cNvSpPr/>
          <p:nvPr/>
        </p:nvSpPr>
        <p:spPr>
          <a:xfrm>
            <a:off x="5216962" y="3143369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11" name="Shape 8"/>
          <p:cNvSpPr/>
          <p:nvPr/>
        </p:nvSpPr>
        <p:spPr>
          <a:xfrm>
            <a:off x="6974860" y="283368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37066"/>
          </a:solidFill>
          <a:ln/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933" y="3003828"/>
            <a:ext cx="272177" cy="340162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5474256" y="3740825"/>
            <a:ext cx="28538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Layer-wise Adaptation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5474256" y="4231243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Architectures enabling rapid, accent-specific tuning can yield ~15% WER reductions.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640133" y="3173849"/>
            <a:ext cx="4196358" cy="2766298"/>
          </a:xfrm>
          <a:prstGeom prst="roundRect">
            <a:avLst>
              <a:gd name="adj" fmla="val 5289"/>
            </a:avLst>
          </a:prstGeom>
          <a:solidFill>
            <a:srgbClr val="FFFFFF"/>
          </a:solidFill>
          <a:ln/>
        </p:spPr>
      </p:sp>
      <p:sp>
        <p:nvSpPr>
          <p:cNvPr id="16" name="Shape 12"/>
          <p:cNvSpPr/>
          <p:nvPr/>
        </p:nvSpPr>
        <p:spPr>
          <a:xfrm>
            <a:off x="9640133" y="3143369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17" name="Shape 13"/>
          <p:cNvSpPr/>
          <p:nvPr/>
        </p:nvSpPr>
        <p:spPr>
          <a:xfrm>
            <a:off x="11398032" y="283368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37066"/>
          </a:solidFill>
          <a:ln/>
        </p:spPr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105" y="3003828"/>
            <a:ext cx="272177" cy="340162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9897427" y="3740825"/>
            <a:ext cx="32760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Native Language Leverage</a:t>
            </a:r>
            <a:endParaRPr lang="en-US" sz="2200" dirty="0"/>
          </a:p>
        </p:txBody>
      </p:sp>
      <p:sp>
        <p:nvSpPr>
          <p:cNvPr id="20" name="Text 15"/>
          <p:cNvSpPr/>
          <p:nvPr/>
        </p:nvSpPr>
        <p:spPr>
          <a:xfrm>
            <a:off x="9897427" y="4231243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Using native language data and multi-task learning boosts accented speech recognition performance.</a:t>
            </a:r>
            <a:endParaRPr lang="en-US" sz="1750" dirty="0"/>
          </a:p>
        </p:txBody>
      </p:sp>
      <p:sp>
        <p:nvSpPr>
          <p:cNvPr id="21" name="Text 16"/>
          <p:cNvSpPr/>
          <p:nvPr/>
        </p:nvSpPr>
        <p:spPr>
          <a:xfrm>
            <a:off x="793790" y="61952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These techniques are crucial for building ASR systems that perform consistently across various linguistic backgrounds.</a:t>
            </a:r>
            <a:endParaRPr lang="en-US" sz="17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0E18ACB-2E7C-8850-B7E8-03A56BADF6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5976" y="7576972"/>
            <a:ext cx="2324424" cy="6668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0506"/>
            <a:ext cx="101528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Recent Advances &amp; Experimental Results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352913"/>
            <a:ext cx="13042821" cy="4068128"/>
          </a:xfrm>
          <a:prstGeom prst="roundRect">
            <a:avLst>
              <a:gd name="adj" fmla="val 23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360533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343" y="2504242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Qifusion-Net (2024)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940379" y="2504242"/>
            <a:ext cx="866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Achieved 17-22% relative Character Error Rate (CER) reduction on multi-accent datasets, demonstrating superior fusion modeling.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3373755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343" y="3517463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Multi-Accent DNN Models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940379" y="3517463"/>
            <a:ext cx="866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Improved Mandarin and English ASR accuracy through accent-specific layers within deep neural networks.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4386977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343" y="4530685"/>
            <a:ext cx="345078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Joint Speech &amp; Accent Recognition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4940379" y="4530685"/>
            <a:ext cx="866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DNN-HMM framework enables simultaneous, low-latency recognition of speech and accents.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5400199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8343" y="5543907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Multi-Domain Fine-Tuning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4940379" y="5543907"/>
            <a:ext cx="866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Showed robust out-of-domain performance gains in recognizing French accents, proving adaptability.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3790" y="66761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These breakthroughs highlight the significant progress and potential of deep learning in overcoming accent variability.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F5E5EF-9489-523A-C0EB-EA567329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0809" y="7562757"/>
            <a:ext cx="2324424" cy="666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-3839175" y="-1746511"/>
            <a:ext cx="11576567" cy="11576567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bg1"/>
          </a:solid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1966586" y="3439716"/>
            <a:ext cx="4640034" cy="1419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00"/>
              </a:lnSpc>
            </a:pPr>
            <a:r>
              <a:rPr lang="en-US" sz="5400" dirty="0">
                <a:solidFill>
                  <a:srgbClr val="404040"/>
                </a:solidFill>
                <a:latin typeface="Kanit Light" panose="020B0604020202020204" charset="-34"/>
                <a:ea typeface="Public Sans Bold"/>
                <a:cs typeface="Kanit Light" panose="020B0604020202020204" charset="-34"/>
                <a:sym typeface="Public Sans Bold"/>
              </a:rPr>
              <a:t>Methodology Adopted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6352953" y="6551550"/>
            <a:ext cx="855091" cy="85509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D6B1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7150" tIns="57150" rIns="57150" bIns="57150" rtlCol="0" anchor="ctr"/>
            <a:lstStyle/>
            <a:p>
              <a:pPr algn="ctr">
                <a:lnSpc>
                  <a:spcPts val="2205"/>
                </a:lnSpc>
              </a:pPr>
              <a:endParaRPr sz="2025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422357" y="6378580"/>
            <a:ext cx="3704748" cy="1201028"/>
            <a:chOff x="0" y="0"/>
            <a:chExt cx="955404" cy="30972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55404" cy="309729"/>
            </a:xfrm>
            <a:custGeom>
              <a:avLst/>
              <a:gdLst/>
              <a:ahLst/>
              <a:cxnLst/>
              <a:rect l="l" t="t" r="r" b="b"/>
              <a:pathLst>
                <a:path w="955404" h="309729">
                  <a:moveTo>
                    <a:pt x="37615" y="0"/>
                  </a:moveTo>
                  <a:lnTo>
                    <a:pt x="917789" y="0"/>
                  </a:lnTo>
                  <a:cubicBezTo>
                    <a:pt x="938563" y="0"/>
                    <a:pt x="955404" y="16841"/>
                    <a:pt x="955404" y="37615"/>
                  </a:cubicBezTo>
                  <a:lnTo>
                    <a:pt x="955404" y="272114"/>
                  </a:lnTo>
                  <a:cubicBezTo>
                    <a:pt x="955404" y="282090"/>
                    <a:pt x="951441" y="291657"/>
                    <a:pt x="944387" y="298711"/>
                  </a:cubicBezTo>
                  <a:cubicBezTo>
                    <a:pt x="937333" y="305766"/>
                    <a:pt x="927765" y="309729"/>
                    <a:pt x="917789" y="309729"/>
                  </a:cubicBezTo>
                  <a:lnTo>
                    <a:pt x="37615" y="309729"/>
                  </a:lnTo>
                  <a:cubicBezTo>
                    <a:pt x="27639" y="309729"/>
                    <a:pt x="18071" y="305766"/>
                    <a:pt x="11017" y="298711"/>
                  </a:cubicBezTo>
                  <a:cubicBezTo>
                    <a:pt x="3963" y="291657"/>
                    <a:pt x="0" y="282090"/>
                    <a:pt x="0" y="272114"/>
                  </a:cubicBezTo>
                  <a:lnTo>
                    <a:pt x="0" y="37615"/>
                  </a:lnTo>
                  <a:cubicBezTo>
                    <a:pt x="0" y="27639"/>
                    <a:pt x="3963" y="18071"/>
                    <a:pt x="11017" y="11017"/>
                  </a:cubicBezTo>
                  <a:cubicBezTo>
                    <a:pt x="18071" y="3963"/>
                    <a:pt x="27639" y="0"/>
                    <a:pt x="37615" y="0"/>
                  </a:cubicBezTo>
                  <a:close/>
                </a:path>
              </a:pathLst>
            </a:custGeom>
            <a:solidFill>
              <a:srgbClr val="EFD6B1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955404" cy="338304"/>
            </a:xfrm>
            <a:prstGeom prst="rect">
              <a:avLst/>
            </a:prstGeom>
          </p:spPr>
          <p:txBody>
            <a:bodyPr lIns="51882" tIns="51882" rIns="51882" bIns="51882" rtlCol="0" anchor="ctr"/>
            <a:lstStyle/>
            <a:p>
              <a:pPr algn="ctr">
                <a:lnSpc>
                  <a:spcPts val="2716"/>
                </a:lnSpc>
                <a:spcBef>
                  <a:spcPct val="0"/>
                </a:spcBef>
              </a:pPr>
              <a:endParaRPr sz="2025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887655" y="5119402"/>
            <a:ext cx="855091" cy="85509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A188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7150" tIns="57150" rIns="57150" bIns="57150" rtlCol="0" anchor="ctr"/>
            <a:lstStyle/>
            <a:p>
              <a:pPr algn="ctr">
                <a:lnSpc>
                  <a:spcPts val="2205"/>
                </a:lnSpc>
              </a:pPr>
              <a:endParaRPr sz="2025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101967" y="3687255"/>
            <a:ext cx="855091" cy="85509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CDC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7150" tIns="57150" rIns="57150" bIns="57150" rtlCol="0" anchor="ctr"/>
            <a:lstStyle/>
            <a:p>
              <a:pPr algn="ctr">
                <a:lnSpc>
                  <a:spcPts val="2205"/>
                </a:lnSpc>
              </a:pPr>
              <a:endParaRPr sz="2025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887655" y="2253520"/>
            <a:ext cx="855091" cy="855091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2B2C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7150" tIns="57150" rIns="57150" bIns="57150" rtlCol="0" anchor="ctr"/>
            <a:lstStyle/>
            <a:p>
              <a:pPr algn="ctr">
                <a:lnSpc>
                  <a:spcPts val="2205"/>
                </a:lnSpc>
              </a:pPr>
              <a:endParaRPr sz="2025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352953" y="822961"/>
            <a:ext cx="855091" cy="85509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6D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7150" tIns="57150" rIns="57150" bIns="57150" rtlCol="0" anchor="ctr"/>
            <a:lstStyle/>
            <a:p>
              <a:pPr algn="ctr">
                <a:lnSpc>
                  <a:spcPts val="3621"/>
                </a:lnSpc>
              </a:pPr>
              <a:r>
                <a:rPr lang="en-US" sz="2586" dirty="0">
                  <a:solidFill>
                    <a:srgbClr val="00000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7742747" y="6511793"/>
            <a:ext cx="3211818" cy="1118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59"/>
              </a:lnSpc>
            </a:pPr>
            <a:r>
              <a:rPr lang="en-US" sz="1799" b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Evaluation/Future → "WER/CER drive future optimizations"</a:t>
            </a:r>
          </a:p>
          <a:p>
            <a:pPr>
              <a:lnSpc>
                <a:spcPts val="2159"/>
              </a:lnSpc>
            </a:pPr>
            <a:endParaRPr lang="en-US" sz="1799" b="1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>
              <a:lnSpc>
                <a:spcPts val="2159"/>
              </a:lnSpc>
              <a:spcBef>
                <a:spcPct val="0"/>
              </a:spcBef>
            </a:pPr>
            <a:endParaRPr lang="en-US" sz="1799" b="1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7957059" y="4946434"/>
            <a:ext cx="3704748" cy="1201028"/>
            <a:chOff x="0" y="0"/>
            <a:chExt cx="955404" cy="30972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955404" cy="309729"/>
            </a:xfrm>
            <a:custGeom>
              <a:avLst/>
              <a:gdLst/>
              <a:ahLst/>
              <a:cxnLst/>
              <a:rect l="l" t="t" r="r" b="b"/>
              <a:pathLst>
                <a:path w="955404" h="309729">
                  <a:moveTo>
                    <a:pt x="37615" y="0"/>
                  </a:moveTo>
                  <a:lnTo>
                    <a:pt x="917789" y="0"/>
                  </a:lnTo>
                  <a:cubicBezTo>
                    <a:pt x="938563" y="0"/>
                    <a:pt x="955404" y="16841"/>
                    <a:pt x="955404" y="37615"/>
                  </a:cubicBezTo>
                  <a:lnTo>
                    <a:pt x="955404" y="272114"/>
                  </a:lnTo>
                  <a:cubicBezTo>
                    <a:pt x="955404" y="282090"/>
                    <a:pt x="951441" y="291657"/>
                    <a:pt x="944387" y="298711"/>
                  </a:cubicBezTo>
                  <a:cubicBezTo>
                    <a:pt x="937333" y="305766"/>
                    <a:pt x="927765" y="309729"/>
                    <a:pt x="917789" y="309729"/>
                  </a:cubicBezTo>
                  <a:lnTo>
                    <a:pt x="37615" y="309729"/>
                  </a:lnTo>
                  <a:cubicBezTo>
                    <a:pt x="27639" y="309729"/>
                    <a:pt x="18071" y="305766"/>
                    <a:pt x="11017" y="298711"/>
                  </a:cubicBezTo>
                  <a:cubicBezTo>
                    <a:pt x="3963" y="291657"/>
                    <a:pt x="0" y="282090"/>
                    <a:pt x="0" y="272114"/>
                  </a:cubicBezTo>
                  <a:lnTo>
                    <a:pt x="0" y="37615"/>
                  </a:lnTo>
                  <a:cubicBezTo>
                    <a:pt x="0" y="27639"/>
                    <a:pt x="3963" y="18071"/>
                    <a:pt x="11017" y="11017"/>
                  </a:cubicBezTo>
                  <a:cubicBezTo>
                    <a:pt x="18071" y="3963"/>
                    <a:pt x="27639" y="0"/>
                    <a:pt x="37615" y="0"/>
                  </a:cubicBezTo>
                  <a:close/>
                </a:path>
              </a:pathLst>
            </a:custGeom>
            <a:solidFill>
              <a:srgbClr val="CBA18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28575"/>
              <a:ext cx="955404" cy="338304"/>
            </a:xfrm>
            <a:prstGeom prst="rect">
              <a:avLst/>
            </a:prstGeom>
          </p:spPr>
          <p:txBody>
            <a:bodyPr lIns="51882" tIns="51882" rIns="51882" bIns="51882" rtlCol="0" anchor="ctr"/>
            <a:lstStyle/>
            <a:p>
              <a:pPr algn="ctr">
                <a:lnSpc>
                  <a:spcPts val="2716"/>
                </a:lnSpc>
                <a:spcBef>
                  <a:spcPct val="0"/>
                </a:spcBef>
              </a:pPr>
              <a:endParaRPr sz="2025"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8194704" y="5108686"/>
            <a:ext cx="3106998" cy="836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59"/>
              </a:lnSpc>
            </a:pPr>
            <a:r>
              <a:rPr lang="en-US" sz="1799" b="1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Output Text → "Transcribed speech with accuracy"</a:t>
            </a:r>
          </a:p>
          <a:p>
            <a:pPr>
              <a:lnSpc>
                <a:spcPts val="2159"/>
              </a:lnSpc>
              <a:spcBef>
                <a:spcPct val="0"/>
              </a:spcBef>
            </a:pPr>
            <a:endParaRPr lang="en-US" sz="1799" b="1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grpSp>
        <p:nvGrpSpPr>
          <p:cNvPr id="29" name="Group 29"/>
          <p:cNvGrpSpPr/>
          <p:nvPr/>
        </p:nvGrpSpPr>
        <p:grpSpPr>
          <a:xfrm>
            <a:off x="8174831" y="3514286"/>
            <a:ext cx="3704748" cy="1201028"/>
            <a:chOff x="0" y="0"/>
            <a:chExt cx="955404" cy="30972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955404" cy="309729"/>
            </a:xfrm>
            <a:custGeom>
              <a:avLst/>
              <a:gdLst/>
              <a:ahLst/>
              <a:cxnLst/>
              <a:rect l="l" t="t" r="r" b="b"/>
              <a:pathLst>
                <a:path w="955404" h="309729">
                  <a:moveTo>
                    <a:pt x="37615" y="0"/>
                  </a:moveTo>
                  <a:lnTo>
                    <a:pt x="917789" y="0"/>
                  </a:lnTo>
                  <a:cubicBezTo>
                    <a:pt x="938563" y="0"/>
                    <a:pt x="955404" y="16841"/>
                    <a:pt x="955404" y="37615"/>
                  </a:cubicBezTo>
                  <a:lnTo>
                    <a:pt x="955404" y="272114"/>
                  </a:lnTo>
                  <a:cubicBezTo>
                    <a:pt x="955404" y="282090"/>
                    <a:pt x="951441" y="291657"/>
                    <a:pt x="944387" y="298711"/>
                  </a:cubicBezTo>
                  <a:cubicBezTo>
                    <a:pt x="937333" y="305766"/>
                    <a:pt x="927765" y="309729"/>
                    <a:pt x="917789" y="309729"/>
                  </a:cubicBezTo>
                  <a:lnTo>
                    <a:pt x="37615" y="309729"/>
                  </a:lnTo>
                  <a:cubicBezTo>
                    <a:pt x="27639" y="309729"/>
                    <a:pt x="18071" y="305766"/>
                    <a:pt x="11017" y="298711"/>
                  </a:cubicBezTo>
                  <a:cubicBezTo>
                    <a:pt x="3963" y="291657"/>
                    <a:pt x="0" y="282090"/>
                    <a:pt x="0" y="272114"/>
                  </a:cubicBezTo>
                  <a:lnTo>
                    <a:pt x="0" y="37615"/>
                  </a:lnTo>
                  <a:cubicBezTo>
                    <a:pt x="0" y="27639"/>
                    <a:pt x="3963" y="18071"/>
                    <a:pt x="11017" y="11017"/>
                  </a:cubicBezTo>
                  <a:cubicBezTo>
                    <a:pt x="18071" y="3963"/>
                    <a:pt x="27639" y="0"/>
                    <a:pt x="37615" y="0"/>
                  </a:cubicBezTo>
                  <a:close/>
                </a:path>
              </a:pathLst>
            </a:custGeom>
            <a:solidFill>
              <a:srgbClr val="E7CDC2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955404" cy="338304"/>
            </a:xfrm>
            <a:prstGeom prst="rect">
              <a:avLst/>
            </a:prstGeom>
          </p:spPr>
          <p:txBody>
            <a:bodyPr lIns="51882" tIns="51882" rIns="51882" bIns="51882" rtlCol="0" anchor="ctr"/>
            <a:lstStyle/>
            <a:p>
              <a:pPr algn="ctr">
                <a:lnSpc>
                  <a:spcPts val="2716"/>
                </a:lnSpc>
                <a:spcBef>
                  <a:spcPct val="0"/>
                </a:spcBef>
              </a:pPr>
              <a:endParaRPr sz="2025"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8293766" y="3596266"/>
            <a:ext cx="3368040" cy="1401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4"/>
              </a:lnSpc>
            </a:pPr>
            <a:r>
              <a:rPr lang="en-US" sz="1805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Accent Robustness → "Adapts to pronunciation variations"</a:t>
            </a:r>
          </a:p>
          <a:p>
            <a:pPr>
              <a:lnSpc>
                <a:spcPts val="2164"/>
              </a:lnSpc>
            </a:pPr>
            <a:r>
              <a:rPr lang="en-US" sz="1805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Uses embeddings, multi-task </a:t>
            </a:r>
          </a:p>
          <a:p>
            <a:pPr>
              <a:lnSpc>
                <a:spcPts val="2164"/>
              </a:lnSpc>
            </a:pPr>
            <a:r>
              <a:rPr lang="en-US" sz="1805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learning.</a:t>
            </a:r>
          </a:p>
          <a:p>
            <a:pPr>
              <a:lnSpc>
                <a:spcPts val="2164"/>
              </a:lnSpc>
              <a:spcBef>
                <a:spcPct val="0"/>
              </a:spcBef>
            </a:pPr>
            <a:endParaRPr lang="en-US" sz="1805" b="1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grpSp>
        <p:nvGrpSpPr>
          <p:cNvPr id="33" name="Group 33"/>
          <p:cNvGrpSpPr/>
          <p:nvPr/>
        </p:nvGrpSpPr>
        <p:grpSpPr>
          <a:xfrm>
            <a:off x="7957059" y="2080551"/>
            <a:ext cx="4086552" cy="1201028"/>
            <a:chOff x="0" y="0"/>
            <a:chExt cx="955404" cy="309729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955404" cy="309729"/>
            </a:xfrm>
            <a:custGeom>
              <a:avLst/>
              <a:gdLst/>
              <a:ahLst/>
              <a:cxnLst/>
              <a:rect l="l" t="t" r="r" b="b"/>
              <a:pathLst>
                <a:path w="955404" h="309729">
                  <a:moveTo>
                    <a:pt x="37615" y="0"/>
                  </a:moveTo>
                  <a:lnTo>
                    <a:pt x="917789" y="0"/>
                  </a:lnTo>
                  <a:cubicBezTo>
                    <a:pt x="938563" y="0"/>
                    <a:pt x="955404" y="16841"/>
                    <a:pt x="955404" y="37615"/>
                  </a:cubicBezTo>
                  <a:lnTo>
                    <a:pt x="955404" y="272114"/>
                  </a:lnTo>
                  <a:cubicBezTo>
                    <a:pt x="955404" y="282090"/>
                    <a:pt x="951441" y="291657"/>
                    <a:pt x="944387" y="298711"/>
                  </a:cubicBezTo>
                  <a:cubicBezTo>
                    <a:pt x="937333" y="305766"/>
                    <a:pt x="927765" y="309729"/>
                    <a:pt x="917789" y="309729"/>
                  </a:cubicBezTo>
                  <a:lnTo>
                    <a:pt x="37615" y="309729"/>
                  </a:lnTo>
                  <a:cubicBezTo>
                    <a:pt x="27639" y="309729"/>
                    <a:pt x="18071" y="305766"/>
                    <a:pt x="11017" y="298711"/>
                  </a:cubicBezTo>
                  <a:cubicBezTo>
                    <a:pt x="3963" y="291657"/>
                    <a:pt x="0" y="282090"/>
                    <a:pt x="0" y="272114"/>
                  </a:cubicBezTo>
                  <a:lnTo>
                    <a:pt x="0" y="37615"/>
                  </a:lnTo>
                  <a:cubicBezTo>
                    <a:pt x="0" y="27639"/>
                    <a:pt x="3963" y="18071"/>
                    <a:pt x="11017" y="11017"/>
                  </a:cubicBezTo>
                  <a:cubicBezTo>
                    <a:pt x="18071" y="3963"/>
                    <a:pt x="27639" y="0"/>
                    <a:pt x="37615" y="0"/>
                  </a:cubicBezTo>
                  <a:close/>
                </a:path>
              </a:pathLst>
            </a:custGeom>
            <a:solidFill>
              <a:srgbClr val="B2B2CF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28575"/>
              <a:ext cx="955404" cy="338304"/>
            </a:xfrm>
            <a:prstGeom prst="rect">
              <a:avLst/>
            </a:prstGeom>
          </p:spPr>
          <p:txBody>
            <a:bodyPr lIns="51882" tIns="51882" rIns="51882" bIns="51882" rtlCol="0" anchor="ctr"/>
            <a:lstStyle/>
            <a:p>
              <a:pPr algn="ctr">
                <a:lnSpc>
                  <a:spcPts val="2716"/>
                </a:lnSpc>
                <a:spcBef>
                  <a:spcPct val="0"/>
                </a:spcBef>
              </a:pPr>
              <a:endParaRPr sz="2025"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8058321" y="2207479"/>
            <a:ext cx="3838930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25"/>
              </a:lnSpc>
            </a:pPr>
            <a:r>
              <a:rPr lang="en-US" sz="1688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Deep Learning Model → Neural network processes features</a:t>
            </a:r>
          </a:p>
          <a:p>
            <a:pPr>
              <a:lnSpc>
                <a:spcPts val="2025"/>
              </a:lnSpc>
            </a:pPr>
            <a:r>
              <a:rPr lang="en-US" sz="1688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(DNN/RNN/Transformer) architecture.</a:t>
            </a:r>
          </a:p>
          <a:p>
            <a:pPr>
              <a:lnSpc>
                <a:spcPts val="2025"/>
              </a:lnSpc>
              <a:spcBef>
                <a:spcPct val="0"/>
              </a:spcBef>
            </a:pPr>
            <a:endParaRPr lang="en-US" sz="1688" b="1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grpSp>
        <p:nvGrpSpPr>
          <p:cNvPr id="37" name="Group 37"/>
          <p:cNvGrpSpPr/>
          <p:nvPr/>
        </p:nvGrpSpPr>
        <p:grpSpPr>
          <a:xfrm>
            <a:off x="7422356" y="649992"/>
            <a:ext cx="4239450" cy="1201028"/>
            <a:chOff x="0" y="0"/>
            <a:chExt cx="1093296" cy="309729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093296" cy="309729"/>
            </a:xfrm>
            <a:custGeom>
              <a:avLst/>
              <a:gdLst/>
              <a:ahLst/>
              <a:cxnLst/>
              <a:rect l="l" t="t" r="r" b="b"/>
              <a:pathLst>
                <a:path w="1093296" h="309729">
                  <a:moveTo>
                    <a:pt x="32871" y="0"/>
                  </a:moveTo>
                  <a:lnTo>
                    <a:pt x="1060425" y="0"/>
                  </a:lnTo>
                  <a:cubicBezTo>
                    <a:pt x="1078579" y="0"/>
                    <a:pt x="1093296" y="14717"/>
                    <a:pt x="1093296" y="32871"/>
                  </a:cubicBezTo>
                  <a:lnTo>
                    <a:pt x="1093296" y="276858"/>
                  </a:lnTo>
                  <a:cubicBezTo>
                    <a:pt x="1093296" y="295012"/>
                    <a:pt x="1078579" y="309729"/>
                    <a:pt x="1060425" y="309729"/>
                  </a:cubicBezTo>
                  <a:lnTo>
                    <a:pt x="32871" y="309729"/>
                  </a:lnTo>
                  <a:cubicBezTo>
                    <a:pt x="14717" y="309729"/>
                    <a:pt x="0" y="295012"/>
                    <a:pt x="0" y="276858"/>
                  </a:cubicBezTo>
                  <a:lnTo>
                    <a:pt x="0" y="32871"/>
                  </a:lnTo>
                  <a:cubicBezTo>
                    <a:pt x="0" y="14717"/>
                    <a:pt x="14717" y="0"/>
                    <a:pt x="32871" y="0"/>
                  </a:cubicBezTo>
                  <a:close/>
                </a:path>
              </a:pathLst>
            </a:custGeom>
            <a:solidFill>
              <a:srgbClr val="BEE6DC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28575"/>
              <a:ext cx="1093296" cy="338304"/>
            </a:xfrm>
            <a:prstGeom prst="rect">
              <a:avLst/>
            </a:prstGeom>
          </p:spPr>
          <p:txBody>
            <a:bodyPr lIns="51882" tIns="51882" rIns="51882" bIns="51882" rtlCol="0" anchor="ctr"/>
            <a:lstStyle/>
            <a:p>
              <a:pPr algn="ctr">
                <a:lnSpc>
                  <a:spcPts val="2716"/>
                </a:lnSpc>
                <a:spcBef>
                  <a:spcPct val="0"/>
                </a:spcBef>
              </a:pPr>
              <a:endParaRPr sz="2025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7529513" y="725761"/>
            <a:ext cx="3912047" cy="1683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59"/>
              </a:lnSpc>
            </a:pPr>
            <a:endParaRPr sz="2025" dirty="0"/>
          </a:p>
          <a:p>
            <a:pPr>
              <a:lnSpc>
                <a:spcPts val="2159"/>
              </a:lnSpc>
            </a:pPr>
            <a:r>
              <a:rPr lang="en-US" sz="1799" b="1" dirty="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Input Speech → "Diverse accented raw audio" using multiple datasets </a:t>
            </a:r>
          </a:p>
          <a:p>
            <a:pPr>
              <a:lnSpc>
                <a:spcPts val="2159"/>
              </a:lnSpc>
            </a:pPr>
            <a:endParaRPr lang="en-US" sz="1799" b="1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>
              <a:lnSpc>
                <a:spcPts val="2159"/>
              </a:lnSpc>
              <a:spcBef>
                <a:spcPct val="0"/>
              </a:spcBef>
            </a:pPr>
            <a:endParaRPr lang="en-US" sz="1799" b="1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>
              <a:lnSpc>
                <a:spcPts val="2159"/>
              </a:lnSpc>
              <a:spcBef>
                <a:spcPct val="0"/>
              </a:spcBef>
            </a:pPr>
            <a:endParaRPr lang="en-US" sz="1799" b="1" dirty="0">
              <a:solidFill>
                <a:srgbClr val="40404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6887655" y="2375214"/>
            <a:ext cx="855091" cy="470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6"/>
              </a:lnSpc>
              <a:spcBef>
                <a:spcPct val="0"/>
              </a:spcBef>
            </a:pPr>
            <a:r>
              <a:rPr lang="en-US" sz="2811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2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6375463" y="6735303"/>
            <a:ext cx="855091" cy="470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6"/>
              </a:lnSpc>
              <a:spcBef>
                <a:spcPct val="0"/>
              </a:spcBef>
            </a:pPr>
            <a:r>
              <a:rPr lang="en-US" sz="2811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5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101967" y="3806645"/>
            <a:ext cx="855091" cy="470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6"/>
              </a:lnSpc>
              <a:spcBef>
                <a:spcPct val="0"/>
              </a:spcBef>
            </a:pPr>
            <a:r>
              <a:rPr lang="en-US" sz="2811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3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6887655" y="5322999"/>
            <a:ext cx="855091" cy="470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6"/>
              </a:lnSpc>
              <a:spcBef>
                <a:spcPct val="0"/>
              </a:spcBef>
            </a:pPr>
            <a:r>
              <a:rPr lang="en-US" sz="2811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3054"/>
            <a:ext cx="78725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Summary and Future Directions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735461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38695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Deep Learning Impact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4359950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Deep learning has vastly improved multi-accent ASR accuracy.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2735461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68171" y="3869531"/>
            <a:ext cx="28917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Effective Combinations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368171" y="4359950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Accent embeddings, multi-task learning, and layer-wise adaptation are key.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2735461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38695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Future Outlook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359950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Focus on real-time streaming, unsupervised adaptation, and broader multilingual support.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593062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ultimate goal is to create ASR systems that generalize seamlessly across all global accent variations, fostering truly universal communication.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1863D7-63E9-297B-9F31-CC5CB8F47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841" y="7562757"/>
            <a:ext cx="2324424" cy="6668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470</Words>
  <Application>Microsoft Office PowerPoint</Application>
  <PresentationFormat>Custom</PresentationFormat>
  <Paragraphs>59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Public Sans</vt:lpstr>
      <vt:lpstr>Public Sans Bold</vt:lpstr>
      <vt:lpstr>Kanit Light</vt:lpstr>
      <vt:lpstr>Martel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BLSwetha Oruganti</dc:creator>
  <cp:lastModifiedBy>BLSwetha Oruganti</cp:lastModifiedBy>
  <cp:revision>3</cp:revision>
  <dcterms:created xsi:type="dcterms:W3CDTF">2025-07-30T05:07:54Z</dcterms:created>
  <dcterms:modified xsi:type="dcterms:W3CDTF">2025-08-02T07:29:41Z</dcterms:modified>
</cp:coreProperties>
</file>