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0"/>
  </p:notesMasterIdLst>
  <p:sldIdLst>
    <p:sldId id="256" r:id="rId2"/>
    <p:sldId id="27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4" r:id="rId17"/>
    <p:sldId id="272" r:id="rId18"/>
    <p:sldId id="273" r:id="rId19"/>
    <p:sldId id="277" r:id="rId20"/>
    <p:sldId id="311"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322" r:id="rId54"/>
    <p:sldId id="312" r:id="rId55"/>
    <p:sldId id="313" r:id="rId56"/>
    <p:sldId id="314" r:id="rId57"/>
    <p:sldId id="315" r:id="rId58"/>
    <p:sldId id="316" r:id="rId59"/>
    <p:sldId id="317" r:id="rId60"/>
    <p:sldId id="318" r:id="rId61"/>
    <p:sldId id="319" r:id="rId62"/>
    <p:sldId id="321" r:id="rId63"/>
    <p:sldId id="323" r:id="rId64"/>
    <p:sldId id="324" r:id="rId65"/>
    <p:sldId id="325" r:id="rId66"/>
    <p:sldId id="326" r:id="rId67"/>
    <p:sldId id="327" r:id="rId68"/>
    <p:sldId id="32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Y 1 - Intro &amp; Workflows" id="{CA08F10A-B31D-466B-98C5-E678750B11D2}">
          <p14:sldIdLst>
            <p14:sldId id="256"/>
            <p14:sldId id="278"/>
            <p14:sldId id="257"/>
            <p14:sldId id="259"/>
            <p14:sldId id="260"/>
            <p14:sldId id="261"/>
            <p14:sldId id="262"/>
            <p14:sldId id="263"/>
            <p14:sldId id="264"/>
            <p14:sldId id="266"/>
            <p14:sldId id="267"/>
            <p14:sldId id="268"/>
            <p14:sldId id="269"/>
            <p14:sldId id="270"/>
            <p14:sldId id="271"/>
            <p14:sldId id="274"/>
            <p14:sldId id="272"/>
            <p14:sldId id="273"/>
            <p14:sldId id="277"/>
          </p14:sldIdLst>
        </p14:section>
        <p14:section name="DAY 2 - UI &amp; Recordings" id="{DDFB8A24-DE79-4255-969A-98332D91D3D2}">
          <p14:sldIdLst>
            <p14:sldId id="311"/>
            <p14:sldId id="294"/>
            <p14:sldId id="295"/>
            <p14:sldId id="296"/>
            <p14:sldId id="297"/>
            <p14:sldId id="298"/>
            <p14:sldId id="299"/>
            <p14:sldId id="300"/>
            <p14:sldId id="301"/>
            <p14:sldId id="302"/>
            <p14:sldId id="303"/>
            <p14:sldId id="304"/>
            <p14:sldId id="305"/>
            <p14:sldId id="306"/>
            <p14:sldId id="307"/>
            <p14:sldId id="308"/>
            <p14:sldId id="309"/>
            <p14:sldId id="310"/>
          </p14:sldIdLst>
        </p14:section>
        <p14:section name="DAY 3 - Variables" id="{5CE96B35-D799-45EB-8F15-6BF38DA7241C}">
          <p14:sldIdLst>
            <p14:sldId id="279"/>
            <p14:sldId id="280"/>
            <p14:sldId id="281"/>
            <p14:sldId id="282"/>
            <p14:sldId id="283"/>
            <p14:sldId id="284"/>
            <p14:sldId id="285"/>
            <p14:sldId id="286"/>
            <p14:sldId id="287"/>
            <p14:sldId id="288"/>
            <p14:sldId id="289"/>
            <p14:sldId id="290"/>
            <p14:sldId id="291"/>
            <p14:sldId id="292"/>
            <p14:sldId id="293"/>
          </p14:sldIdLst>
        </p14:section>
        <p14:section name="Day 4 - Arguments, selectors" id="{A81D5F84-6581-4182-94C6-EA91F6E6CB9D}">
          <p14:sldIdLst>
            <p14:sldId id="322"/>
            <p14:sldId id="312"/>
            <p14:sldId id="313"/>
            <p14:sldId id="314"/>
            <p14:sldId id="315"/>
            <p14:sldId id="316"/>
            <p14:sldId id="317"/>
            <p14:sldId id="318"/>
            <p14:sldId id="319"/>
          </p14:sldIdLst>
        </p14:section>
        <p14:section name="Day 5 - DataScraping, mouse&amp;keyboard activities, logging" id="{7B2BAEB5-8D82-473C-9229-E03BA36C8118}">
          <p14:sldIdLst>
            <p14:sldId id="321"/>
            <p14:sldId id="323"/>
            <p14:sldId id="324"/>
            <p14:sldId id="325"/>
            <p14:sldId id="326"/>
            <p14:sldId id="327"/>
            <p14:sldId id="328"/>
          </p14:sldIdLst>
        </p14:section>
        <p14:section name="Day 6 - Studio Recap and Demo" id="{301D8EC8-B561-4359-9353-E4F4F2351BD1}">
          <p14:sldIdLst/>
        </p14:section>
        <p14:section name="Day 7 - UIpath Activities" id="{6D90733F-C7D5-4F76-AAD0-2E22E1EF9934}">
          <p14:sldIdLst/>
        </p14:section>
        <p14:section name="Day 8 - Orchestrator" id="{BB38704A-7280-43D6-8266-1B9046B122A7}">
          <p14:sldIdLst/>
        </p14:section>
        <p14:section name="Day 9 - Orchestrator" id="{402EFE2A-EC4D-4D1E-B22D-15608046AC9D}">
          <p14:sldIdLst/>
        </p14:section>
        <p14:section name="Day 10 - UiRobot" id="{B3A4B424-DE29-4CB8-88A5-6F574D7D7FEE}">
          <p14:sldIdLst/>
        </p14:section>
        <p14:section name="Day 11 - Studio + Orchestrator + Robot" id="{282E6B05-21C2-46B1-9531-29D751A2F96E}">
          <p14:sldIdLst/>
        </p14:section>
        <p14:section name="Day 12 - REFramework" id="{A653313F-CFB7-450E-A9EC-20D5409C7D1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B1234-5D38-4242-9DA2-1C264D12AD63}" v="134" dt="2020-02-14T15:04:35.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1" autoAdjust="0"/>
    <p:restoredTop sz="44704" autoAdjust="0"/>
  </p:normalViewPr>
  <p:slideViewPr>
    <p:cSldViewPr snapToGrid="0">
      <p:cViewPr varScale="1">
        <p:scale>
          <a:sx n="74" d="100"/>
          <a:sy n="74" d="100"/>
        </p:scale>
        <p:origin x="3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Kj" userId="24315dfb-f691-4fce-8351-4c340e9102ce" providerId="ADAL" clId="{984B1234-5D38-4242-9DA2-1C264D12AD63}"/>
    <pc:docChg chg="undo custSel mod addSld delSld modSld sldOrd addSection modSection">
      <pc:chgData name="Swetha Kj" userId="24315dfb-f691-4fce-8351-4c340e9102ce" providerId="ADAL" clId="{984B1234-5D38-4242-9DA2-1C264D12AD63}" dt="2020-02-14T15:12:01.585" v="829" actId="20577"/>
      <pc:docMkLst>
        <pc:docMk/>
      </pc:docMkLst>
      <pc:sldChg chg="modSp">
        <pc:chgData name="Swetha Kj" userId="24315dfb-f691-4fce-8351-4c340e9102ce" providerId="ADAL" clId="{984B1234-5D38-4242-9DA2-1C264D12AD63}" dt="2020-02-14T15:00:45.404" v="619" actId="20577"/>
        <pc:sldMkLst>
          <pc:docMk/>
          <pc:sldMk cId="493326742" sldId="279"/>
        </pc:sldMkLst>
        <pc:spChg chg="mod">
          <ac:chgData name="Swetha Kj" userId="24315dfb-f691-4fce-8351-4c340e9102ce" providerId="ADAL" clId="{984B1234-5D38-4242-9DA2-1C264D12AD63}" dt="2020-02-14T15:00:45.404" v="619" actId="20577"/>
          <ac:spMkLst>
            <pc:docMk/>
            <pc:sldMk cId="493326742" sldId="279"/>
            <ac:spMk id="2" creationId="{00000000-0000-0000-0000-000000000000}"/>
          </ac:spMkLst>
        </pc:spChg>
      </pc:sldChg>
      <pc:sldChg chg="add del">
        <pc:chgData name="Swetha Kj" userId="24315dfb-f691-4fce-8351-4c340e9102ce" providerId="ADAL" clId="{984B1234-5D38-4242-9DA2-1C264D12AD63}" dt="2020-02-14T13:49:15.072" v="5" actId="47"/>
        <pc:sldMkLst>
          <pc:docMk/>
          <pc:sldMk cId="1752656151" sldId="294"/>
        </pc:sldMkLst>
      </pc:sldChg>
      <pc:sldChg chg="add del ord">
        <pc:chgData name="Swetha Kj" userId="24315dfb-f691-4fce-8351-4c340e9102ce" providerId="ADAL" clId="{984B1234-5D38-4242-9DA2-1C264D12AD63}" dt="2020-02-14T13:48:40.558" v="3"/>
        <pc:sldMkLst>
          <pc:docMk/>
          <pc:sldMk cId="2077636285" sldId="294"/>
        </pc:sldMkLst>
      </pc:sldChg>
      <pc:sldChg chg="add del">
        <pc:chgData name="Swetha Kj" userId="24315dfb-f691-4fce-8351-4c340e9102ce" providerId="ADAL" clId="{984B1234-5D38-4242-9DA2-1C264D12AD63}" dt="2020-02-14T13:49:33.783" v="7"/>
        <pc:sldMkLst>
          <pc:docMk/>
          <pc:sldMk cId="2172136938" sldId="294"/>
        </pc:sldMkLst>
      </pc:sldChg>
      <pc:sldChg chg="modSp add ord">
        <pc:chgData name="Swetha Kj" userId="24315dfb-f691-4fce-8351-4c340e9102ce" providerId="ADAL" clId="{984B1234-5D38-4242-9DA2-1C264D12AD63}" dt="2020-02-14T15:02:52.554" v="675" actId="12"/>
        <pc:sldMkLst>
          <pc:docMk/>
          <pc:sldMk cId="3811304451" sldId="294"/>
        </pc:sldMkLst>
        <pc:spChg chg="mod">
          <ac:chgData name="Swetha Kj" userId="24315dfb-f691-4fce-8351-4c340e9102ce" providerId="ADAL" clId="{984B1234-5D38-4242-9DA2-1C264D12AD63}" dt="2020-02-14T13:54:55.512" v="34" actId="113"/>
          <ac:spMkLst>
            <pc:docMk/>
            <pc:sldMk cId="3811304451" sldId="294"/>
            <ac:spMk id="2" creationId="{76CC02E1-C738-41BB-8352-80A5DFA38BF6}"/>
          </ac:spMkLst>
        </pc:spChg>
        <pc:spChg chg="mod">
          <ac:chgData name="Swetha Kj" userId="24315dfb-f691-4fce-8351-4c340e9102ce" providerId="ADAL" clId="{984B1234-5D38-4242-9DA2-1C264D12AD63}" dt="2020-02-14T15:02:52.554" v="675" actId="12"/>
          <ac:spMkLst>
            <pc:docMk/>
            <pc:sldMk cId="3811304451" sldId="294"/>
            <ac:spMk id="3" creationId="{E025454C-47FB-445F-A306-18D09B959CFC}"/>
          </ac:spMkLst>
        </pc:spChg>
      </pc:sldChg>
      <pc:sldChg chg="addSp delSp modSp add mod ord setBg setClrOvrMap">
        <pc:chgData name="Swetha Kj" userId="24315dfb-f691-4fce-8351-4c340e9102ce" providerId="ADAL" clId="{984B1234-5D38-4242-9DA2-1C264D12AD63}" dt="2020-02-14T14:58:57.120" v="617"/>
        <pc:sldMkLst>
          <pc:docMk/>
          <pc:sldMk cId="2567025863" sldId="295"/>
        </pc:sldMkLst>
        <pc:spChg chg="mod">
          <ac:chgData name="Swetha Kj" userId="24315dfb-f691-4fce-8351-4c340e9102ce" providerId="ADAL" clId="{984B1234-5D38-4242-9DA2-1C264D12AD63}" dt="2020-02-14T13:59:14.792" v="60" actId="962"/>
          <ac:spMkLst>
            <pc:docMk/>
            <pc:sldMk cId="2567025863" sldId="295"/>
            <ac:spMk id="2" creationId="{944F1AF8-A83C-4138-B8AB-02CF1871D6E3}"/>
          </ac:spMkLst>
        </pc:spChg>
        <pc:spChg chg="mod ord">
          <ac:chgData name="Swetha Kj" userId="24315dfb-f691-4fce-8351-4c340e9102ce" providerId="ADAL" clId="{984B1234-5D38-4242-9DA2-1C264D12AD63}" dt="2020-02-14T14:01:56.694" v="142" actId="1076"/>
          <ac:spMkLst>
            <pc:docMk/>
            <pc:sldMk cId="2567025863" sldId="295"/>
            <ac:spMk id="3" creationId="{9CC4D9F7-5146-46D2-AAB6-82024EE9D242}"/>
          </ac:spMkLst>
        </pc:spChg>
        <pc:spChg chg="add del">
          <ac:chgData name="Swetha Kj" userId="24315dfb-f691-4fce-8351-4c340e9102ce" providerId="ADAL" clId="{984B1234-5D38-4242-9DA2-1C264D12AD63}" dt="2020-02-14T13:59:05.238" v="56" actId="26606"/>
          <ac:spMkLst>
            <pc:docMk/>
            <pc:sldMk cId="2567025863" sldId="295"/>
            <ac:spMk id="71" creationId="{E4F17063-EDA4-417B-946F-BA357F3B390D}"/>
          </ac:spMkLst>
        </pc:spChg>
        <pc:spChg chg="add del">
          <ac:chgData name="Swetha Kj" userId="24315dfb-f691-4fce-8351-4c340e9102ce" providerId="ADAL" clId="{984B1234-5D38-4242-9DA2-1C264D12AD63}" dt="2020-02-14T13:59:05.238" v="56" actId="26606"/>
          <ac:spMkLst>
            <pc:docMk/>
            <pc:sldMk cId="2567025863" sldId="295"/>
            <ac:spMk id="73" creationId="{D36F3EEA-55D4-4677-80E7-92D00B8F343B}"/>
          </ac:spMkLst>
        </pc:spChg>
        <pc:spChg chg="add del">
          <ac:chgData name="Swetha Kj" userId="24315dfb-f691-4fce-8351-4c340e9102ce" providerId="ADAL" clId="{984B1234-5D38-4242-9DA2-1C264D12AD63}" dt="2020-02-14T13:59:05.238" v="56" actId="26606"/>
          <ac:spMkLst>
            <pc:docMk/>
            <pc:sldMk cId="2567025863" sldId="295"/>
            <ac:spMk id="75" creationId="{C91E93A7-6C7F-4F77-9CB0-280D958EF4D2}"/>
          </ac:spMkLst>
        </pc:spChg>
        <pc:picChg chg="mod ord">
          <ac:chgData name="Swetha Kj" userId="24315dfb-f691-4fce-8351-4c340e9102ce" providerId="ADAL" clId="{984B1234-5D38-4242-9DA2-1C264D12AD63}" dt="2020-02-14T13:59:39.414" v="67" actId="1076"/>
          <ac:picMkLst>
            <pc:docMk/>
            <pc:sldMk cId="2567025863" sldId="295"/>
            <ac:picMk id="1026" creationId="{C6725E63-3C7F-438C-9140-32305C1BB7FD}"/>
          </ac:picMkLst>
        </pc:picChg>
        <pc:picChg chg="add mod">
          <ac:chgData name="Swetha Kj" userId="24315dfb-f691-4fce-8351-4c340e9102ce" providerId="ADAL" clId="{984B1234-5D38-4242-9DA2-1C264D12AD63}" dt="2020-02-14T14:00:29.759" v="89" actId="14100"/>
          <ac:picMkLst>
            <pc:docMk/>
            <pc:sldMk cId="2567025863" sldId="295"/>
            <ac:picMk id="1027" creationId="{54CFC918-DBB4-4941-BD60-8FA5EE9F5E63}"/>
          </ac:picMkLst>
        </pc:picChg>
        <pc:picChg chg="add mod">
          <ac:chgData name="Swetha Kj" userId="24315dfb-f691-4fce-8351-4c340e9102ce" providerId="ADAL" clId="{984B1234-5D38-4242-9DA2-1C264D12AD63}" dt="2020-02-14T14:01:50.367" v="141" actId="14100"/>
          <ac:picMkLst>
            <pc:docMk/>
            <pc:sldMk cId="2567025863" sldId="295"/>
            <ac:picMk id="1028" creationId="{E1218690-50A8-44F0-B8CA-28527F7A015F}"/>
          </ac:picMkLst>
        </pc:picChg>
      </pc:sldChg>
      <pc:sldChg chg="addSp modSp add mod ord setBg">
        <pc:chgData name="Swetha Kj" userId="24315dfb-f691-4fce-8351-4c340e9102ce" providerId="ADAL" clId="{984B1234-5D38-4242-9DA2-1C264D12AD63}" dt="2020-02-14T14:58:57.120" v="617"/>
        <pc:sldMkLst>
          <pc:docMk/>
          <pc:sldMk cId="2737180373" sldId="296"/>
        </pc:sldMkLst>
        <pc:spChg chg="mod">
          <ac:chgData name="Swetha Kj" userId="24315dfb-f691-4fce-8351-4c340e9102ce" providerId="ADAL" clId="{984B1234-5D38-4242-9DA2-1C264D12AD63}" dt="2020-02-14T14:07:09.974" v="173" actId="26606"/>
          <ac:spMkLst>
            <pc:docMk/>
            <pc:sldMk cId="2737180373" sldId="296"/>
            <ac:spMk id="2" creationId="{97F9A34F-F3C8-4BD2-8905-C68055315B21}"/>
          </ac:spMkLst>
        </pc:spChg>
        <pc:spChg chg="mod">
          <ac:chgData name="Swetha Kj" userId="24315dfb-f691-4fce-8351-4c340e9102ce" providerId="ADAL" clId="{984B1234-5D38-4242-9DA2-1C264D12AD63}" dt="2020-02-14T14:07:09.974" v="173" actId="26606"/>
          <ac:spMkLst>
            <pc:docMk/>
            <pc:sldMk cId="2737180373" sldId="296"/>
            <ac:spMk id="3" creationId="{6C17D296-FCDD-40BE-BE1E-62AE02C88F8F}"/>
          </ac:spMkLst>
        </pc:spChg>
        <pc:picChg chg="add mod">
          <ac:chgData name="Swetha Kj" userId="24315dfb-f691-4fce-8351-4c340e9102ce" providerId="ADAL" clId="{984B1234-5D38-4242-9DA2-1C264D12AD63}" dt="2020-02-14T14:07:09.974" v="173" actId="26606"/>
          <ac:picMkLst>
            <pc:docMk/>
            <pc:sldMk cId="2737180373" sldId="296"/>
            <ac:picMk id="2050" creationId="{65F80E90-9B29-4684-8C76-37A8087A0F45}"/>
          </ac:picMkLst>
        </pc:picChg>
      </pc:sldChg>
      <pc:sldChg chg="modSp add ord">
        <pc:chgData name="Swetha Kj" userId="24315dfb-f691-4fce-8351-4c340e9102ce" providerId="ADAL" clId="{984B1234-5D38-4242-9DA2-1C264D12AD63}" dt="2020-02-14T14:58:57.120" v="617"/>
        <pc:sldMkLst>
          <pc:docMk/>
          <pc:sldMk cId="1119051246" sldId="297"/>
        </pc:sldMkLst>
        <pc:spChg chg="mod">
          <ac:chgData name="Swetha Kj" userId="24315dfb-f691-4fce-8351-4c340e9102ce" providerId="ADAL" clId="{984B1234-5D38-4242-9DA2-1C264D12AD63}" dt="2020-02-14T14:07:57.091" v="180" actId="122"/>
          <ac:spMkLst>
            <pc:docMk/>
            <pc:sldMk cId="1119051246" sldId="297"/>
            <ac:spMk id="2" creationId="{74E89A6C-BDCA-4447-A00D-CC5B6509D98D}"/>
          </ac:spMkLst>
        </pc:spChg>
        <pc:spChg chg="mod">
          <ac:chgData name="Swetha Kj" userId="24315dfb-f691-4fce-8351-4c340e9102ce" providerId="ADAL" clId="{984B1234-5D38-4242-9DA2-1C264D12AD63}" dt="2020-02-14T14:08:24.155" v="188" actId="6549"/>
          <ac:spMkLst>
            <pc:docMk/>
            <pc:sldMk cId="1119051246" sldId="297"/>
            <ac:spMk id="3" creationId="{AA616AC7-574F-4FE1-A817-9BCE23BAF4DD}"/>
          </ac:spMkLst>
        </pc:spChg>
      </pc:sldChg>
      <pc:sldChg chg="addSp modSp add mod ord setBg">
        <pc:chgData name="Swetha Kj" userId="24315dfb-f691-4fce-8351-4c340e9102ce" providerId="ADAL" clId="{984B1234-5D38-4242-9DA2-1C264D12AD63}" dt="2020-02-14T14:58:57.120" v="617"/>
        <pc:sldMkLst>
          <pc:docMk/>
          <pc:sldMk cId="1222493929" sldId="298"/>
        </pc:sldMkLst>
        <pc:spChg chg="mod">
          <ac:chgData name="Swetha Kj" userId="24315dfb-f691-4fce-8351-4c340e9102ce" providerId="ADAL" clId="{984B1234-5D38-4242-9DA2-1C264D12AD63}" dt="2020-02-14T14:17:31.750" v="323" actId="122"/>
          <ac:spMkLst>
            <pc:docMk/>
            <pc:sldMk cId="1222493929" sldId="298"/>
            <ac:spMk id="2" creationId="{9FDC9F1D-CC86-4549-B067-B09A0DE0BC73}"/>
          </ac:spMkLst>
        </pc:spChg>
        <pc:spChg chg="mod ord">
          <ac:chgData name="Swetha Kj" userId="24315dfb-f691-4fce-8351-4c340e9102ce" providerId="ADAL" clId="{984B1234-5D38-4242-9DA2-1C264D12AD63}" dt="2020-02-14T14:09:48.696" v="209" actId="20577"/>
          <ac:spMkLst>
            <pc:docMk/>
            <pc:sldMk cId="1222493929" sldId="298"/>
            <ac:spMk id="3" creationId="{7977DDBC-F068-4622-AF83-21B4EF8C53D5}"/>
          </ac:spMkLst>
        </pc:spChg>
        <pc:picChg chg="add mod">
          <ac:chgData name="Swetha Kj" userId="24315dfb-f691-4fce-8351-4c340e9102ce" providerId="ADAL" clId="{984B1234-5D38-4242-9DA2-1C264D12AD63}" dt="2020-02-14T14:09:33.801" v="202" actId="14100"/>
          <ac:picMkLst>
            <pc:docMk/>
            <pc:sldMk cId="1222493929" sldId="298"/>
            <ac:picMk id="3074" creationId="{0CB75667-C6E7-481C-A09B-2876184ACB3F}"/>
          </ac:picMkLst>
        </pc:picChg>
      </pc:sldChg>
      <pc:sldChg chg="modSp add ord">
        <pc:chgData name="Swetha Kj" userId="24315dfb-f691-4fce-8351-4c340e9102ce" providerId="ADAL" clId="{984B1234-5D38-4242-9DA2-1C264D12AD63}" dt="2020-02-14T14:58:57.120" v="617"/>
        <pc:sldMkLst>
          <pc:docMk/>
          <pc:sldMk cId="2819388884" sldId="299"/>
        </pc:sldMkLst>
        <pc:spChg chg="mod">
          <ac:chgData name="Swetha Kj" userId="24315dfb-f691-4fce-8351-4c340e9102ce" providerId="ADAL" clId="{984B1234-5D38-4242-9DA2-1C264D12AD63}" dt="2020-02-14T14:10:07.267" v="215" actId="122"/>
          <ac:spMkLst>
            <pc:docMk/>
            <pc:sldMk cId="2819388884" sldId="299"/>
            <ac:spMk id="2" creationId="{F4A86C4E-2225-4F1B-9F53-3784C4B4998B}"/>
          </ac:spMkLst>
        </pc:spChg>
        <pc:spChg chg="mod">
          <ac:chgData name="Swetha Kj" userId="24315dfb-f691-4fce-8351-4c340e9102ce" providerId="ADAL" clId="{984B1234-5D38-4242-9DA2-1C264D12AD63}" dt="2020-02-14T14:10:36.289" v="230" actId="14100"/>
          <ac:spMkLst>
            <pc:docMk/>
            <pc:sldMk cId="2819388884" sldId="299"/>
            <ac:spMk id="3" creationId="{BB870565-B3CE-4B37-80DC-CEE180F3290F}"/>
          </ac:spMkLst>
        </pc:spChg>
      </pc:sldChg>
      <pc:sldChg chg="addSp delSp modSp add mod ord setBg">
        <pc:chgData name="Swetha Kj" userId="24315dfb-f691-4fce-8351-4c340e9102ce" providerId="ADAL" clId="{984B1234-5D38-4242-9DA2-1C264D12AD63}" dt="2020-02-14T14:58:57.120" v="617"/>
        <pc:sldMkLst>
          <pc:docMk/>
          <pc:sldMk cId="1288590936" sldId="300"/>
        </pc:sldMkLst>
        <pc:spChg chg="mod">
          <ac:chgData name="Swetha Kj" userId="24315dfb-f691-4fce-8351-4c340e9102ce" providerId="ADAL" clId="{984B1234-5D38-4242-9DA2-1C264D12AD63}" dt="2020-02-14T14:11:59.728" v="259" actId="122"/>
          <ac:spMkLst>
            <pc:docMk/>
            <pc:sldMk cId="1288590936" sldId="300"/>
            <ac:spMk id="2" creationId="{3EDF2800-E24C-495F-9A65-F656C9E0FDED}"/>
          </ac:spMkLst>
        </pc:spChg>
        <pc:spChg chg="add del mod ord">
          <ac:chgData name="Swetha Kj" userId="24315dfb-f691-4fce-8351-4c340e9102ce" providerId="ADAL" clId="{984B1234-5D38-4242-9DA2-1C264D12AD63}" dt="2020-02-14T14:11:40.722" v="252" actId="14100"/>
          <ac:spMkLst>
            <pc:docMk/>
            <pc:sldMk cId="1288590936" sldId="300"/>
            <ac:spMk id="3" creationId="{8C2CAE9F-E043-4AE4-8C83-EBC9675006E5}"/>
          </ac:spMkLst>
        </pc:spChg>
        <pc:spChg chg="add del mod">
          <ac:chgData name="Swetha Kj" userId="24315dfb-f691-4fce-8351-4c340e9102ce" providerId="ADAL" clId="{984B1234-5D38-4242-9DA2-1C264D12AD63}" dt="2020-02-14T14:11:25.211" v="247"/>
          <ac:spMkLst>
            <pc:docMk/>
            <pc:sldMk cId="1288590936" sldId="300"/>
            <ac:spMk id="4" creationId="{B4E8187F-B509-4F66-9B82-FDAD0BAC0602}"/>
          </ac:spMkLst>
        </pc:spChg>
        <pc:picChg chg="add del mod">
          <ac:chgData name="Swetha Kj" userId="24315dfb-f691-4fce-8351-4c340e9102ce" providerId="ADAL" clId="{984B1234-5D38-4242-9DA2-1C264D12AD63}" dt="2020-02-14T14:11:33.650" v="250" actId="14100"/>
          <ac:picMkLst>
            <pc:docMk/>
            <pc:sldMk cId="1288590936" sldId="300"/>
            <ac:picMk id="4098" creationId="{D39A7CDA-2CCC-4108-8EAB-D354B9C8E455}"/>
          </ac:picMkLst>
        </pc:picChg>
      </pc:sldChg>
      <pc:sldChg chg="addSp modSp add mod ord setBg">
        <pc:chgData name="Swetha Kj" userId="24315dfb-f691-4fce-8351-4c340e9102ce" providerId="ADAL" clId="{984B1234-5D38-4242-9DA2-1C264D12AD63}" dt="2020-02-14T14:58:57.120" v="617"/>
        <pc:sldMkLst>
          <pc:docMk/>
          <pc:sldMk cId="2277862516" sldId="301"/>
        </pc:sldMkLst>
        <pc:spChg chg="mod">
          <ac:chgData name="Swetha Kj" userId="24315dfb-f691-4fce-8351-4c340e9102ce" providerId="ADAL" clId="{984B1234-5D38-4242-9DA2-1C264D12AD63}" dt="2020-02-14T14:17:25.446" v="322" actId="122"/>
          <ac:spMkLst>
            <pc:docMk/>
            <pc:sldMk cId="2277862516" sldId="301"/>
            <ac:spMk id="2" creationId="{1CC39962-5639-41FA-AB5C-C523460F7C85}"/>
          </ac:spMkLst>
        </pc:spChg>
        <pc:spChg chg="mod ord">
          <ac:chgData name="Swetha Kj" userId="24315dfb-f691-4fce-8351-4c340e9102ce" providerId="ADAL" clId="{984B1234-5D38-4242-9DA2-1C264D12AD63}" dt="2020-02-14T14:14:29.720" v="288" actId="20577"/>
          <ac:spMkLst>
            <pc:docMk/>
            <pc:sldMk cId="2277862516" sldId="301"/>
            <ac:spMk id="3" creationId="{7A087BE8-DF76-44F7-8B6D-38FDC729C900}"/>
          </ac:spMkLst>
        </pc:spChg>
        <pc:picChg chg="add mod">
          <ac:chgData name="Swetha Kj" userId="24315dfb-f691-4fce-8351-4c340e9102ce" providerId="ADAL" clId="{984B1234-5D38-4242-9DA2-1C264D12AD63}" dt="2020-02-14T14:12:48.779" v="284" actId="14100"/>
          <ac:picMkLst>
            <pc:docMk/>
            <pc:sldMk cId="2277862516" sldId="301"/>
            <ac:picMk id="5122" creationId="{32AD7357-816F-4FFB-9DA9-778B2B4AE972}"/>
          </ac:picMkLst>
        </pc:picChg>
      </pc:sldChg>
      <pc:sldChg chg="addSp modSp add mod ord setBg">
        <pc:chgData name="Swetha Kj" userId="24315dfb-f691-4fce-8351-4c340e9102ce" providerId="ADAL" clId="{984B1234-5D38-4242-9DA2-1C264D12AD63}" dt="2020-02-14T14:58:57.120" v="617"/>
        <pc:sldMkLst>
          <pc:docMk/>
          <pc:sldMk cId="1572051924" sldId="302"/>
        </pc:sldMkLst>
        <pc:spChg chg="mod">
          <ac:chgData name="Swetha Kj" userId="24315dfb-f691-4fce-8351-4c340e9102ce" providerId="ADAL" clId="{984B1234-5D38-4242-9DA2-1C264D12AD63}" dt="2020-02-14T14:17:22.374" v="321" actId="122"/>
          <ac:spMkLst>
            <pc:docMk/>
            <pc:sldMk cId="1572051924" sldId="302"/>
            <ac:spMk id="2" creationId="{E77C7748-9F8E-4205-81F4-FF9A4D342C48}"/>
          </ac:spMkLst>
        </pc:spChg>
        <pc:spChg chg="mod ord">
          <ac:chgData name="Swetha Kj" userId="24315dfb-f691-4fce-8351-4c340e9102ce" providerId="ADAL" clId="{984B1234-5D38-4242-9DA2-1C264D12AD63}" dt="2020-02-14T14:16:23.944" v="302" actId="14100"/>
          <ac:spMkLst>
            <pc:docMk/>
            <pc:sldMk cId="1572051924" sldId="302"/>
            <ac:spMk id="3" creationId="{3349BA57-FC9D-4C89-A40F-5A8A0AE4172F}"/>
          </ac:spMkLst>
        </pc:spChg>
        <pc:picChg chg="add mod">
          <ac:chgData name="Swetha Kj" userId="24315dfb-f691-4fce-8351-4c340e9102ce" providerId="ADAL" clId="{984B1234-5D38-4242-9DA2-1C264D12AD63}" dt="2020-02-14T14:16:20.840" v="301" actId="14100"/>
          <ac:picMkLst>
            <pc:docMk/>
            <pc:sldMk cId="1572051924" sldId="302"/>
            <ac:picMk id="6146" creationId="{2B339C57-276D-47EC-A2F9-8E552885F7DE}"/>
          </ac:picMkLst>
        </pc:picChg>
      </pc:sldChg>
      <pc:sldChg chg="addSp modSp add mod ord setBg">
        <pc:chgData name="Swetha Kj" userId="24315dfb-f691-4fce-8351-4c340e9102ce" providerId="ADAL" clId="{984B1234-5D38-4242-9DA2-1C264D12AD63}" dt="2020-02-14T14:58:57.120" v="617"/>
        <pc:sldMkLst>
          <pc:docMk/>
          <pc:sldMk cId="3616745341" sldId="303"/>
        </pc:sldMkLst>
        <pc:spChg chg="mod">
          <ac:chgData name="Swetha Kj" userId="24315dfb-f691-4fce-8351-4c340e9102ce" providerId="ADAL" clId="{984B1234-5D38-4242-9DA2-1C264D12AD63}" dt="2020-02-14T14:17:18.921" v="320" actId="122"/>
          <ac:spMkLst>
            <pc:docMk/>
            <pc:sldMk cId="3616745341" sldId="303"/>
            <ac:spMk id="2" creationId="{F10A5FFD-4B6C-4C14-963F-1D83F5D77177}"/>
          </ac:spMkLst>
        </pc:spChg>
        <pc:spChg chg="mod ord">
          <ac:chgData name="Swetha Kj" userId="24315dfb-f691-4fce-8351-4c340e9102ce" providerId="ADAL" clId="{984B1234-5D38-4242-9DA2-1C264D12AD63}" dt="2020-02-14T14:17:15.027" v="319" actId="14100"/>
          <ac:spMkLst>
            <pc:docMk/>
            <pc:sldMk cId="3616745341" sldId="303"/>
            <ac:spMk id="3" creationId="{BE1861AD-4070-4622-A93B-ECEC70FC1084}"/>
          </ac:spMkLst>
        </pc:spChg>
        <pc:picChg chg="add mod">
          <ac:chgData name="Swetha Kj" userId="24315dfb-f691-4fce-8351-4c340e9102ce" providerId="ADAL" clId="{984B1234-5D38-4242-9DA2-1C264D12AD63}" dt="2020-02-14T14:17:10.712" v="318" actId="14100"/>
          <ac:picMkLst>
            <pc:docMk/>
            <pc:sldMk cId="3616745341" sldId="303"/>
            <ac:picMk id="7170" creationId="{24BA45C5-3C85-4A3B-8777-D2281FC5AB8C}"/>
          </ac:picMkLst>
        </pc:picChg>
      </pc:sldChg>
      <pc:sldChg chg="modSp add ord">
        <pc:chgData name="Swetha Kj" userId="24315dfb-f691-4fce-8351-4c340e9102ce" providerId="ADAL" clId="{984B1234-5D38-4242-9DA2-1C264D12AD63}" dt="2020-02-14T14:58:57.120" v="617"/>
        <pc:sldMkLst>
          <pc:docMk/>
          <pc:sldMk cId="2131905648" sldId="304"/>
        </pc:sldMkLst>
        <pc:spChg chg="mod">
          <ac:chgData name="Swetha Kj" userId="24315dfb-f691-4fce-8351-4c340e9102ce" providerId="ADAL" clId="{984B1234-5D38-4242-9DA2-1C264D12AD63}" dt="2020-02-14T14:20:07.003" v="329" actId="122"/>
          <ac:spMkLst>
            <pc:docMk/>
            <pc:sldMk cId="2131905648" sldId="304"/>
            <ac:spMk id="2" creationId="{0EF807D2-9993-4358-85F0-1D0FA07D85E0}"/>
          </ac:spMkLst>
        </pc:spChg>
        <pc:spChg chg="mod">
          <ac:chgData name="Swetha Kj" userId="24315dfb-f691-4fce-8351-4c340e9102ce" providerId="ADAL" clId="{984B1234-5D38-4242-9DA2-1C264D12AD63}" dt="2020-02-14T14:20:54.228" v="334" actId="14100"/>
          <ac:spMkLst>
            <pc:docMk/>
            <pc:sldMk cId="2131905648" sldId="304"/>
            <ac:spMk id="3" creationId="{9A1AAD49-1B1E-4DC0-9081-561177EF6904}"/>
          </ac:spMkLst>
        </pc:spChg>
      </pc:sldChg>
      <pc:sldChg chg="modSp add ord">
        <pc:chgData name="Swetha Kj" userId="24315dfb-f691-4fce-8351-4c340e9102ce" providerId="ADAL" clId="{984B1234-5D38-4242-9DA2-1C264D12AD63}" dt="2020-02-14T14:58:57.120" v="617"/>
        <pc:sldMkLst>
          <pc:docMk/>
          <pc:sldMk cId="355368093" sldId="305"/>
        </pc:sldMkLst>
        <pc:spChg chg="mod">
          <ac:chgData name="Swetha Kj" userId="24315dfb-f691-4fce-8351-4c340e9102ce" providerId="ADAL" clId="{984B1234-5D38-4242-9DA2-1C264D12AD63}" dt="2020-02-14T14:25:01.871" v="345" actId="122"/>
          <ac:spMkLst>
            <pc:docMk/>
            <pc:sldMk cId="355368093" sldId="305"/>
            <ac:spMk id="2" creationId="{295660B4-7B4E-4A6D-9B92-7F9ED7AE3701}"/>
          </ac:spMkLst>
        </pc:spChg>
        <pc:spChg chg="mod">
          <ac:chgData name="Swetha Kj" userId="24315dfb-f691-4fce-8351-4c340e9102ce" providerId="ADAL" clId="{984B1234-5D38-4242-9DA2-1C264D12AD63}" dt="2020-02-14T14:26:13.792" v="367" actId="27636"/>
          <ac:spMkLst>
            <pc:docMk/>
            <pc:sldMk cId="355368093" sldId="305"/>
            <ac:spMk id="3" creationId="{925FBF76-4B16-4E74-AE7F-90BBC090995E}"/>
          </ac:spMkLst>
        </pc:spChg>
      </pc:sldChg>
      <pc:sldChg chg="modSp add ord">
        <pc:chgData name="Swetha Kj" userId="24315dfb-f691-4fce-8351-4c340e9102ce" providerId="ADAL" clId="{984B1234-5D38-4242-9DA2-1C264D12AD63}" dt="2020-02-14T14:58:57.120" v="617"/>
        <pc:sldMkLst>
          <pc:docMk/>
          <pc:sldMk cId="4209606513" sldId="306"/>
        </pc:sldMkLst>
        <pc:spChg chg="mod">
          <ac:chgData name="Swetha Kj" userId="24315dfb-f691-4fce-8351-4c340e9102ce" providerId="ADAL" clId="{984B1234-5D38-4242-9DA2-1C264D12AD63}" dt="2020-02-14T14:26:42.190" v="371" actId="122"/>
          <ac:spMkLst>
            <pc:docMk/>
            <pc:sldMk cId="4209606513" sldId="306"/>
            <ac:spMk id="2" creationId="{346831EF-AA53-4A33-8510-542BFF31A8CB}"/>
          </ac:spMkLst>
        </pc:spChg>
        <pc:spChg chg="mod">
          <ac:chgData name="Swetha Kj" userId="24315dfb-f691-4fce-8351-4c340e9102ce" providerId="ADAL" clId="{984B1234-5D38-4242-9DA2-1C264D12AD63}" dt="2020-02-14T14:28:08.060" v="400" actId="20577"/>
          <ac:spMkLst>
            <pc:docMk/>
            <pc:sldMk cId="4209606513" sldId="306"/>
            <ac:spMk id="3" creationId="{4D8B6D36-9E94-43C6-8C52-5F0A5C14D190}"/>
          </ac:spMkLst>
        </pc:spChg>
      </pc:sldChg>
      <pc:sldChg chg="addSp modSp add mod ord setBg">
        <pc:chgData name="Swetha Kj" userId="24315dfb-f691-4fce-8351-4c340e9102ce" providerId="ADAL" clId="{984B1234-5D38-4242-9DA2-1C264D12AD63}" dt="2020-02-14T14:58:57.120" v="617"/>
        <pc:sldMkLst>
          <pc:docMk/>
          <pc:sldMk cId="2874084761" sldId="307"/>
        </pc:sldMkLst>
        <pc:spChg chg="mod">
          <ac:chgData name="Swetha Kj" userId="24315dfb-f691-4fce-8351-4c340e9102ce" providerId="ADAL" clId="{984B1234-5D38-4242-9DA2-1C264D12AD63}" dt="2020-02-14T14:29:52.598" v="407" actId="26606"/>
          <ac:spMkLst>
            <pc:docMk/>
            <pc:sldMk cId="2874084761" sldId="307"/>
            <ac:spMk id="2" creationId="{90C58280-3BC7-4D5D-BAA1-17ED8E8C0090}"/>
          </ac:spMkLst>
        </pc:spChg>
        <pc:spChg chg="mod ord">
          <ac:chgData name="Swetha Kj" userId="24315dfb-f691-4fce-8351-4c340e9102ce" providerId="ADAL" clId="{984B1234-5D38-4242-9DA2-1C264D12AD63}" dt="2020-02-14T14:39:16.845" v="481" actId="1076"/>
          <ac:spMkLst>
            <pc:docMk/>
            <pc:sldMk cId="2874084761" sldId="307"/>
            <ac:spMk id="3" creationId="{C0F76B18-B6BF-4625-93AA-07D26CEA6DA0}"/>
          </ac:spMkLst>
        </pc:spChg>
        <pc:picChg chg="add mod">
          <ac:chgData name="Swetha Kj" userId="24315dfb-f691-4fce-8351-4c340e9102ce" providerId="ADAL" clId="{984B1234-5D38-4242-9DA2-1C264D12AD63}" dt="2020-02-14T14:39:22.392" v="483" actId="14100"/>
          <ac:picMkLst>
            <pc:docMk/>
            <pc:sldMk cId="2874084761" sldId="307"/>
            <ac:picMk id="4" creationId="{FA95BB10-B9F0-47CA-BA7A-F9CA10F340A6}"/>
          </ac:picMkLst>
        </pc:picChg>
        <pc:picChg chg="add mod">
          <ac:chgData name="Swetha Kj" userId="24315dfb-f691-4fce-8351-4c340e9102ce" providerId="ADAL" clId="{984B1234-5D38-4242-9DA2-1C264D12AD63}" dt="2020-02-14T14:30:02.687" v="410" actId="14100"/>
          <ac:picMkLst>
            <pc:docMk/>
            <pc:sldMk cId="2874084761" sldId="307"/>
            <ac:picMk id="8194" creationId="{EBFEB770-63A4-4758-A070-38000C955A7A}"/>
          </ac:picMkLst>
        </pc:picChg>
      </pc:sldChg>
      <pc:sldChg chg="addSp modSp add mod ord setBg">
        <pc:chgData name="Swetha Kj" userId="24315dfb-f691-4fce-8351-4c340e9102ce" providerId="ADAL" clId="{984B1234-5D38-4242-9DA2-1C264D12AD63}" dt="2020-02-14T14:58:57.120" v="617"/>
        <pc:sldMkLst>
          <pc:docMk/>
          <pc:sldMk cId="3839449618" sldId="308"/>
        </pc:sldMkLst>
        <pc:spChg chg="mod">
          <ac:chgData name="Swetha Kj" userId="24315dfb-f691-4fce-8351-4c340e9102ce" providerId="ADAL" clId="{984B1234-5D38-4242-9DA2-1C264D12AD63}" dt="2020-02-14T14:33:52.056" v="447" actId="122"/>
          <ac:spMkLst>
            <pc:docMk/>
            <pc:sldMk cId="3839449618" sldId="308"/>
            <ac:spMk id="2" creationId="{0F9052CC-5B4F-4B56-8520-E5ACB74A5889}"/>
          </ac:spMkLst>
        </pc:spChg>
        <pc:spChg chg="mod ord">
          <ac:chgData name="Swetha Kj" userId="24315dfb-f691-4fce-8351-4c340e9102ce" providerId="ADAL" clId="{984B1234-5D38-4242-9DA2-1C264D12AD63}" dt="2020-02-14T14:39:43.203" v="484" actId="14100"/>
          <ac:spMkLst>
            <pc:docMk/>
            <pc:sldMk cId="3839449618" sldId="308"/>
            <ac:spMk id="3" creationId="{67218E6F-7C6A-4E5D-8ECE-1CA0B537F1B1}"/>
          </ac:spMkLst>
        </pc:spChg>
        <pc:picChg chg="add mod">
          <ac:chgData name="Swetha Kj" userId="24315dfb-f691-4fce-8351-4c340e9102ce" providerId="ADAL" clId="{984B1234-5D38-4242-9DA2-1C264D12AD63}" dt="2020-02-14T14:40:04.132" v="491" actId="14100"/>
          <ac:picMkLst>
            <pc:docMk/>
            <pc:sldMk cId="3839449618" sldId="308"/>
            <ac:picMk id="5" creationId="{B6FD57DE-80DB-4FF9-81F1-C5F757A5608B}"/>
          </ac:picMkLst>
        </pc:picChg>
        <pc:picChg chg="add mod">
          <ac:chgData name="Swetha Kj" userId="24315dfb-f691-4fce-8351-4c340e9102ce" providerId="ADAL" clId="{984B1234-5D38-4242-9DA2-1C264D12AD63}" dt="2020-02-14T14:33:38.242" v="443" actId="14100"/>
          <ac:picMkLst>
            <pc:docMk/>
            <pc:sldMk cId="3839449618" sldId="308"/>
            <ac:picMk id="9218" creationId="{A4A6326D-F1BF-4301-A19B-455D987320BC}"/>
          </ac:picMkLst>
        </pc:picChg>
      </pc:sldChg>
      <pc:sldChg chg="modSp add ord">
        <pc:chgData name="Swetha Kj" userId="24315dfb-f691-4fce-8351-4c340e9102ce" providerId="ADAL" clId="{984B1234-5D38-4242-9DA2-1C264D12AD63}" dt="2020-02-14T14:58:57.120" v="617"/>
        <pc:sldMkLst>
          <pc:docMk/>
          <pc:sldMk cId="2990489166" sldId="309"/>
        </pc:sldMkLst>
        <pc:spChg chg="mod">
          <ac:chgData name="Swetha Kj" userId="24315dfb-f691-4fce-8351-4c340e9102ce" providerId="ADAL" clId="{984B1234-5D38-4242-9DA2-1C264D12AD63}" dt="2020-02-14T14:36:11.945" v="465" actId="122"/>
          <ac:spMkLst>
            <pc:docMk/>
            <pc:sldMk cId="2990489166" sldId="309"/>
            <ac:spMk id="2" creationId="{CAE12F23-ECEC-4213-BC06-58DC23204575}"/>
          </ac:spMkLst>
        </pc:spChg>
        <pc:spChg chg="mod">
          <ac:chgData name="Swetha Kj" userId="24315dfb-f691-4fce-8351-4c340e9102ce" providerId="ADAL" clId="{984B1234-5D38-4242-9DA2-1C264D12AD63}" dt="2020-02-14T14:37:07.724" v="477" actId="113"/>
          <ac:spMkLst>
            <pc:docMk/>
            <pc:sldMk cId="2990489166" sldId="309"/>
            <ac:spMk id="3" creationId="{B3DB666D-F25E-40AA-BC10-8323BBB282B5}"/>
          </ac:spMkLst>
        </pc:spChg>
      </pc:sldChg>
      <pc:sldChg chg="modSp add ord">
        <pc:chgData name="Swetha Kj" userId="24315dfb-f691-4fce-8351-4c340e9102ce" providerId="ADAL" clId="{984B1234-5D38-4242-9DA2-1C264D12AD63}" dt="2020-02-14T14:58:57.120" v="617"/>
        <pc:sldMkLst>
          <pc:docMk/>
          <pc:sldMk cId="257547650" sldId="310"/>
        </pc:sldMkLst>
        <pc:spChg chg="mod">
          <ac:chgData name="Swetha Kj" userId="24315dfb-f691-4fce-8351-4c340e9102ce" providerId="ADAL" clId="{984B1234-5D38-4242-9DA2-1C264D12AD63}" dt="2020-02-14T14:45:18.129" v="568" actId="1076"/>
          <ac:spMkLst>
            <pc:docMk/>
            <pc:sldMk cId="257547650" sldId="310"/>
            <ac:spMk id="2" creationId="{E466913D-B8F6-483D-9F4B-E7783CABD71D}"/>
          </ac:spMkLst>
        </pc:spChg>
        <pc:spChg chg="mod">
          <ac:chgData name="Swetha Kj" userId="24315dfb-f691-4fce-8351-4c340e9102ce" providerId="ADAL" clId="{984B1234-5D38-4242-9DA2-1C264D12AD63}" dt="2020-02-14T14:55:28.396" v="614" actId="20577"/>
          <ac:spMkLst>
            <pc:docMk/>
            <pc:sldMk cId="257547650" sldId="310"/>
            <ac:spMk id="3" creationId="{46DDC217-EB0F-4082-8043-8A70B39F256E}"/>
          </ac:spMkLst>
        </pc:spChg>
      </pc:sldChg>
      <pc:sldChg chg="modSp add ord">
        <pc:chgData name="Swetha Kj" userId="24315dfb-f691-4fce-8351-4c340e9102ce" providerId="ADAL" clId="{984B1234-5D38-4242-9DA2-1C264D12AD63}" dt="2020-02-14T15:12:01.585" v="829" actId="20577"/>
        <pc:sldMkLst>
          <pc:docMk/>
          <pc:sldMk cId="3641485548" sldId="311"/>
        </pc:sldMkLst>
        <pc:spChg chg="mod">
          <ac:chgData name="Swetha Kj" userId="24315dfb-f691-4fce-8351-4c340e9102ce" providerId="ADAL" clId="{984B1234-5D38-4242-9DA2-1C264D12AD63}" dt="2020-02-14T15:01:35.305" v="624" actId="20577"/>
          <ac:spMkLst>
            <pc:docMk/>
            <pc:sldMk cId="3641485548" sldId="311"/>
            <ac:spMk id="2" creationId="{00000000-0000-0000-0000-000000000000}"/>
          </ac:spMkLst>
        </pc:spChg>
        <pc:spChg chg="mod">
          <ac:chgData name="Swetha Kj" userId="24315dfb-f691-4fce-8351-4c340e9102ce" providerId="ADAL" clId="{984B1234-5D38-4242-9DA2-1C264D12AD63}" dt="2020-02-14T15:12:01.585" v="829" actId="20577"/>
          <ac:spMkLst>
            <pc:docMk/>
            <pc:sldMk cId="3641485548" sldId="31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D0D66-1C4D-43E6-8347-F1CA11B00EB0}" type="datetimeFigureOut">
              <a:rPr lang="en-US" smtClean="0"/>
              <a:t>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3942B-4B72-4BC6-8CD1-CFE2EA4B5384}" type="slidenum">
              <a:rPr lang="en-US" smtClean="0"/>
              <a:t>‹#›</a:t>
            </a:fld>
            <a:endParaRPr lang="en-US"/>
          </a:p>
        </p:txBody>
      </p:sp>
    </p:spTree>
    <p:extLst>
      <p:ext uri="{BB962C8B-B14F-4D97-AF65-F5344CB8AC3E}">
        <p14:creationId xmlns:p14="http://schemas.microsoft.com/office/powerpoint/2010/main" val="364346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1. Recorder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recorder is the part of the development studio that developers use to configure the Robots. It is like the macro recorder in Excel, the bot recorder in any platform, records steps. It records mouse and keyboard movements on the UI and this recording can be replayed to do the same steps again and again. This enables rapid automation.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Development studio</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development studio is used by developers to create Robot configuration or train the Robots. Using the development studio, a set of instructions and decision-making logic is coded for Robots to execute.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3. Extensions and plugins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Most platforms offer many plugins and extensions to ease the development and running of bots. In many applications, such as Java SAP, it is not easy to individually identify controls of the UI through traditional techniques. RPA vendors have developed plugins and extensions to help with these issues.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4. Bot runner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is also referred to as the Robot, other components make it run.</a:t>
            </a:r>
            <a:endParaRPr lang="en-US"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5.</a:t>
            </a:r>
            <a:r>
              <a:rPr lang="en-CA" sz="1200" kern="1200" baseline="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Control center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objective of the control room is to provide Robot management capabilities. It monitors and controls a Robot's operation in a network. It can be used to start/stop Robots, make schedules for them, maintain and publish code, redeploy Robots to different tasks, and manage licenses and credentials.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DF3942B-4B72-4BC6-8CD1-CFE2EA4B5384}" type="slidenum">
              <a:rPr lang="en-US" smtClean="0"/>
              <a:t>8</a:t>
            </a:fld>
            <a:endParaRPr lang="en-US"/>
          </a:p>
        </p:txBody>
      </p:sp>
    </p:spTree>
    <p:extLst>
      <p:ext uri="{BB962C8B-B14F-4D97-AF65-F5344CB8AC3E}">
        <p14:creationId xmlns:p14="http://schemas.microsoft.com/office/powerpoint/2010/main" val="160633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382788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BB9140-3942-40E3-8ABD-24B0FAAD39C1}"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352371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1732164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1372802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83122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BB9140-3942-40E3-8ABD-24B0FAAD39C1}"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2046807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BB9140-3942-40E3-8ABD-24B0FAAD39C1}" type="datetimeFigureOut">
              <a:rPr lang="en-US" smtClean="0"/>
              <a:t>3/1/2020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997439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1120116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360232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391462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B9140-3942-40E3-8ABD-24B0FAAD39C1}"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295428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BB9140-3942-40E3-8ABD-24B0FAAD39C1}"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360839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B9140-3942-40E3-8ABD-24B0FAAD39C1}"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38322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BB9140-3942-40E3-8ABD-24B0FAAD39C1}"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22592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B9140-3942-40E3-8ABD-24B0FAAD39C1}" type="datetimeFigureOut">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95164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BB9140-3942-40E3-8ABD-24B0FAAD39C1}"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100490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BB9140-3942-40E3-8ABD-24B0FAAD39C1}"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0075FF-2D28-4A4B-A080-40622DC58C67}" type="slidenum">
              <a:rPr lang="en-US" smtClean="0"/>
              <a:t>‹#›</a:t>
            </a:fld>
            <a:endParaRPr lang="en-US"/>
          </a:p>
        </p:txBody>
      </p:sp>
    </p:spTree>
    <p:extLst>
      <p:ext uri="{BB962C8B-B14F-4D97-AF65-F5344CB8AC3E}">
        <p14:creationId xmlns:p14="http://schemas.microsoft.com/office/powerpoint/2010/main" val="292106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BB9140-3942-40E3-8ABD-24B0FAAD39C1}" type="datetimeFigureOut">
              <a:rPr lang="en-US" smtClean="0"/>
              <a:t>3/1/2020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0075FF-2D28-4A4B-A080-40622DC58C67}" type="slidenum">
              <a:rPr lang="en-US" smtClean="0"/>
              <a:t>‹#›</a:t>
            </a:fld>
            <a:endParaRPr lang="en-US"/>
          </a:p>
        </p:txBody>
      </p:sp>
    </p:spTree>
    <p:extLst>
      <p:ext uri="{BB962C8B-B14F-4D97-AF65-F5344CB8AC3E}">
        <p14:creationId xmlns:p14="http://schemas.microsoft.com/office/powerpoint/2010/main" val="27882596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activities.uipath.com/docs/browser-scope" TargetMode="External"/><Relationship Id="rId2" Type="http://schemas.openxmlformats.org/officeDocument/2006/relationships/hyperlink" Target="https://docs.uipath.com/studio/docs/about-recording-types" TargetMode="External"/><Relationship Id="rId1" Type="http://schemas.openxmlformats.org/officeDocument/2006/relationships/slideLayout" Target="../slideLayouts/slideLayout2.xml"/><Relationship Id="rId4" Type="http://schemas.openxmlformats.org/officeDocument/2006/relationships/hyperlink" Target="https://activities.uipath.com/docs/window-scop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42592"/>
          </a:xfrm>
          <a:ln>
            <a:noFill/>
          </a:ln>
        </p:spPr>
        <p:style>
          <a:lnRef idx="2">
            <a:schemeClr val="accent2"/>
          </a:lnRef>
          <a:fillRef idx="1">
            <a:schemeClr val="lt1"/>
          </a:fillRef>
          <a:effectRef idx="0">
            <a:schemeClr val="accent2"/>
          </a:effectRef>
          <a:fontRef idx="minor">
            <a:schemeClr val="dk1"/>
          </a:fontRef>
        </p:style>
        <p:txBody>
          <a:bodyPr>
            <a:noAutofit/>
          </a:bodyPr>
          <a:lstStyle/>
          <a:p>
            <a:pPr algn="ctr"/>
            <a:r>
              <a:rPr lang="en-US" sz="23900" b="1" spc="0" dirty="0">
                <a:ln w="22225">
                  <a:solidFill>
                    <a:schemeClr val="accent2"/>
                  </a:solidFill>
                  <a:prstDash val="solid"/>
                </a:ln>
                <a:solidFill>
                  <a:schemeClr val="accent2">
                    <a:lumMod val="40000"/>
                    <a:lumOff val="60000"/>
                  </a:schemeClr>
                </a:solidFill>
                <a:effectLst>
                  <a:glow rad="63500">
                    <a:schemeClr val="accent2">
                      <a:satMod val="175000"/>
                      <a:alpha val="40000"/>
                    </a:schemeClr>
                  </a:glow>
                </a:effectLst>
              </a:rPr>
              <a:t>RPA</a:t>
            </a:r>
          </a:p>
        </p:txBody>
      </p:sp>
      <p:sp>
        <p:nvSpPr>
          <p:cNvPr id="3" name="Subtitle 2"/>
          <p:cNvSpPr>
            <a:spLocks noGrp="1"/>
          </p:cNvSpPr>
          <p:nvPr>
            <p:ph type="subTitle" idx="1"/>
          </p:nvPr>
        </p:nvSpPr>
        <p:spPr>
          <a:xfrm>
            <a:off x="1154954" y="4777380"/>
            <a:ext cx="10000725" cy="861420"/>
          </a:xfrm>
        </p:spPr>
        <p:txBody>
          <a:bodyPr>
            <a:normAutofit fontScale="92500"/>
          </a:bodyPr>
          <a:lstStyle/>
          <a:p>
            <a:pPr algn="ctr"/>
            <a:r>
              <a:rPr lang="en-US" sz="4000" cap="none" spc="0" dirty="0">
                <a:ln w="0"/>
                <a:solidFill>
                  <a:schemeClr val="bg1"/>
                </a:solidFill>
                <a:effectLst>
                  <a:outerShdw blurRad="38100" dist="19050" dir="2700000" algn="tl" rotWithShape="0">
                    <a:schemeClr val="dk1">
                      <a:alpha val="40000"/>
                    </a:schemeClr>
                  </a:outerShdw>
                </a:effectLst>
              </a:rPr>
              <a:t>Robotic Process Automation using </a:t>
            </a:r>
            <a:r>
              <a:rPr lang="en-US" sz="4000" cap="none" spc="0" dirty="0" err="1">
                <a:ln w="0"/>
                <a:solidFill>
                  <a:schemeClr val="bg1"/>
                </a:solidFill>
                <a:effectLst>
                  <a:outerShdw blurRad="38100" dist="19050" dir="2700000" algn="tl" rotWithShape="0">
                    <a:schemeClr val="dk1">
                      <a:alpha val="40000"/>
                    </a:schemeClr>
                  </a:outerShdw>
                </a:effectLst>
              </a:rPr>
              <a:t>UiPath</a:t>
            </a:r>
            <a:endParaRPr lang="en-US" sz="400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9434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Components of </a:t>
            </a:r>
            <a:r>
              <a:rPr lang="en-US" dirty="0" err="1"/>
              <a:t>UiPath</a:t>
            </a:r>
            <a:endParaRPr lang="en-US" dirty="0"/>
          </a:p>
        </p:txBody>
      </p:sp>
      <p:pic>
        <p:nvPicPr>
          <p:cNvPr id="4" name="Picture 2" descr="Image result for uipath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0491" y="2407620"/>
            <a:ext cx="10057915" cy="435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9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UiPath</a:t>
            </a:r>
            <a:r>
              <a:rPr lang="en-US" dirty="0"/>
              <a:t> Studio</a:t>
            </a:r>
          </a:p>
        </p:txBody>
      </p:sp>
      <p:sp>
        <p:nvSpPr>
          <p:cNvPr id="3" name="Content Placeholder 2"/>
          <p:cNvSpPr>
            <a:spLocks noGrp="1"/>
          </p:cNvSpPr>
          <p:nvPr>
            <p:ph idx="1"/>
          </p:nvPr>
        </p:nvSpPr>
        <p:spPr>
          <a:xfrm>
            <a:off x="489397" y="2603499"/>
            <a:ext cx="11191741" cy="3848815"/>
          </a:xfrm>
        </p:spPr>
        <p:txBody>
          <a:bodyPr>
            <a:noAutofit/>
          </a:bodyPr>
          <a:lstStyle/>
          <a:p>
            <a:pPr marL="0" indent="0">
              <a:spcBef>
                <a:spcPts val="0"/>
              </a:spcBef>
              <a:buNone/>
            </a:pPr>
            <a:r>
              <a:rPr lang="en-US" sz="2000" dirty="0" err="1">
                <a:solidFill>
                  <a:schemeClr val="tx1"/>
                </a:solidFill>
                <a:latin typeface="Times New Roman" panose="02020603050405020304" pitchFamily="18" charset="0"/>
                <a:cs typeface="Times New Roman" panose="02020603050405020304" pitchFamily="18" charset="0"/>
              </a:rPr>
              <a:t>UiPath</a:t>
            </a:r>
            <a:r>
              <a:rPr lang="en-US" sz="2000" dirty="0">
                <a:solidFill>
                  <a:schemeClr val="tx1"/>
                </a:solidFill>
                <a:latin typeface="Times New Roman" panose="02020603050405020304" pitchFamily="18" charset="0"/>
                <a:cs typeface="Times New Roman" panose="02020603050405020304" pitchFamily="18" charset="0"/>
              </a:rPr>
              <a:t> Studio encapsulates both simple and complex solutions for application integration and automating third-party applications, administrative IT tasks, and business IT processes.</a:t>
            </a:r>
          </a:p>
          <a:p>
            <a:pPr>
              <a:lnSpc>
                <a:spcPct val="150000"/>
              </a:lnSpc>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Studio is at the heart of automation with </a:t>
            </a:r>
            <a:r>
              <a:rPr lang="en-US" sz="2000" dirty="0" err="1">
                <a:solidFill>
                  <a:schemeClr val="tx1"/>
                </a:solidFill>
                <a:latin typeface="Times New Roman" panose="02020603050405020304" pitchFamily="18" charset="0"/>
                <a:cs typeface="Times New Roman" panose="02020603050405020304" pitchFamily="18" charset="0"/>
              </a:rPr>
              <a:t>UiPath</a:t>
            </a:r>
            <a:r>
              <a:rPr lang="en-US" sz="2000" dirty="0">
                <a:solidFill>
                  <a:schemeClr val="tx1"/>
                </a:solidFill>
                <a:latin typeface="Times New Roman" panose="02020603050405020304" pitchFamily="18" charset="0"/>
                <a:cs typeface="Times New Roman" panose="02020603050405020304" pitchFamily="18" charset="0"/>
              </a:rPr>
              <a:t> products. </a:t>
            </a:r>
          </a:p>
          <a:p>
            <a:pPr>
              <a:lnSpc>
                <a:spcPct val="150000"/>
              </a:lnSpc>
              <a:spcBef>
                <a:spcPts val="0"/>
              </a:spcBef>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Activities</a:t>
            </a:r>
            <a:r>
              <a:rPr lang="en-US" sz="2000" dirty="0">
                <a:solidFill>
                  <a:schemeClr val="tx1"/>
                </a:solidFill>
                <a:latin typeface="Times New Roman" panose="02020603050405020304" pitchFamily="18" charset="0"/>
                <a:cs typeface="Times New Roman" panose="02020603050405020304" pitchFamily="18" charset="0"/>
              </a:rPr>
              <a:t> form into comprehensive workflows in Studio, which are then executed by the </a:t>
            </a:r>
            <a:r>
              <a:rPr lang="en-US" sz="2000" b="1" dirty="0">
                <a:solidFill>
                  <a:schemeClr val="tx1"/>
                </a:solidFill>
                <a:latin typeface="Times New Roman" panose="02020603050405020304" pitchFamily="18" charset="0"/>
                <a:cs typeface="Times New Roman" panose="02020603050405020304" pitchFamily="18" charset="0"/>
              </a:rPr>
              <a:t>Robot</a:t>
            </a:r>
            <a:r>
              <a:rPr lang="en-US" sz="2000" dirty="0">
                <a:solidFill>
                  <a:schemeClr val="tx1"/>
                </a:solidFill>
                <a:latin typeface="Times New Roman" panose="02020603050405020304" pitchFamily="18" charset="0"/>
                <a:cs typeface="Times New Roman" panose="02020603050405020304" pitchFamily="18" charset="0"/>
              </a:rPr>
              <a:t> and published to </a:t>
            </a:r>
            <a:r>
              <a:rPr lang="en-US" sz="2000" b="1" dirty="0">
                <a:solidFill>
                  <a:schemeClr val="tx1"/>
                </a:solidFill>
                <a:latin typeface="Times New Roman" panose="02020603050405020304" pitchFamily="18" charset="0"/>
                <a:cs typeface="Times New Roman" panose="02020603050405020304" pitchFamily="18" charset="0"/>
              </a:rPr>
              <a:t>Orchestrator</a:t>
            </a:r>
            <a:r>
              <a:rPr lang="en-US" sz="20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Studio comes with two types of available profiles for developers and business users:</a:t>
            </a:r>
          </a:p>
          <a:p>
            <a:pPr lvl="1">
              <a:lnSpc>
                <a:spcPct val="150000"/>
              </a:lnSpc>
              <a:spcBef>
                <a:spcPts val="0"/>
              </a:spcBef>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Studio</a:t>
            </a:r>
            <a:r>
              <a:rPr lang="en-US" dirty="0">
                <a:solidFill>
                  <a:schemeClr val="tx1"/>
                </a:solidFill>
                <a:latin typeface="Times New Roman" panose="02020603050405020304" pitchFamily="18" charset="0"/>
                <a:cs typeface="Times New Roman" panose="02020603050405020304" pitchFamily="18" charset="0"/>
              </a:rPr>
              <a:t> offers a plethora of tools for designing complex and large workflows</a:t>
            </a:r>
          </a:p>
          <a:p>
            <a:pPr lvl="1">
              <a:lnSpc>
                <a:spcPct val="150000"/>
              </a:lnSpc>
              <a:spcBef>
                <a:spcPts val="0"/>
              </a:spcBef>
              <a:buFont typeface="Wingdings" panose="05000000000000000000" pitchFamily="2" charset="2"/>
              <a:buChar char="Ø"/>
            </a:pPr>
            <a:r>
              <a:rPr lang="en-US" b="1" dirty="0" err="1">
                <a:solidFill>
                  <a:schemeClr val="tx1"/>
                </a:solidFill>
                <a:latin typeface="Times New Roman" panose="02020603050405020304" pitchFamily="18" charset="0"/>
                <a:cs typeface="Times New Roman" panose="02020603050405020304" pitchFamily="18" charset="0"/>
              </a:rPr>
              <a:t>StudioX</a:t>
            </a:r>
            <a:r>
              <a:rPr lang="en-US" b="1" dirty="0">
                <a:solidFill>
                  <a:schemeClr val="tx1"/>
                </a:solidFill>
                <a:latin typeface="Times New Roman" panose="02020603050405020304" pitchFamily="18" charset="0"/>
                <a:cs typeface="Times New Roman" panose="02020603050405020304" pitchFamily="18" charset="0"/>
              </a:rPr>
              <a:t> Preview</a:t>
            </a:r>
            <a:r>
              <a:rPr lang="en-US" dirty="0">
                <a:solidFill>
                  <a:schemeClr val="tx1"/>
                </a:solidFill>
                <a:latin typeface="Times New Roman" panose="02020603050405020304" pitchFamily="18" charset="0"/>
                <a:cs typeface="Times New Roman" panose="02020603050405020304" pitchFamily="18" charset="0"/>
              </a:rPr>
              <a:t> is addressed to business users for automating tasks with the use of integration with Microsoft Excel application.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57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UiPath</a:t>
            </a:r>
            <a:r>
              <a:rPr lang="en-US" dirty="0"/>
              <a:t> Robot</a:t>
            </a:r>
          </a:p>
        </p:txBody>
      </p:sp>
      <p:sp>
        <p:nvSpPr>
          <p:cNvPr id="3" name="Content Placeholder 2"/>
          <p:cNvSpPr>
            <a:spLocks noGrp="1"/>
          </p:cNvSpPr>
          <p:nvPr>
            <p:ph idx="1"/>
          </p:nvPr>
        </p:nvSpPr>
        <p:spPr>
          <a:xfrm>
            <a:off x="489399" y="2320164"/>
            <a:ext cx="11153104" cy="4537835"/>
          </a:xfrm>
        </p:spPr>
        <p:txBody>
          <a:bodyPr>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Robot is </a:t>
            </a:r>
            <a:r>
              <a:rPr lang="en-US" sz="2000" dirty="0" err="1">
                <a:solidFill>
                  <a:schemeClr val="tx1"/>
                </a:solidFill>
                <a:latin typeface="Times New Roman" panose="02020603050405020304" pitchFamily="18" charset="0"/>
                <a:cs typeface="Times New Roman" panose="02020603050405020304" pitchFamily="18" charset="0"/>
              </a:rPr>
              <a:t>UiPath’s</a:t>
            </a:r>
            <a:r>
              <a:rPr lang="en-US" sz="2000" dirty="0">
                <a:solidFill>
                  <a:schemeClr val="tx1"/>
                </a:solidFill>
                <a:latin typeface="Times New Roman" panose="02020603050405020304" pitchFamily="18" charset="0"/>
                <a:cs typeface="Times New Roman" panose="02020603050405020304" pitchFamily="18" charset="0"/>
              </a:rPr>
              <a:t> execution agent that enables you to run processes developed in Studio. Robots need to be connected to Orchestrator in order to execute processes or they have to be licensed locally.</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Robot is split into four components as follows:</a:t>
            </a:r>
          </a:p>
          <a:p>
            <a:pPr marL="28575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Service</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SCM-managed Service</a:t>
            </a:r>
          </a:p>
          <a:p>
            <a:pPr lvl="1"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User Mode Service</a:t>
            </a:r>
          </a:p>
          <a:p>
            <a:pPr marL="28575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Executor</a:t>
            </a:r>
          </a:p>
          <a:p>
            <a:pPr marL="28575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Tray</a:t>
            </a:r>
          </a:p>
          <a:p>
            <a:pPr marL="28575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Command Line Interface</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Robot can open interactive Windows sessions, under the Local System account, and has all the rights of a Windows service.</a:t>
            </a:r>
          </a:p>
        </p:txBody>
      </p:sp>
    </p:spTree>
    <p:extLst>
      <p:ext uri="{BB962C8B-B14F-4D97-AF65-F5344CB8AC3E}">
        <p14:creationId xmlns:p14="http://schemas.microsoft.com/office/powerpoint/2010/main" val="328481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UiPath</a:t>
            </a:r>
            <a:r>
              <a:rPr lang="en-US" dirty="0"/>
              <a:t> Orchestrator</a:t>
            </a:r>
          </a:p>
        </p:txBody>
      </p:sp>
      <p:sp>
        <p:nvSpPr>
          <p:cNvPr id="3" name="Content Placeholder 2"/>
          <p:cNvSpPr>
            <a:spLocks noGrp="1"/>
          </p:cNvSpPr>
          <p:nvPr>
            <p:ph idx="1"/>
          </p:nvPr>
        </p:nvSpPr>
        <p:spPr>
          <a:xfrm>
            <a:off x="502276" y="2318197"/>
            <a:ext cx="11127347" cy="4340180"/>
          </a:xfrm>
        </p:spPr>
        <p:txBody>
          <a:bodyPr>
            <a:normAutofit/>
          </a:bodyPr>
          <a:lstStyle/>
          <a:p>
            <a:pPr>
              <a:spcBef>
                <a:spcPts val="0"/>
              </a:spcBef>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UiPath</a:t>
            </a:r>
            <a:r>
              <a:rPr lang="en-US" sz="2000" dirty="0">
                <a:solidFill>
                  <a:schemeClr val="tx1"/>
                </a:solidFill>
                <a:latin typeface="Times New Roman" panose="02020603050405020304" pitchFamily="18" charset="0"/>
                <a:cs typeface="Times New Roman" panose="02020603050405020304" pitchFamily="18" charset="0"/>
              </a:rPr>
              <a:t> Orchestrator is a server-based application that lets you orchestrate your Robots, hence the name Orchestrator. </a:t>
            </a:r>
          </a:p>
          <a:p>
            <a:pPr>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runs on a server or cloud and connects to all the Robots within the network, whether Attended, Unattended, or Free. </a:t>
            </a:r>
          </a:p>
          <a:p>
            <a:pPr>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has a browser-based interface that enables the orchestration and management of hundreds of Robots with a click. </a:t>
            </a:r>
          </a:p>
          <a:p>
            <a:pPr>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Orchestrator lets you manage the creation, monitoring, and deployment of resources in your environment, acting in the same way as an integration point with third-party applications.</a:t>
            </a:r>
          </a:p>
          <a:p>
            <a:pPr>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Orchestrator Server uses:</a:t>
            </a:r>
          </a:p>
          <a:p>
            <a:pPr lvl="1">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IIS Server</a:t>
            </a:r>
          </a:p>
          <a:p>
            <a:pPr lvl="1">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SQL Server</a:t>
            </a:r>
          </a:p>
          <a:p>
            <a:pPr lvl="1">
              <a:spcBef>
                <a:spcPts val="0"/>
              </a:spcBef>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Elasticsearch</a:t>
            </a:r>
            <a:endParaRPr lang="en-US" sz="2000" dirty="0">
              <a:solidFill>
                <a:schemeClr val="tx1"/>
              </a:solidFill>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Ø"/>
            </a:pPr>
            <a:r>
              <a:rPr lang="en-US" sz="2000" dirty="0" err="1">
                <a:solidFill>
                  <a:schemeClr val="tx1"/>
                </a:solidFill>
                <a:latin typeface="Times New Roman" panose="02020603050405020304" pitchFamily="18" charset="0"/>
                <a:cs typeface="Times New Roman" panose="02020603050405020304" pitchFamily="18" charset="0"/>
              </a:rPr>
              <a:t>Kibana</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04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Workflows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Sequences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Flowcharts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State Machines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Global Exception Handler</a:t>
            </a:r>
          </a:p>
        </p:txBody>
      </p:sp>
    </p:spTree>
    <p:extLst>
      <p:ext uri="{BB962C8B-B14F-4D97-AF65-F5344CB8AC3E}">
        <p14:creationId xmlns:p14="http://schemas.microsoft.com/office/powerpoint/2010/main" val="299568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Sequences</a:t>
            </a:r>
          </a:p>
        </p:txBody>
      </p:sp>
      <p:sp>
        <p:nvSpPr>
          <p:cNvPr id="3" name="Content Placeholder 2"/>
          <p:cNvSpPr>
            <a:spLocks noGrp="1"/>
          </p:cNvSpPr>
          <p:nvPr>
            <p:ph idx="1"/>
          </p:nvPr>
        </p:nvSpPr>
        <p:spPr>
          <a:xfrm>
            <a:off x="1154954" y="2603500"/>
            <a:ext cx="10096142" cy="3416300"/>
          </a:xfrm>
        </p:spPr>
        <p:txBody>
          <a:bodyPr>
            <a:normAutofit/>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Sequences are the smallest type of project. They are suitable to linear processes as they enable you to go from one activity to another seamlessly, and act as a single block activity.</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One of the key features of sequences is that they can be reused time and again, as a standalone automation or as part of a state machine or flowchart.</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ACTIVITY 1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Create a sequence that asks the user for his first and last name, and designation, and then 	displays the answers.</a:t>
            </a:r>
          </a:p>
        </p:txBody>
      </p:sp>
    </p:spTree>
    <p:extLst>
      <p:ext uri="{BB962C8B-B14F-4D97-AF65-F5344CB8AC3E}">
        <p14:creationId xmlns:p14="http://schemas.microsoft.com/office/powerpoint/2010/main" val="294241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 Step-by-Step Solution </a:t>
            </a:r>
          </a:p>
        </p:txBody>
      </p:sp>
      <p:sp>
        <p:nvSpPr>
          <p:cNvPr id="3" name="Content Placeholder 2"/>
          <p:cNvSpPr>
            <a:spLocks noGrp="1"/>
          </p:cNvSpPr>
          <p:nvPr>
            <p:ph idx="1"/>
          </p:nvPr>
        </p:nvSpPr>
        <p:spPr>
          <a:xfrm>
            <a:off x="463639" y="2292439"/>
            <a:ext cx="11191741" cy="4565561"/>
          </a:xfrm>
        </p:spPr>
        <p:txBody>
          <a:bodyPr>
            <a:noAutofit/>
          </a:bodyPr>
          <a:lstStyle/>
          <a:p>
            <a:pPr>
              <a:buFont typeface="+mj-lt"/>
              <a:buAutoNum type="arabicPeriod"/>
            </a:pPr>
            <a:r>
              <a:rPr lang="en-US" sz="1400" dirty="0">
                <a:latin typeface="Times New Roman" panose="02020603050405020304" pitchFamily="18" charset="0"/>
                <a:cs typeface="Times New Roman" panose="02020603050405020304" pitchFamily="18" charset="0"/>
              </a:rPr>
              <a:t>Create a blank process and, on the </a:t>
            </a:r>
            <a:r>
              <a:rPr lang="en-US" sz="1400" b="1" dirty="0">
                <a:latin typeface="Times New Roman" panose="02020603050405020304" pitchFamily="18" charset="0"/>
                <a:cs typeface="Times New Roman" panose="02020603050405020304" pitchFamily="18" charset="0"/>
              </a:rPr>
              <a:t>Design</a:t>
            </a:r>
            <a:r>
              <a:rPr lang="en-US" sz="1400" dirty="0">
                <a:latin typeface="Times New Roman" panose="02020603050405020304" pitchFamily="18" charset="0"/>
                <a:cs typeface="Times New Roman" panose="02020603050405020304" pitchFamily="18" charset="0"/>
              </a:rPr>
              <a:t> tab, in the </a:t>
            </a:r>
            <a:r>
              <a:rPr lang="en-US" sz="1400" b="1" dirty="0">
                <a:latin typeface="Times New Roman" panose="02020603050405020304" pitchFamily="18" charset="0"/>
                <a:cs typeface="Times New Roman" panose="02020603050405020304" pitchFamily="18" charset="0"/>
              </a:rPr>
              <a:t>File</a:t>
            </a:r>
            <a:r>
              <a:rPr lang="en-US" sz="1400" dirty="0">
                <a:latin typeface="Times New Roman" panose="02020603050405020304" pitchFamily="18" charset="0"/>
                <a:cs typeface="Times New Roman" panose="02020603050405020304" pitchFamily="18" charset="0"/>
              </a:rPr>
              <a:t> group, select </a:t>
            </a:r>
            <a:r>
              <a:rPr lang="en-US" sz="1400" b="1" dirty="0">
                <a:latin typeface="Times New Roman" panose="02020603050405020304" pitchFamily="18" charset="0"/>
                <a:cs typeface="Times New Roman" panose="02020603050405020304" pitchFamily="18" charset="0"/>
              </a:rPr>
              <a:t>New &gt; Sequence</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New Sequence</a:t>
            </a:r>
            <a:r>
              <a:rPr lang="en-US" sz="1400" dirty="0">
                <a:latin typeface="Times New Roman" panose="02020603050405020304" pitchFamily="18" charset="0"/>
                <a:cs typeface="Times New Roman" panose="02020603050405020304" pitchFamily="18" charset="0"/>
              </a:rPr>
              <a:t> window is displayed.</a:t>
            </a:r>
          </a:p>
          <a:p>
            <a:pPr>
              <a:buFont typeface="+mj-lt"/>
              <a:buAutoNum type="arabicPeriod"/>
            </a:pPr>
            <a:r>
              <a:rPr lang="en-US" sz="1400" dirty="0">
                <a:latin typeface="Times New Roman" panose="02020603050405020304" pitchFamily="18" charset="0"/>
                <a:cs typeface="Times New Roman" panose="02020603050405020304" pitchFamily="18" charset="0"/>
              </a:rPr>
              <a:t>In the </a:t>
            </a:r>
            <a:r>
              <a:rPr lang="en-US" sz="1400" b="1" dirty="0">
                <a:latin typeface="Times New Roman" panose="02020603050405020304" pitchFamily="18" charset="0"/>
                <a:cs typeface="Times New Roman" panose="02020603050405020304" pitchFamily="18" charset="0"/>
              </a:rPr>
              <a:t>Name</a:t>
            </a:r>
            <a:r>
              <a:rPr lang="en-US" sz="1400" dirty="0">
                <a:latin typeface="Times New Roman" panose="02020603050405020304" pitchFamily="18" charset="0"/>
                <a:cs typeface="Times New Roman" panose="02020603050405020304" pitchFamily="18" charset="0"/>
              </a:rPr>
              <a:t> field type a name for the automation, such as "First Sequence", and leave the default project location or add a subfolder. Click </a:t>
            </a:r>
            <a:r>
              <a:rPr lang="en-US" sz="1400" b="1" dirty="0">
                <a:latin typeface="Times New Roman" panose="02020603050405020304" pitchFamily="18" charset="0"/>
                <a:cs typeface="Times New Roman" panose="02020603050405020304" pitchFamily="18" charset="0"/>
              </a:rPr>
              <a:t>Create</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Designer</a:t>
            </a:r>
            <a:r>
              <a:rPr lang="en-US" sz="1400" dirty="0">
                <a:latin typeface="Times New Roman" panose="02020603050405020304" pitchFamily="18" charset="0"/>
                <a:cs typeface="Times New Roman" panose="02020603050405020304" pitchFamily="18" charset="0"/>
              </a:rPr>
              <a:t> panel is updated accordingly.</a:t>
            </a:r>
          </a:p>
          <a:p>
            <a:pPr>
              <a:buFont typeface="+mj-lt"/>
              <a:buAutoNum type="arabicPeriod"/>
            </a:pPr>
            <a:r>
              <a:rPr lang="en-US" sz="1400" dirty="0">
                <a:latin typeface="Times New Roman" panose="02020603050405020304" pitchFamily="18" charset="0"/>
                <a:cs typeface="Times New Roman" panose="02020603050405020304" pitchFamily="18" charset="0"/>
              </a:rPr>
              <a:t>Create three </a:t>
            </a:r>
            <a:r>
              <a:rPr lang="en-US" sz="1400" b="1" dirty="0">
                <a:latin typeface="Times New Roman" panose="02020603050405020304" pitchFamily="18" charset="0"/>
                <a:cs typeface="Times New Roman" panose="02020603050405020304" pitchFamily="18" charset="0"/>
              </a:rPr>
              <a:t>String</a:t>
            </a:r>
            <a:r>
              <a:rPr lang="en-US" sz="1400" dirty="0">
                <a:latin typeface="Times New Roman" panose="02020603050405020304" pitchFamily="18" charset="0"/>
                <a:cs typeface="Times New Roman" panose="02020603050405020304" pitchFamily="18" charset="0"/>
              </a:rPr>
              <a:t> variables such as </a:t>
            </a:r>
            <a:r>
              <a:rPr lang="en-US" sz="1400" dirty="0" err="1">
                <a:latin typeface="Times New Roman" panose="02020603050405020304" pitchFamily="18" charset="0"/>
                <a:cs typeface="Times New Roman" panose="02020603050405020304" pitchFamily="18" charset="0"/>
              </a:rPr>
              <a:t>FirstName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LastName</a:t>
            </a:r>
            <a:r>
              <a:rPr lang="en-US" sz="1400" dirty="0">
                <a:latin typeface="Times New Roman" panose="02020603050405020304" pitchFamily="18" charset="0"/>
                <a:cs typeface="Times New Roman" panose="02020603050405020304" pitchFamily="18" charset="0"/>
              </a:rPr>
              <a:t>, Designation so that you can store data from the user in them. Leave the </a:t>
            </a:r>
            <a:r>
              <a:rPr lang="en-US" sz="1400" b="1" dirty="0">
                <a:latin typeface="Times New Roman" panose="02020603050405020304" pitchFamily="18" charset="0"/>
                <a:cs typeface="Times New Roman" panose="02020603050405020304" pitchFamily="18" charset="0"/>
              </a:rPr>
              <a:t>Default</a:t>
            </a:r>
            <a:r>
              <a:rPr lang="en-US" sz="1400" dirty="0">
                <a:latin typeface="Times New Roman" panose="02020603050405020304" pitchFamily="18" charset="0"/>
                <a:cs typeface="Times New Roman" panose="02020603050405020304" pitchFamily="18" charset="0"/>
              </a:rPr>
              <a:t> field empty, to indicate that there is no default value.</a:t>
            </a:r>
          </a:p>
          <a:p>
            <a:pPr>
              <a:buFont typeface="+mj-lt"/>
              <a:buAutoNum type="arabicPeriod"/>
            </a:pPr>
            <a:r>
              <a:rPr lang="en-US" sz="1400" dirty="0">
                <a:latin typeface="Times New Roman" panose="02020603050405020304" pitchFamily="18" charset="0"/>
                <a:cs typeface="Times New Roman" panose="02020603050405020304" pitchFamily="18" charset="0"/>
              </a:rPr>
              <a:t>Drag three </a:t>
            </a:r>
            <a:r>
              <a:rPr lang="en-US" sz="1400" b="1" dirty="0">
                <a:latin typeface="Times New Roman" panose="02020603050405020304" pitchFamily="18" charset="0"/>
                <a:cs typeface="Times New Roman" panose="02020603050405020304" pitchFamily="18" charset="0"/>
              </a:rPr>
              <a:t>Input Dialog</a:t>
            </a:r>
            <a:r>
              <a:rPr lang="en-US" sz="1400" dirty="0">
                <a:latin typeface="Times New Roman" panose="02020603050405020304" pitchFamily="18" charset="0"/>
                <a:cs typeface="Times New Roman" panose="02020603050405020304" pitchFamily="18" charset="0"/>
              </a:rPr>
              <a:t> activities to the </a:t>
            </a:r>
            <a:r>
              <a:rPr lang="en-US" sz="1400" b="1" dirty="0">
                <a:latin typeface="Times New Roman" panose="02020603050405020304" pitchFamily="18" charset="0"/>
                <a:cs typeface="Times New Roman" panose="02020603050405020304" pitchFamily="18" charset="0"/>
              </a:rPr>
              <a:t>Designer</a:t>
            </a:r>
            <a:r>
              <a:rPr lang="en-US" sz="1400" dirty="0">
                <a:latin typeface="Times New Roman" panose="02020603050405020304" pitchFamily="18" charset="0"/>
                <a:cs typeface="Times New Roman" panose="02020603050405020304" pitchFamily="18" charset="0"/>
              </a:rPr>
              <a:t> panel, one under the other.</a:t>
            </a:r>
          </a:p>
          <a:p>
            <a:pPr>
              <a:buFont typeface="+mj-lt"/>
              <a:buAutoNum type="arabicPeriod"/>
            </a:pPr>
            <a:r>
              <a:rPr lang="en-US" sz="1400" dirty="0">
                <a:latin typeface="Times New Roman" panose="02020603050405020304" pitchFamily="18" charset="0"/>
                <a:cs typeface="Times New Roman" panose="02020603050405020304" pitchFamily="18" charset="0"/>
              </a:rPr>
              <a:t>Select the first </a:t>
            </a:r>
            <a:r>
              <a:rPr lang="en-US" sz="1400" b="1" dirty="0">
                <a:latin typeface="Times New Roman" panose="02020603050405020304" pitchFamily="18" charset="0"/>
                <a:cs typeface="Times New Roman" panose="02020603050405020304" pitchFamily="18" charset="0"/>
              </a:rPr>
              <a:t>Input Dialog</a:t>
            </a:r>
            <a:r>
              <a:rPr lang="en-US" sz="1400" dirty="0">
                <a:latin typeface="Times New Roman" panose="02020603050405020304" pitchFamily="18" charset="0"/>
                <a:cs typeface="Times New Roman" panose="02020603050405020304" pitchFamily="18" charset="0"/>
              </a:rPr>
              <a:t> and, in the </a:t>
            </a:r>
            <a:r>
              <a:rPr lang="en-US" sz="1400" b="1" dirty="0">
                <a:latin typeface="Times New Roman" panose="02020603050405020304" pitchFamily="18" charset="0"/>
                <a:cs typeface="Times New Roman" panose="02020603050405020304" pitchFamily="18" charset="0"/>
              </a:rPr>
              <a:t>Properties</a:t>
            </a:r>
            <a:r>
              <a:rPr lang="en-US" sz="1400" dirty="0">
                <a:latin typeface="Times New Roman" panose="02020603050405020304" pitchFamily="18" charset="0"/>
                <a:cs typeface="Times New Roman" panose="02020603050405020304" pitchFamily="18" charset="0"/>
              </a:rPr>
              <a:t> panel, add a </a:t>
            </a:r>
            <a:r>
              <a:rPr lang="en-US" sz="1400" b="1" dirty="0">
                <a:latin typeface="Times New Roman" panose="02020603050405020304" pitchFamily="18" charset="0"/>
                <a:cs typeface="Times New Roman" panose="02020603050405020304" pitchFamily="18" charset="0"/>
              </a:rPr>
              <a:t>Label</a:t>
            </a:r>
            <a:r>
              <a:rPr lang="en-US" sz="1400" dirty="0">
                <a:latin typeface="Times New Roman" panose="02020603050405020304" pitchFamily="18" charset="0"/>
                <a:cs typeface="Times New Roman" panose="02020603050405020304" pitchFamily="18" charset="0"/>
              </a:rPr>
              <a:t> asking for the first name of the user, and a custom </a:t>
            </a:r>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a:t>
            </a:r>
          </a:p>
          <a:p>
            <a:pPr>
              <a:buFont typeface="+mj-lt"/>
              <a:buAutoNum type="arabicPeriod"/>
            </a:pPr>
            <a:r>
              <a:rPr lang="en-US" sz="1400" dirty="0">
                <a:latin typeface="Times New Roman" panose="02020603050405020304" pitchFamily="18" charset="0"/>
                <a:cs typeface="Times New Roman" panose="02020603050405020304" pitchFamily="18" charset="0"/>
              </a:rPr>
              <a:t>In the </a:t>
            </a:r>
            <a:r>
              <a:rPr lang="en-US" sz="1400" b="1" dirty="0">
                <a:latin typeface="Times New Roman" panose="02020603050405020304" pitchFamily="18" charset="0"/>
                <a:cs typeface="Times New Roman" panose="02020603050405020304" pitchFamily="18" charset="0"/>
              </a:rPr>
              <a:t>Result</a:t>
            </a:r>
            <a:r>
              <a:rPr lang="en-US" sz="1400" dirty="0">
                <a:latin typeface="Times New Roman" panose="02020603050405020304" pitchFamily="18" charset="0"/>
                <a:cs typeface="Times New Roman" panose="02020603050405020304" pitchFamily="18" charset="0"/>
              </a:rPr>
              <a:t> field add the </a:t>
            </a:r>
            <a:r>
              <a:rPr lang="en-US" sz="1400" dirty="0" err="1">
                <a:latin typeface="Times New Roman" panose="02020603050405020304" pitchFamily="18" charset="0"/>
                <a:cs typeface="Times New Roman" panose="02020603050405020304" pitchFamily="18" charset="0"/>
              </a:rPr>
              <a:t>FirstName</a:t>
            </a:r>
            <a:r>
              <a:rPr lang="en-US" sz="1400" dirty="0">
                <a:latin typeface="Times New Roman" panose="02020603050405020304" pitchFamily="18" charset="0"/>
                <a:cs typeface="Times New Roman" panose="02020603050405020304" pitchFamily="18" charset="0"/>
              </a:rPr>
              <a:t>  variable. This indicates that this variable is going to be updated with the value added by the user at this point.</a:t>
            </a:r>
          </a:p>
          <a:p>
            <a:pPr>
              <a:buFont typeface="+mj-lt"/>
              <a:buAutoNum type="arabicPeriod"/>
            </a:pPr>
            <a:r>
              <a:rPr lang="en-US" sz="1400" dirty="0">
                <a:latin typeface="Times New Roman" panose="02020603050405020304" pitchFamily="18" charset="0"/>
                <a:cs typeface="Times New Roman" panose="02020603050405020304" pitchFamily="18" charset="0"/>
              </a:rPr>
              <a:t>Repeat steps 6 - 7 for the second and third </a:t>
            </a:r>
            <a:r>
              <a:rPr lang="en-US" sz="1400" b="1" dirty="0">
                <a:latin typeface="Times New Roman" panose="02020603050405020304" pitchFamily="18" charset="0"/>
                <a:cs typeface="Times New Roman" panose="02020603050405020304" pitchFamily="18" charset="0"/>
              </a:rPr>
              <a:t>Input Dialog</a:t>
            </a:r>
            <a:r>
              <a:rPr lang="en-US" sz="1400" dirty="0">
                <a:latin typeface="Times New Roman" panose="02020603050405020304" pitchFamily="18" charset="0"/>
                <a:cs typeface="Times New Roman" panose="02020603050405020304" pitchFamily="18" charset="0"/>
              </a:rPr>
              <a:t> activities to ask the user for his last name and hair color, and store them in the </a:t>
            </a:r>
            <a:r>
              <a:rPr lang="en-US" sz="1400" dirty="0" err="1">
                <a:latin typeface="Times New Roman" panose="02020603050405020304" pitchFamily="18" charset="0"/>
                <a:cs typeface="Times New Roman" panose="02020603050405020304" pitchFamily="18" charset="0"/>
              </a:rPr>
              <a:t>LastName</a:t>
            </a:r>
            <a:r>
              <a:rPr lang="en-US" sz="1400" dirty="0">
                <a:latin typeface="Times New Roman" panose="02020603050405020304" pitchFamily="18" charset="0"/>
                <a:cs typeface="Times New Roman" panose="02020603050405020304" pitchFamily="18" charset="0"/>
              </a:rPr>
              <a:t> and Designation variables</a:t>
            </a:r>
          </a:p>
          <a:p>
            <a:pPr>
              <a:buFont typeface="+mj-lt"/>
              <a:buAutoNum type="arabicPeriod"/>
            </a:pPr>
            <a:r>
              <a:rPr lang="en-US" sz="1400" dirty="0">
                <a:latin typeface="Times New Roman" panose="02020603050405020304" pitchFamily="18" charset="0"/>
                <a:cs typeface="Times New Roman" panose="02020603050405020304" pitchFamily="18" charset="0"/>
              </a:rPr>
              <a:t>Add a </a:t>
            </a:r>
            <a:r>
              <a:rPr lang="en-US" sz="1400" b="1" dirty="0">
                <a:latin typeface="Times New Roman" panose="02020603050405020304" pitchFamily="18" charset="0"/>
                <a:cs typeface="Times New Roman" panose="02020603050405020304" pitchFamily="18" charset="0"/>
              </a:rPr>
              <a:t>Message Box </a:t>
            </a:r>
            <a:r>
              <a:rPr lang="en-US" sz="1400" dirty="0">
                <a:latin typeface="Times New Roman" panose="02020603050405020304" pitchFamily="18" charset="0"/>
                <a:cs typeface="Times New Roman" panose="02020603050405020304" pitchFamily="18" charset="0"/>
              </a:rPr>
              <a:t>activity under the third </a:t>
            </a:r>
            <a:r>
              <a:rPr lang="en-US" sz="1400" b="1" dirty="0">
                <a:latin typeface="Times New Roman" panose="02020603050405020304" pitchFamily="18" charset="0"/>
                <a:cs typeface="Times New Roman" panose="02020603050405020304" pitchFamily="18" charset="0"/>
              </a:rPr>
              <a:t>Input Dialog</a:t>
            </a:r>
            <a:r>
              <a:rPr lang="en-US" sz="1400" dirty="0">
                <a:latin typeface="Times New Roman" panose="02020603050405020304" pitchFamily="18" charset="0"/>
                <a:cs typeface="Times New Roman" panose="02020603050405020304" pitchFamily="18" charset="0"/>
              </a:rPr>
              <a:t>.</a:t>
            </a:r>
          </a:p>
          <a:p>
            <a:pPr>
              <a:buFont typeface="+mj-lt"/>
              <a:buAutoNum type="arabicPeriod"/>
            </a:pPr>
            <a:r>
              <a:rPr lang="en-US" sz="1400" dirty="0">
                <a:latin typeface="Times New Roman" panose="02020603050405020304" pitchFamily="18" charset="0"/>
                <a:cs typeface="Times New Roman" panose="02020603050405020304" pitchFamily="18" charset="0"/>
              </a:rPr>
              <a:t>Select the </a:t>
            </a:r>
            <a:r>
              <a:rPr lang="en-US" sz="1400" b="1" dirty="0">
                <a:latin typeface="Times New Roman" panose="02020603050405020304" pitchFamily="18" charset="0"/>
                <a:cs typeface="Times New Roman" panose="02020603050405020304" pitchFamily="18" charset="0"/>
              </a:rPr>
              <a:t>Message Box</a:t>
            </a:r>
            <a:r>
              <a:rPr lang="en-US" sz="1400" dirty="0">
                <a:latin typeface="Times New Roman" panose="02020603050405020304" pitchFamily="18" charset="0"/>
                <a:cs typeface="Times New Roman" panose="02020603050405020304" pitchFamily="18" charset="0"/>
              </a:rPr>
              <a:t> and, in the </a:t>
            </a:r>
            <a:r>
              <a:rPr lang="en-US" sz="1400" b="1" dirty="0">
                <a:latin typeface="Times New Roman" panose="02020603050405020304" pitchFamily="18" charset="0"/>
                <a:cs typeface="Times New Roman" panose="02020603050405020304" pitchFamily="18" charset="0"/>
              </a:rPr>
              <a:t>Properties</a:t>
            </a:r>
            <a:r>
              <a:rPr lang="en-US" sz="1400" dirty="0">
                <a:latin typeface="Times New Roman" panose="02020603050405020304" pitchFamily="18" charset="0"/>
                <a:cs typeface="Times New Roman" panose="02020603050405020304" pitchFamily="18" charset="0"/>
              </a:rPr>
              <a:t> panel, in the </a:t>
            </a:r>
            <a:r>
              <a:rPr lang="en-US" sz="1400" b="1" dirty="0">
                <a:latin typeface="Times New Roman" panose="02020603050405020304" pitchFamily="18" charset="0"/>
                <a:cs typeface="Times New Roman" panose="02020603050405020304" pitchFamily="18" charset="0"/>
              </a:rPr>
              <a:t>Text</a:t>
            </a:r>
            <a:r>
              <a:rPr lang="en-US" sz="1400" dirty="0">
                <a:latin typeface="Times New Roman" panose="02020603050405020304" pitchFamily="18" charset="0"/>
                <a:cs typeface="Times New Roman" panose="02020603050405020304" pitchFamily="18" charset="0"/>
              </a:rPr>
              <a:t> field, add the variables and a string to enable you to display all information gathered from the user, such as:</a:t>
            </a:r>
          </a:p>
          <a:p>
            <a:pPr marL="457200" lvl="1" indent="0">
              <a:buNone/>
            </a:pPr>
            <a:r>
              <a:rPr lang="en-US" sz="1400" dirty="0" err="1">
                <a:latin typeface="Times New Roman" panose="02020603050405020304" pitchFamily="18" charset="0"/>
                <a:cs typeface="Times New Roman" panose="02020603050405020304" pitchFamily="18" charset="0"/>
              </a:rPr>
              <a:t>FirstName</a:t>
            </a:r>
            <a:r>
              <a:rPr lang="en-US" sz="1400" dirty="0">
                <a:latin typeface="Times New Roman" panose="02020603050405020304" pitchFamily="18" charset="0"/>
                <a:cs typeface="Times New Roman" panose="02020603050405020304" pitchFamily="18" charset="0"/>
              </a:rPr>
              <a:t> + “ ” + </a:t>
            </a:r>
            <a:r>
              <a:rPr lang="en-US" sz="1400" dirty="0" err="1">
                <a:latin typeface="Times New Roman" panose="02020603050405020304" pitchFamily="18" charset="0"/>
                <a:cs typeface="Times New Roman" panose="02020603050405020304" pitchFamily="18" charset="0"/>
              </a:rPr>
              <a:t>LastName</a:t>
            </a:r>
            <a:r>
              <a:rPr lang="en-US" sz="1400" dirty="0">
                <a:latin typeface="Times New Roman" panose="02020603050405020304" pitchFamily="18" charset="0"/>
                <a:cs typeface="Times New Roman" panose="02020603050405020304" pitchFamily="18" charset="0"/>
              </a:rPr>
              <a:t> + “ “ + “is designated as ” + Designation + “.”</a:t>
            </a:r>
          </a:p>
        </p:txBody>
      </p:sp>
    </p:spTree>
    <p:extLst>
      <p:ext uri="{BB962C8B-B14F-4D97-AF65-F5344CB8AC3E}">
        <p14:creationId xmlns:p14="http://schemas.microsoft.com/office/powerpoint/2010/main" val="72881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Flowcharts</a:t>
            </a:r>
          </a:p>
        </p:txBody>
      </p:sp>
      <p:sp>
        <p:nvSpPr>
          <p:cNvPr id="3" name="Content Placeholder 2"/>
          <p:cNvSpPr>
            <a:spLocks noGrp="1"/>
          </p:cNvSpPr>
          <p:nvPr>
            <p:ph idx="1"/>
          </p:nvPr>
        </p:nvSpPr>
        <p:spPr>
          <a:xfrm>
            <a:off x="631065" y="2603500"/>
            <a:ext cx="10818253" cy="3416300"/>
          </a:xfrm>
        </p:spPr>
        <p:txBody>
          <a:bodyPr>
            <a:normAutofit/>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Flowcharts can be used in a variety of settings, from large jobs to small projects that you can reuse in other projects.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most important aspect of flowcharts is that, unlike sequences, they present multiple branching logical operators, that enable you to create complex business processes and connect activities in multiple ways.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Flowcharts come with the </a:t>
            </a:r>
            <a:r>
              <a:rPr lang="en-US" sz="2000" b="1" dirty="0">
                <a:solidFill>
                  <a:schemeClr val="tx1"/>
                </a:solidFill>
                <a:latin typeface="Times New Roman" panose="02020603050405020304" pitchFamily="18" charset="0"/>
                <a:cs typeface="Times New Roman" panose="02020603050405020304" pitchFamily="18" charset="0"/>
              </a:rPr>
              <a:t>Auto Arrange</a:t>
            </a:r>
            <a:r>
              <a:rPr lang="en-US" sz="2000" dirty="0">
                <a:solidFill>
                  <a:schemeClr val="tx1"/>
                </a:solidFill>
                <a:latin typeface="Times New Roman" panose="02020603050405020304" pitchFamily="18" charset="0"/>
                <a:cs typeface="Times New Roman" panose="02020603050405020304" pitchFamily="18" charset="0"/>
              </a:rPr>
              <a:t> option in the context menu.</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ACTIVITY 2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Build a guessing game that generates a random number from 1 to 999 that the user must guess</a:t>
            </a:r>
          </a:p>
        </p:txBody>
      </p:sp>
    </p:spTree>
    <p:extLst>
      <p:ext uri="{BB962C8B-B14F-4D97-AF65-F5344CB8AC3E}">
        <p14:creationId xmlns:p14="http://schemas.microsoft.com/office/powerpoint/2010/main" val="3240045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State Machines</a:t>
            </a:r>
          </a:p>
        </p:txBody>
      </p:sp>
      <p:sp>
        <p:nvSpPr>
          <p:cNvPr id="3" name="Content Placeholder 2"/>
          <p:cNvSpPr>
            <a:spLocks noGrp="1"/>
          </p:cNvSpPr>
          <p:nvPr>
            <p:ph idx="1"/>
          </p:nvPr>
        </p:nvSpPr>
        <p:spPr>
          <a:xfrm>
            <a:off x="553792" y="2331076"/>
            <a:ext cx="11075831" cy="4417454"/>
          </a:xfrm>
        </p:spPr>
        <p:txBody>
          <a:bodyPr>
            <a:no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 state machine is a type of automation that uses a finite number of states in its execution. It can go into a state when it is triggered by an activity, and it exits that state when another activity is triggered.</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They also enable you to add conditions based on which to jump from one state to another. These are represented by arrows or branches between states.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There are two activities that are specific to state machines, namely </a:t>
            </a:r>
            <a:r>
              <a:rPr lang="en-US" b="1" dirty="0">
                <a:solidFill>
                  <a:schemeClr val="tx1"/>
                </a:solidFill>
                <a:latin typeface="Times New Roman" panose="02020603050405020304" pitchFamily="18" charset="0"/>
                <a:cs typeface="Times New Roman" panose="02020603050405020304" pitchFamily="18" charset="0"/>
              </a:rPr>
              <a:t>State</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Final State</a:t>
            </a:r>
            <a:r>
              <a:rPr lang="en-US" dirty="0">
                <a:solidFill>
                  <a:schemeClr val="tx1"/>
                </a:solidFill>
                <a:latin typeface="Times New Roman" panose="02020603050405020304" pitchFamily="18" charset="0"/>
                <a:cs typeface="Times New Roman" panose="02020603050405020304" pitchFamily="18" charset="0"/>
              </a:rPr>
              <a:t>, found under </a:t>
            </a:r>
            <a:r>
              <a:rPr lang="en-US" b="1" dirty="0">
                <a:solidFill>
                  <a:schemeClr val="tx1"/>
                </a:solidFill>
                <a:latin typeface="Times New Roman" panose="02020603050405020304" pitchFamily="18" charset="0"/>
                <a:cs typeface="Times New Roman" panose="02020603050405020304" pitchFamily="18" charset="0"/>
              </a:rPr>
              <a:t>Workflow &gt; State Machine</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You can only create one initial state, yet it is possible to have more than one </a:t>
            </a:r>
            <a:r>
              <a:rPr lang="en-US" b="1" dirty="0">
                <a:solidFill>
                  <a:schemeClr val="tx1"/>
                </a:solidFill>
                <a:latin typeface="Times New Roman" panose="02020603050405020304" pitchFamily="18" charset="0"/>
                <a:cs typeface="Times New Roman" panose="02020603050405020304" pitchFamily="18" charset="0"/>
              </a:rPr>
              <a:t>Final State</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State</a:t>
            </a:r>
            <a:r>
              <a:rPr lang="en-US" dirty="0">
                <a:solidFill>
                  <a:schemeClr val="tx1"/>
                </a:solidFill>
                <a:latin typeface="Times New Roman" panose="02020603050405020304" pitchFamily="18" charset="0"/>
                <a:cs typeface="Times New Roman" panose="02020603050405020304" pitchFamily="18" charset="0"/>
              </a:rPr>
              <a:t> activity contains three sections, </a:t>
            </a:r>
            <a:r>
              <a:rPr lang="en-US" b="1" dirty="0">
                <a:solidFill>
                  <a:schemeClr val="tx1"/>
                </a:solidFill>
                <a:latin typeface="Times New Roman" panose="02020603050405020304" pitchFamily="18" charset="0"/>
                <a:cs typeface="Times New Roman" panose="02020603050405020304" pitchFamily="18" charset="0"/>
              </a:rPr>
              <a:t>Entry</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Exit</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Transition(s)</a:t>
            </a:r>
            <a:r>
              <a:rPr lang="en-US" dirty="0">
                <a:solidFill>
                  <a:schemeClr val="tx1"/>
                </a:solidFill>
                <a:latin typeface="Times New Roman" panose="02020603050405020304" pitchFamily="18" charset="0"/>
                <a:cs typeface="Times New Roman" panose="02020603050405020304" pitchFamily="18" charset="0"/>
              </a:rPr>
              <a:t>, while the </a:t>
            </a:r>
            <a:r>
              <a:rPr lang="en-US" b="1" dirty="0">
                <a:solidFill>
                  <a:schemeClr val="tx1"/>
                </a:solidFill>
                <a:latin typeface="Times New Roman" panose="02020603050405020304" pitchFamily="18" charset="0"/>
                <a:cs typeface="Times New Roman" panose="02020603050405020304" pitchFamily="18" charset="0"/>
              </a:rPr>
              <a:t>Final State</a:t>
            </a:r>
            <a:r>
              <a:rPr lang="en-US" dirty="0">
                <a:solidFill>
                  <a:schemeClr val="tx1"/>
                </a:solidFill>
                <a:latin typeface="Times New Roman" panose="02020603050405020304" pitchFamily="18" charset="0"/>
                <a:cs typeface="Times New Roman" panose="02020603050405020304" pitchFamily="18" charset="0"/>
              </a:rPr>
              <a:t> only contains one section, </a:t>
            </a:r>
            <a:r>
              <a:rPr lang="en-US" b="1" dirty="0">
                <a:solidFill>
                  <a:schemeClr val="tx1"/>
                </a:solidFill>
                <a:latin typeface="Times New Roman" panose="02020603050405020304" pitchFamily="18" charset="0"/>
                <a:cs typeface="Times New Roman" panose="02020603050405020304" pitchFamily="18" charset="0"/>
              </a:rPr>
              <a:t>Entry</a:t>
            </a:r>
            <a:r>
              <a:rPr lang="en-US" dirty="0">
                <a:solidFill>
                  <a:schemeClr val="tx1"/>
                </a:solidFill>
                <a:latin typeface="Times New Roman" panose="02020603050405020304" pitchFamily="18" charset="0"/>
                <a:cs typeface="Times New Roman" panose="02020603050405020304" pitchFamily="18" charset="0"/>
              </a:rPr>
              <a:t>. Both of these activities can be expanded by double-clicking them, to view more information and edit them.</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Entry</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Exit</a:t>
            </a:r>
            <a:r>
              <a:rPr lang="en-US" dirty="0">
                <a:solidFill>
                  <a:schemeClr val="tx1"/>
                </a:solidFill>
                <a:latin typeface="Times New Roman" panose="02020603050405020304" pitchFamily="18" charset="0"/>
                <a:cs typeface="Times New Roman" panose="02020603050405020304" pitchFamily="18" charset="0"/>
              </a:rPr>
              <a:t> sections enable you to add entry and exit triggers for the selected state, while the </a:t>
            </a:r>
            <a:r>
              <a:rPr lang="en-US" b="1" dirty="0">
                <a:solidFill>
                  <a:schemeClr val="tx1"/>
                </a:solidFill>
                <a:latin typeface="Times New Roman" panose="02020603050405020304" pitchFamily="18" charset="0"/>
                <a:cs typeface="Times New Roman" panose="02020603050405020304" pitchFamily="18" charset="0"/>
              </a:rPr>
              <a:t>Transition(s)</a:t>
            </a:r>
            <a:r>
              <a:rPr lang="en-US" dirty="0">
                <a:solidFill>
                  <a:schemeClr val="tx1"/>
                </a:solidFill>
                <a:latin typeface="Times New Roman" panose="02020603050405020304" pitchFamily="18" charset="0"/>
                <a:cs typeface="Times New Roman" panose="02020603050405020304" pitchFamily="18" charset="0"/>
              </a:rPr>
              <a:t> section displays all the transitions linked to the selected state.</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ACTIVITY 3 : Try the same guessing number game using state machines</a:t>
            </a:r>
          </a:p>
        </p:txBody>
      </p:sp>
    </p:spTree>
    <p:extLst>
      <p:ext uri="{BB962C8B-B14F-4D97-AF65-F5344CB8AC3E}">
        <p14:creationId xmlns:p14="http://schemas.microsoft.com/office/powerpoint/2010/main" val="161797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Global Exception Handler</a:t>
            </a:r>
          </a:p>
        </p:txBody>
      </p:sp>
      <p:sp>
        <p:nvSpPr>
          <p:cNvPr id="3" name="Content Placeholder 2"/>
          <p:cNvSpPr>
            <a:spLocks noGrp="1"/>
          </p:cNvSpPr>
          <p:nvPr>
            <p:ph idx="1"/>
          </p:nvPr>
        </p:nvSpPr>
        <p:spPr>
          <a:xfrm>
            <a:off x="528034" y="2253803"/>
            <a:ext cx="11140225" cy="4604197"/>
          </a:xfrm>
        </p:spPr>
        <p:txBody>
          <a:bodyPr>
            <a:no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Global Exception Handler</a:t>
            </a:r>
            <a:r>
              <a:rPr lang="en-US" sz="1400" dirty="0">
                <a:latin typeface="Times New Roman" panose="02020603050405020304" pitchFamily="18" charset="0"/>
                <a:cs typeface="Times New Roman" panose="02020603050405020304" pitchFamily="18" charset="0"/>
              </a:rPr>
              <a:t> is a type of workflow designed to determine the project’s behavior when encountering an execution error. Only one </a:t>
            </a:r>
            <a:r>
              <a:rPr lang="en-US" sz="1400" b="1" dirty="0">
                <a:latin typeface="Times New Roman" panose="02020603050405020304" pitchFamily="18" charset="0"/>
                <a:cs typeface="Times New Roman" panose="02020603050405020304" pitchFamily="18" charset="0"/>
              </a:rPr>
              <a:t>Global Exception Handler</a:t>
            </a:r>
            <a:r>
              <a:rPr lang="en-US" sz="1400" dirty="0">
                <a:latin typeface="Times New Roman" panose="02020603050405020304" pitchFamily="18" charset="0"/>
                <a:cs typeface="Times New Roman" panose="02020603050405020304" pitchFamily="18" charset="0"/>
              </a:rPr>
              <a:t> can be set per automation project.</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By default, the template retries the exception 3 times before aborting the execution. This default behavior can be changed from inside the template.</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Note:</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Global Exception Handler</a:t>
            </a:r>
            <a:r>
              <a:rPr lang="en-US" sz="1400" dirty="0">
                <a:latin typeface="Times New Roman" panose="02020603050405020304" pitchFamily="18" charset="0"/>
                <a:cs typeface="Times New Roman" panose="02020603050405020304" pitchFamily="18" charset="0"/>
              </a:rPr>
              <a:t> is not available for library projects, only processes.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Global Exception Handler</a:t>
            </a:r>
            <a:r>
              <a:rPr lang="en-US" sz="1400" dirty="0">
                <a:latin typeface="Times New Roman" panose="02020603050405020304" pitchFamily="18" charset="0"/>
                <a:cs typeface="Times New Roman" panose="02020603050405020304" pitchFamily="18" charset="0"/>
              </a:rPr>
              <a:t> has two arguments, that should </a:t>
            </a:r>
            <a:r>
              <a:rPr lang="en-US" sz="1400" b="1" dirty="0">
                <a:latin typeface="Times New Roman" panose="02020603050405020304" pitchFamily="18" charset="0"/>
                <a:cs typeface="Times New Roman" panose="02020603050405020304" pitchFamily="18" charset="0"/>
              </a:rPr>
              <a:t>not</a:t>
            </a:r>
            <a:r>
              <a:rPr lang="en-US" sz="1400" dirty="0">
                <a:latin typeface="Times New Roman" panose="02020603050405020304" pitchFamily="18" charset="0"/>
                <a:cs typeface="Times New Roman" panose="02020603050405020304" pitchFamily="18" charset="0"/>
              </a:rPr>
              <a:t> be removed.</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first argument is </a:t>
            </a:r>
            <a:r>
              <a:rPr lang="en-US" sz="1400" b="1" dirty="0" err="1">
                <a:latin typeface="Times New Roman" panose="02020603050405020304" pitchFamily="18" charset="0"/>
                <a:cs typeface="Times New Roman" panose="02020603050405020304" pitchFamily="18" charset="0"/>
              </a:rPr>
              <a:t>ErrorInfo</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with the </a:t>
            </a:r>
            <a:r>
              <a:rPr lang="en-US" sz="1400" b="1" dirty="0">
                <a:latin typeface="Times New Roman" panose="02020603050405020304" pitchFamily="18" charset="0"/>
                <a:cs typeface="Times New Roman" panose="02020603050405020304" pitchFamily="18" charset="0"/>
              </a:rPr>
              <a:t>In</a:t>
            </a:r>
            <a:r>
              <a:rPr lang="en-US" sz="1400" dirty="0">
                <a:latin typeface="Times New Roman" panose="02020603050405020304" pitchFamily="18" charset="0"/>
                <a:cs typeface="Times New Roman" panose="02020603050405020304" pitchFamily="18" charset="0"/>
              </a:rPr>
              <a:t> direction and it stores information about the error that was thrown and the workflow that failed. The level of the error to be logged can be set in the </a:t>
            </a:r>
            <a:r>
              <a:rPr lang="en-US" sz="1400" b="1" dirty="0">
                <a:latin typeface="Times New Roman" panose="02020603050405020304" pitchFamily="18" charset="0"/>
                <a:cs typeface="Times New Roman" panose="02020603050405020304" pitchFamily="18" charset="0"/>
              </a:rPr>
              <a:t>Log Message</a:t>
            </a:r>
            <a:r>
              <a:rPr lang="en-US" sz="1400" dirty="0">
                <a:latin typeface="Times New Roman" panose="02020603050405020304" pitchFamily="18" charset="0"/>
                <a:cs typeface="Times New Roman" panose="02020603050405020304" pitchFamily="18" charset="0"/>
              </a:rPr>
              <a:t> activity.</a:t>
            </a:r>
          </a:p>
          <a:p>
            <a:pPr lvl="1">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second argument, </a:t>
            </a:r>
            <a:r>
              <a:rPr lang="en-US" sz="1400" b="1" dirty="0">
                <a:latin typeface="Times New Roman" panose="02020603050405020304" pitchFamily="18" charset="0"/>
                <a:cs typeface="Times New Roman" panose="02020603050405020304" pitchFamily="18" charset="0"/>
              </a:rPr>
              <a:t>Result </a:t>
            </a:r>
            <a:r>
              <a:rPr lang="en-US" sz="1400" dirty="0">
                <a:latin typeface="Times New Roman" panose="02020603050405020304" pitchFamily="18" charset="0"/>
                <a:cs typeface="Times New Roman" panose="02020603050405020304" pitchFamily="18" charset="0"/>
              </a:rPr>
              <a:t>has the </a:t>
            </a:r>
            <a:r>
              <a:rPr lang="en-US" sz="1400" b="1" dirty="0">
                <a:latin typeface="Times New Roman" panose="02020603050405020304" pitchFamily="18" charset="0"/>
                <a:cs typeface="Times New Roman" panose="02020603050405020304" pitchFamily="18" charset="0"/>
              </a:rPr>
              <a:t>Out</a:t>
            </a:r>
            <a:r>
              <a:rPr lang="en-US" sz="1400" dirty="0">
                <a:latin typeface="Times New Roman" panose="02020603050405020304" pitchFamily="18" charset="0"/>
                <a:cs typeface="Times New Roman" panose="02020603050405020304" pitchFamily="18" charset="0"/>
              </a:rPr>
              <a:t> direction and it is used for determining the next behavior of the process when it encounters an error. The following values can be assigned to this argument:</a:t>
            </a:r>
          </a:p>
          <a:p>
            <a:pPr lvl="2">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Continue</a:t>
            </a:r>
            <a:r>
              <a:rPr lang="en-US" dirty="0">
                <a:latin typeface="Times New Roman" panose="02020603050405020304" pitchFamily="18" charset="0"/>
                <a:cs typeface="Times New Roman" panose="02020603050405020304" pitchFamily="18" charset="0"/>
              </a:rPr>
              <a:t> - The exception is re-thrown.</a:t>
            </a:r>
          </a:p>
          <a:p>
            <a:pPr lvl="2">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Ignore</a:t>
            </a:r>
            <a:r>
              <a:rPr lang="en-US" dirty="0">
                <a:latin typeface="Times New Roman" panose="02020603050405020304" pitchFamily="18" charset="0"/>
                <a:cs typeface="Times New Roman" panose="02020603050405020304" pitchFamily="18" charset="0"/>
              </a:rPr>
              <a:t> - The exception is ignored, and the execution continues from the next activity.</a:t>
            </a:r>
          </a:p>
          <a:p>
            <a:pPr lvl="2">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Retry</a:t>
            </a:r>
            <a:r>
              <a:rPr lang="en-US" dirty="0">
                <a:latin typeface="Times New Roman" panose="02020603050405020304" pitchFamily="18" charset="0"/>
                <a:cs typeface="Times New Roman" panose="02020603050405020304" pitchFamily="18" charset="0"/>
              </a:rPr>
              <a:t> - The activity which threw the exception is retried. Use the </a:t>
            </a:r>
            <a:r>
              <a:rPr lang="en-US" dirty="0" err="1">
                <a:latin typeface="Times New Roman" panose="02020603050405020304" pitchFamily="18" charset="0"/>
                <a:cs typeface="Times New Roman" panose="02020603050405020304" pitchFamily="18" charset="0"/>
              </a:rPr>
              <a:t>RetryCount</a:t>
            </a:r>
            <a:r>
              <a:rPr lang="en-US" dirty="0">
                <a:latin typeface="Times New Roman" panose="02020603050405020304" pitchFamily="18" charset="0"/>
                <a:cs typeface="Times New Roman" panose="02020603050405020304" pitchFamily="18" charset="0"/>
              </a:rPr>
              <a:t> method for </a:t>
            </a:r>
            <a:r>
              <a:rPr lang="en-US" dirty="0" err="1">
                <a:latin typeface="Times New Roman" panose="02020603050405020304" pitchFamily="18" charset="0"/>
                <a:cs typeface="Times New Roman" panose="02020603050405020304" pitchFamily="18" charset="0"/>
              </a:rPr>
              <a:t>errorInfo</a:t>
            </a:r>
            <a:r>
              <a:rPr lang="en-US" dirty="0">
                <a:latin typeface="Times New Roman" panose="02020603050405020304" pitchFamily="18" charset="0"/>
                <a:cs typeface="Times New Roman" panose="02020603050405020304" pitchFamily="18" charset="0"/>
              </a:rPr>
              <a:t> to count the number of times the activity is retried.</a:t>
            </a:r>
          </a:p>
          <a:p>
            <a:pPr lvl="2">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Abort</a:t>
            </a:r>
            <a:r>
              <a:rPr lang="en-US" dirty="0">
                <a:latin typeface="Times New Roman" panose="02020603050405020304" pitchFamily="18" charset="0"/>
                <a:cs typeface="Times New Roman" panose="02020603050405020304" pitchFamily="18" charset="0"/>
              </a:rPr>
              <a:t> - The execution stops and throws the exception after running the current </a:t>
            </a:r>
            <a:r>
              <a:rPr lang="en-US" b="1" dirty="0">
                <a:latin typeface="Times New Roman" panose="02020603050405020304" pitchFamily="18" charset="0"/>
                <a:cs typeface="Times New Roman" panose="02020603050405020304" pitchFamily="18" charset="0"/>
              </a:rPr>
              <a:t>Global Exception Handler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428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Day 1 - Topics Covered</a:t>
            </a:r>
          </a:p>
        </p:txBody>
      </p:sp>
      <p:sp>
        <p:nvSpPr>
          <p:cNvPr id="3" name="Content Placeholder 2"/>
          <p:cNvSpPr>
            <a:spLocks noGrp="1"/>
          </p:cNvSpPr>
          <p:nvPr>
            <p:ph idx="1"/>
          </p:nvPr>
        </p:nvSpPr>
        <p:spPr>
          <a:xfrm>
            <a:off x="1154954" y="2318197"/>
            <a:ext cx="9959514" cy="4539803"/>
          </a:xfrm>
        </p:spPr>
        <p:txBody>
          <a:bodyPr>
            <a:normAutofit fontScale="85000" lnSpcReduction="20000"/>
          </a:bodyPr>
          <a:lstStyle/>
          <a:p>
            <a:pPr>
              <a:buFont typeface="Wingdings" panose="05000000000000000000" pitchFamily="2" charset="2"/>
              <a:buChar char="Ø"/>
            </a:pPr>
            <a:r>
              <a:rPr lang="en-US" dirty="0"/>
              <a:t>What is RPA</a:t>
            </a:r>
          </a:p>
          <a:p>
            <a:pPr>
              <a:buFont typeface="Wingdings" panose="05000000000000000000" pitchFamily="2" charset="2"/>
              <a:buChar char="Ø"/>
            </a:pPr>
            <a:r>
              <a:rPr lang="en-US" dirty="0"/>
              <a:t>What should be automated</a:t>
            </a:r>
          </a:p>
          <a:p>
            <a:pPr>
              <a:buFont typeface="Wingdings" panose="05000000000000000000" pitchFamily="2" charset="2"/>
              <a:buChar char="Ø"/>
            </a:pPr>
            <a:r>
              <a:rPr lang="en-US" dirty="0"/>
              <a:t>Techniques of automation</a:t>
            </a:r>
          </a:p>
          <a:p>
            <a:pPr>
              <a:buFont typeface="Wingdings" panose="05000000000000000000" pitchFamily="2" charset="2"/>
              <a:buChar char="Ø"/>
            </a:pPr>
            <a:r>
              <a:rPr lang="en-US" dirty="0"/>
              <a:t>Benefits of RPA</a:t>
            </a:r>
          </a:p>
          <a:p>
            <a:pPr>
              <a:buFont typeface="Wingdings" panose="05000000000000000000" pitchFamily="2" charset="2"/>
              <a:buChar char="Ø"/>
            </a:pPr>
            <a:r>
              <a:rPr lang="en-US" dirty="0"/>
              <a:t>Components of RPA</a:t>
            </a:r>
          </a:p>
          <a:p>
            <a:pPr>
              <a:buFont typeface="Wingdings" panose="05000000000000000000" pitchFamily="2" charset="2"/>
              <a:buChar char="Ø"/>
            </a:pPr>
            <a:r>
              <a:rPr lang="en-US" dirty="0"/>
              <a:t>RPA vendors</a:t>
            </a:r>
          </a:p>
          <a:p>
            <a:pPr>
              <a:buFont typeface="Wingdings" panose="05000000000000000000" pitchFamily="2" charset="2"/>
              <a:buChar char="Ø"/>
            </a:pPr>
            <a:r>
              <a:rPr lang="en-US" dirty="0"/>
              <a:t>Components of </a:t>
            </a:r>
            <a:r>
              <a:rPr lang="en-US" dirty="0" err="1"/>
              <a:t>UiPath</a:t>
            </a:r>
            <a:endParaRPr lang="en-US" dirty="0"/>
          </a:p>
          <a:p>
            <a:pPr lvl="1">
              <a:buFont typeface="Wingdings" panose="05000000000000000000" pitchFamily="2" charset="2"/>
              <a:buChar char="Ø"/>
            </a:pPr>
            <a:r>
              <a:rPr lang="en-US" dirty="0" err="1"/>
              <a:t>UiPath</a:t>
            </a:r>
            <a:r>
              <a:rPr lang="en-US" dirty="0"/>
              <a:t> Studio</a:t>
            </a:r>
          </a:p>
          <a:p>
            <a:pPr lvl="1">
              <a:buFont typeface="Wingdings" panose="05000000000000000000" pitchFamily="2" charset="2"/>
              <a:buChar char="Ø"/>
            </a:pPr>
            <a:r>
              <a:rPr lang="en-US" dirty="0" err="1"/>
              <a:t>UiPath</a:t>
            </a:r>
            <a:r>
              <a:rPr lang="en-US" dirty="0"/>
              <a:t> Orchestrator</a:t>
            </a:r>
          </a:p>
          <a:p>
            <a:pPr lvl="1">
              <a:buFont typeface="Wingdings" panose="05000000000000000000" pitchFamily="2" charset="2"/>
              <a:buChar char="Ø"/>
            </a:pPr>
            <a:r>
              <a:rPr lang="en-US" dirty="0" err="1"/>
              <a:t>UiPath</a:t>
            </a:r>
            <a:r>
              <a:rPr lang="en-US" dirty="0"/>
              <a:t> Robot</a:t>
            </a:r>
          </a:p>
          <a:p>
            <a:pPr>
              <a:buFont typeface="Wingdings" panose="05000000000000000000" pitchFamily="2" charset="2"/>
              <a:buChar char="Ø"/>
            </a:pPr>
            <a:r>
              <a:rPr lang="en-US" dirty="0"/>
              <a:t>Types of workflows</a:t>
            </a:r>
          </a:p>
          <a:p>
            <a:pPr lvl="1">
              <a:buFont typeface="Wingdings" panose="05000000000000000000" pitchFamily="2" charset="2"/>
              <a:buChar char="Ø"/>
            </a:pPr>
            <a:r>
              <a:rPr lang="en-US" dirty="0"/>
              <a:t>Sequence + Activity 1</a:t>
            </a:r>
          </a:p>
          <a:p>
            <a:pPr lvl="1">
              <a:buFont typeface="Wingdings" panose="05000000000000000000" pitchFamily="2" charset="2"/>
              <a:buChar char="Ø"/>
            </a:pPr>
            <a:r>
              <a:rPr lang="en-US" dirty="0"/>
              <a:t>Flowchart + Activity 2</a:t>
            </a:r>
          </a:p>
          <a:p>
            <a:pPr lvl="1">
              <a:buFont typeface="Wingdings" panose="05000000000000000000" pitchFamily="2" charset="2"/>
              <a:buChar char="Ø"/>
            </a:pPr>
            <a:r>
              <a:rPr lang="en-US" dirty="0"/>
              <a:t>State Machines + Activity 3</a:t>
            </a:r>
          </a:p>
          <a:p>
            <a:pPr lvl="1">
              <a:buFont typeface="Wingdings" panose="05000000000000000000" pitchFamily="2" charset="2"/>
              <a:buChar char="Ø"/>
            </a:pPr>
            <a:r>
              <a:rPr lang="en-US" dirty="0"/>
              <a:t>Global Exception Handlers</a:t>
            </a:r>
          </a:p>
        </p:txBody>
      </p:sp>
    </p:spTree>
    <p:extLst>
      <p:ext uri="{BB962C8B-B14F-4D97-AF65-F5344CB8AC3E}">
        <p14:creationId xmlns:p14="http://schemas.microsoft.com/office/powerpoint/2010/main" val="31862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Day 2 - Topics Covered</a:t>
            </a:r>
          </a:p>
        </p:txBody>
      </p:sp>
      <p:sp>
        <p:nvSpPr>
          <p:cNvPr id="3" name="Content Placeholder 2"/>
          <p:cNvSpPr>
            <a:spLocks noGrp="1"/>
          </p:cNvSpPr>
          <p:nvPr>
            <p:ph idx="1"/>
          </p:nvPr>
        </p:nvSpPr>
        <p:spPr>
          <a:xfrm>
            <a:off x="1154954" y="2279561"/>
            <a:ext cx="10371638" cy="4807039"/>
          </a:xfrm>
        </p:spPr>
        <p:txBody>
          <a:bodyPr numCol="2">
            <a:noAutofit/>
          </a:bodyPr>
          <a:lstStyle/>
          <a:p>
            <a:pPr>
              <a:buFont typeface="Wingdings" panose="05000000000000000000" pitchFamily="2" charset="2"/>
              <a:buChar char="Ø"/>
            </a:pPr>
            <a:r>
              <a:rPr lang="en-CA" sz="1600" dirty="0" err="1">
                <a:latin typeface="Times New Roman" panose="02020603050405020304" pitchFamily="18" charset="0"/>
                <a:cs typeface="Times New Roman" panose="02020603050405020304" pitchFamily="18" charset="0"/>
              </a:rPr>
              <a:t>UiPath</a:t>
            </a:r>
            <a:r>
              <a:rPr lang="en-CA" sz="1600" dirty="0">
                <a:latin typeface="Times New Roman" panose="02020603050405020304" pitchFamily="18" charset="0"/>
                <a:cs typeface="Times New Roman" panose="02020603050405020304" pitchFamily="18" charset="0"/>
              </a:rPr>
              <a:t> Studio - The user interface</a:t>
            </a: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The Ribbon</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Quick Access Toolbar</a:t>
            </a: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Designer panel</a:t>
            </a: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Properties panel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Outline panel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Arguments panel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Variable panel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Import panel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Activity panel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Library panel</a:t>
            </a: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Project panel</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CA" dirty="0">
                <a:latin typeface="Times New Roman" panose="02020603050405020304" pitchFamily="18" charset="0"/>
                <a:cs typeface="Times New Roman" panose="02020603050405020304" pitchFamily="18" charset="0"/>
              </a:rPr>
              <a:t>Output panel</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Task Recorder</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Basic Recorder</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Desktop Recorder</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 Recorder</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Citrix Recorder</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48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C02E1-C738-41BB-8352-80A5DFA38BF6}"/>
              </a:ext>
            </a:extLst>
          </p:cNvPr>
          <p:cNvSpPr>
            <a:spLocks noGrp="1"/>
          </p:cNvSpPr>
          <p:nvPr>
            <p:ph type="title"/>
          </p:nvPr>
        </p:nvSpPr>
        <p:spPr/>
        <p:txBody>
          <a:bodyPr/>
          <a:lstStyle/>
          <a:p>
            <a:pPr algn="ctr"/>
            <a:r>
              <a:rPr lang="en-CA" dirty="0" err="1"/>
              <a:t>UiPath</a:t>
            </a:r>
            <a:r>
              <a:rPr lang="en-CA" dirty="0"/>
              <a:t> Studio - The user interface</a:t>
            </a:r>
            <a:endParaRPr lang="en-US" dirty="0"/>
          </a:p>
        </p:txBody>
      </p:sp>
      <p:sp>
        <p:nvSpPr>
          <p:cNvPr id="3" name="Content Placeholder 2">
            <a:extLst>
              <a:ext uri="{FF2B5EF4-FFF2-40B4-BE49-F238E27FC236}">
                <a16:creationId xmlns:a16="http://schemas.microsoft.com/office/drawing/2014/main" xmlns="" id="{E025454C-47FB-445F-A306-18D09B959CFC}"/>
              </a:ext>
            </a:extLst>
          </p:cNvPr>
          <p:cNvSpPr>
            <a:spLocks noGrp="1"/>
          </p:cNvSpPr>
          <p:nvPr>
            <p:ph idx="1"/>
          </p:nvPr>
        </p:nvSpPr>
        <p:spPr>
          <a:xfrm>
            <a:off x="1154954" y="2272553"/>
            <a:ext cx="10409517" cy="4464423"/>
          </a:xfrm>
        </p:spPr>
        <p:txBody>
          <a:bodyPr>
            <a:normAutofit fontScale="92500" lnSpcReduction="10000"/>
          </a:bodyPr>
          <a:lstStyle/>
          <a:p>
            <a:pPr>
              <a:buFont typeface="Wingdings" panose="05000000000000000000" pitchFamily="2" charset="2"/>
              <a:buChar char="Ø"/>
            </a:pPr>
            <a:r>
              <a:rPr lang="en-CA" dirty="0"/>
              <a:t>The Ribbon</a:t>
            </a:r>
            <a:endParaRPr lang="en-US" dirty="0"/>
          </a:p>
          <a:p>
            <a:pPr>
              <a:buFont typeface="Wingdings" panose="05000000000000000000" pitchFamily="2" charset="2"/>
              <a:buChar char="Ø"/>
            </a:pPr>
            <a:r>
              <a:rPr lang="en-CA" dirty="0"/>
              <a:t>Quick Access Toolbar</a:t>
            </a:r>
            <a:endParaRPr lang="en-US" dirty="0"/>
          </a:p>
          <a:p>
            <a:pPr>
              <a:buFont typeface="Wingdings" panose="05000000000000000000" pitchFamily="2" charset="2"/>
              <a:buChar char="Ø"/>
            </a:pPr>
            <a:r>
              <a:rPr lang="en-CA" dirty="0"/>
              <a:t>Designer panel</a:t>
            </a:r>
            <a:endParaRPr lang="en-US" dirty="0"/>
          </a:p>
          <a:p>
            <a:pPr>
              <a:buFont typeface="Wingdings" panose="05000000000000000000" pitchFamily="2" charset="2"/>
              <a:buChar char="Ø"/>
            </a:pPr>
            <a:r>
              <a:rPr lang="en-CA" dirty="0"/>
              <a:t>Properties panel</a:t>
            </a:r>
            <a:endParaRPr lang="en-US" dirty="0"/>
          </a:p>
          <a:p>
            <a:pPr>
              <a:buFont typeface="Wingdings" panose="05000000000000000000" pitchFamily="2" charset="2"/>
              <a:buChar char="Ø"/>
            </a:pPr>
            <a:r>
              <a:rPr lang="en-CA" dirty="0"/>
              <a:t>Outline panel</a:t>
            </a:r>
            <a:endParaRPr lang="en-US" dirty="0"/>
          </a:p>
          <a:p>
            <a:pPr>
              <a:buFont typeface="Wingdings" panose="05000000000000000000" pitchFamily="2" charset="2"/>
              <a:buChar char="Ø"/>
            </a:pPr>
            <a:r>
              <a:rPr lang="en-CA" dirty="0"/>
              <a:t>Arguments panel</a:t>
            </a:r>
            <a:endParaRPr lang="en-US" dirty="0"/>
          </a:p>
          <a:p>
            <a:pPr>
              <a:buFont typeface="Wingdings" panose="05000000000000000000" pitchFamily="2" charset="2"/>
              <a:buChar char="Ø"/>
            </a:pPr>
            <a:r>
              <a:rPr lang="en-CA" dirty="0"/>
              <a:t>Variable panel</a:t>
            </a:r>
            <a:endParaRPr lang="en-US" dirty="0"/>
          </a:p>
          <a:p>
            <a:pPr>
              <a:buFont typeface="Wingdings" panose="05000000000000000000" pitchFamily="2" charset="2"/>
              <a:buChar char="Ø"/>
            </a:pPr>
            <a:r>
              <a:rPr lang="en-CA" dirty="0"/>
              <a:t>Import panel</a:t>
            </a:r>
            <a:endParaRPr lang="en-US" dirty="0"/>
          </a:p>
          <a:p>
            <a:pPr>
              <a:buFont typeface="Wingdings" panose="05000000000000000000" pitchFamily="2" charset="2"/>
              <a:buChar char="Ø"/>
            </a:pPr>
            <a:r>
              <a:rPr lang="en-CA" dirty="0"/>
              <a:t>Activity panel</a:t>
            </a:r>
            <a:endParaRPr lang="en-US" dirty="0"/>
          </a:p>
          <a:p>
            <a:pPr>
              <a:buFont typeface="Wingdings" panose="05000000000000000000" pitchFamily="2" charset="2"/>
              <a:buChar char="Ø"/>
            </a:pPr>
            <a:r>
              <a:rPr lang="en-CA" dirty="0"/>
              <a:t>Library panel</a:t>
            </a:r>
            <a:endParaRPr lang="en-US" dirty="0"/>
          </a:p>
          <a:p>
            <a:pPr>
              <a:buFont typeface="Wingdings" panose="05000000000000000000" pitchFamily="2" charset="2"/>
              <a:buChar char="Ø"/>
            </a:pPr>
            <a:r>
              <a:rPr lang="en-CA" dirty="0"/>
              <a:t>Project panel</a:t>
            </a:r>
            <a:endParaRPr lang="en-US" dirty="0"/>
          </a:p>
          <a:p>
            <a:pPr>
              <a:buFont typeface="Wingdings" panose="05000000000000000000" pitchFamily="2" charset="2"/>
              <a:buChar char="Ø"/>
            </a:pPr>
            <a:r>
              <a:rPr lang="en-CA" dirty="0"/>
              <a:t>Output panel</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1130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F1AF8-A83C-4138-B8AB-02CF1871D6E3}"/>
              </a:ext>
            </a:extLst>
          </p:cNvPr>
          <p:cNvSpPr>
            <a:spLocks noGrp="1"/>
          </p:cNvSpPr>
          <p:nvPr>
            <p:ph type="title"/>
          </p:nvPr>
        </p:nvSpPr>
        <p:spPr>
          <a:xfrm>
            <a:off x="1154954" y="973668"/>
            <a:ext cx="8761413" cy="706964"/>
          </a:xfrm>
        </p:spPr>
        <p:txBody>
          <a:bodyPr>
            <a:normAutofit/>
          </a:bodyPr>
          <a:lstStyle/>
          <a:p>
            <a:pPr algn="ctr"/>
            <a:r>
              <a:rPr lang="en-CA" dirty="0">
                <a:solidFill>
                  <a:srgbClr val="EBEBEB"/>
                </a:solidFill>
              </a:rPr>
              <a:t>The Ribbon</a:t>
            </a:r>
            <a:endParaRPr lang="en-US" dirty="0">
              <a:solidFill>
                <a:srgbClr val="EBEBEB"/>
              </a:solidFill>
            </a:endParaRPr>
          </a:p>
        </p:txBody>
      </p:sp>
      <p:pic>
        <p:nvPicPr>
          <p:cNvPr id="1026" name="Picture 2" descr="A screenshot of a cell phone&#10;&#10;Description automatically generated">
            <a:extLst>
              <a:ext uri="{FF2B5EF4-FFF2-40B4-BE49-F238E27FC236}">
                <a16:creationId xmlns:a16="http://schemas.microsoft.com/office/drawing/2014/main" xmlns="" id="{C6725E63-3C7F-438C-9140-32305C1BB7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6140" y="2286000"/>
            <a:ext cx="5704814" cy="141194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9CC4D9F7-5146-46D2-AAB6-82024EE9D242}"/>
              </a:ext>
            </a:extLst>
          </p:cNvPr>
          <p:cNvSpPr>
            <a:spLocks noGrp="1"/>
          </p:cNvSpPr>
          <p:nvPr>
            <p:ph idx="1"/>
          </p:nvPr>
        </p:nvSpPr>
        <p:spPr>
          <a:xfrm>
            <a:off x="5980954" y="2120778"/>
            <a:ext cx="5934906" cy="4572000"/>
          </a:xfrm>
        </p:spPr>
        <p:txBody>
          <a:bodyPr anchor="ctr">
            <a:normAutofit fontScale="92500" lnSpcReduction="20000"/>
          </a:bodyPr>
          <a:lstStyle/>
          <a:p>
            <a:pPr marL="0" indent="0">
              <a:buNone/>
            </a:pPr>
            <a:r>
              <a:rPr lang="en-CA" dirty="0"/>
              <a:t>This panel located at the top of the user interface and consists of four tabs:</a:t>
            </a:r>
            <a:endParaRPr lang="en-US" dirty="0"/>
          </a:p>
          <a:p>
            <a:pPr marL="0" indent="0">
              <a:buNone/>
            </a:pPr>
            <a:r>
              <a:rPr lang="en-CA" dirty="0"/>
              <a:t>1. START: This is used to start new projects or to open projects previously made.</a:t>
            </a:r>
            <a:endParaRPr lang="en-US" dirty="0"/>
          </a:p>
          <a:p>
            <a:pPr marL="0" indent="0">
              <a:buNone/>
            </a:pPr>
            <a:r>
              <a:rPr lang="en-CA" dirty="0"/>
              <a:t>2. DESIGN: This is to create new sequences, Flowcharts, or state machines, or to manage variables.</a:t>
            </a:r>
          </a:p>
          <a:p>
            <a:pPr marL="0" indent="0">
              <a:buNone/>
            </a:pPr>
            <a:r>
              <a:rPr lang="en-CA" dirty="0"/>
              <a:t>3. EXECUTE: This is used to run projects or to stop them, and also to debug projects.</a:t>
            </a:r>
          </a:p>
          <a:p>
            <a:pPr marL="0" indent="0">
              <a:buNone/>
            </a:pPr>
            <a:r>
              <a:rPr lang="en-CA" dirty="0"/>
              <a:t>4. SETUP: This panel is for deployment and configuration options; it has three tools available:</a:t>
            </a:r>
            <a:endParaRPr lang="en-US" dirty="0"/>
          </a:p>
          <a:p>
            <a:pPr marL="0" indent="0">
              <a:buNone/>
            </a:pPr>
            <a:r>
              <a:rPr lang="en-CA" dirty="0"/>
              <a:t>	Publish: This is used to publish a project or create a 		       shortcut for it and schedule tasks</a:t>
            </a:r>
            <a:endParaRPr lang="en-US" dirty="0"/>
          </a:p>
          <a:p>
            <a:pPr marL="0" indent="0">
              <a:buNone/>
            </a:pPr>
            <a:r>
              <a:rPr lang="en-CA" dirty="0"/>
              <a:t>	Setup Extensions: This is used to install extensions 			       for Chrome, Firefox, Java, and Silverlight</a:t>
            </a:r>
            <a:endParaRPr lang="en-US" dirty="0"/>
          </a:p>
          <a:p>
            <a:pPr marL="0" indent="0">
              <a:buNone/>
            </a:pPr>
            <a:r>
              <a:rPr lang="en-CA" dirty="0"/>
              <a:t>	Reset Settings: This is used to reset all settings to 			        defaults</a:t>
            </a:r>
            <a:endParaRPr lang="en-US" dirty="0"/>
          </a:p>
        </p:txBody>
      </p:sp>
      <p:pic>
        <p:nvPicPr>
          <p:cNvPr id="1027" name="Picture 3">
            <a:extLst>
              <a:ext uri="{FF2B5EF4-FFF2-40B4-BE49-F238E27FC236}">
                <a16:creationId xmlns:a16="http://schemas.microsoft.com/office/drawing/2014/main" xmlns="" id="{54CFC918-DBB4-4941-BD60-8FA5EE9F5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39" y="3819525"/>
            <a:ext cx="5704813" cy="11745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E1218690-50A8-44F0-B8CA-28527F7A0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39" y="5104546"/>
            <a:ext cx="5704812" cy="11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02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9A34F-F3C8-4BD2-8905-C68055315B21}"/>
              </a:ext>
            </a:extLst>
          </p:cNvPr>
          <p:cNvSpPr>
            <a:spLocks noGrp="1"/>
          </p:cNvSpPr>
          <p:nvPr>
            <p:ph type="title"/>
          </p:nvPr>
        </p:nvSpPr>
        <p:spPr>
          <a:xfrm>
            <a:off x="1154954" y="973668"/>
            <a:ext cx="8761413" cy="706964"/>
          </a:xfrm>
        </p:spPr>
        <p:txBody>
          <a:bodyPr/>
          <a:lstStyle/>
          <a:p>
            <a:pPr algn="ctr"/>
            <a:r>
              <a:rPr lang="en-CA"/>
              <a:t>The Quick Access Toolbar</a:t>
            </a:r>
            <a:endParaRPr lang="en-US" dirty="0"/>
          </a:p>
        </p:txBody>
      </p:sp>
      <p:sp>
        <p:nvSpPr>
          <p:cNvPr id="3" name="Content Placeholder 2">
            <a:extLst>
              <a:ext uri="{FF2B5EF4-FFF2-40B4-BE49-F238E27FC236}">
                <a16:creationId xmlns:a16="http://schemas.microsoft.com/office/drawing/2014/main" xmlns="" id="{6C17D296-FCDD-40BE-BE1E-62AE02C88F8F}"/>
              </a:ext>
            </a:extLst>
          </p:cNvPr>
          <p:cNvSpPr>
            <a:spLocks noGrp="1"/>
          </p:cNvSpPr>
          <p:nvPr>
            <p:ph idx="1"/>
          </p:nvPr>
        </p:nvSpPr>
        <p:spPr>
          <a:xfrm>
            <a:off x="492369" y="2603500"/>
            <a:ext cx="11127545" cy="3416300"/>
          </a:xfrm>
        </p:spPr>
        <p:txBody>
          <a:bodyPr/>
          <a:lstStyle/>
          <a:p>
            <a:pPr marL="0" indent="0">
              <a:buNone/>
            </a:pPr>
            <a:r>
              <a:rPr lang="en-CA"/>
              <a:t>This panel gives the user a shortcut to the most used commands. One can also add new commands to this panel. This is located above the Ribbon on the user interface. The Quick Access Toolbar has been circled in the following screenshot and is indicated by the arrow.</a:t>
            </a:r>
          </a:p>
          <a:p>
            <a:pPr marL="0" indent="0">
              <a:buNone/>
            </a:pPr>
            <a:r>
              <a:rPr lang="en-CA"/>
              <a:t>It can be moved above or below the Ribbon. By default, there are two buttons available, Save and Run, which are also available in the DESIGN tab of the Ribbon.</a:t>
            </a:r>
            <a:endParaRPr lang="en-US"/>
          </a:p>
          <a:p>
            <a:pPr marL="0" indent="0">
              <a:buNone/>
            </a:pPr>
            <a:endParaRPr lang="en-US" dirty="0"/>
          </a:p>
        </p:txBody>
      </p:sp>
      <p:pic>
        <p:nvPicPr>
          <p:cNvPr id="2050" name="Picture 2">
            <a:extLst>
              <a:ext uri="{FF2B5EF4-FFF2-40B4-BE49-F238E27FC236}">
                <a16:creationId xmlns:a16="http://schemas.microsoft.com/office/drawing/2014/main" xmlns="" id="{65F80E90-9B29-4684-8C76-37A8087A0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25" y="4311650"/>
            <a:ext cx="7226032" cy="235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8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89A6C-BDCA-4447-A00D-CC5B6509D98D}"/>
              </a:ext>
            </a:extLst>
          </p:cNvPr>
          <p:cNvSpPr>
            <a:spLocks noGrp="1"/>
          </p:cNvSpPr>
          <p:nvPr>
            <p:ph type="title"/>
          </p:nvPr>
        </p:nvSpPr>
        <p:spPr/>
        <p:txBody>
          <a:bodyPr/>
          <a:lstStyle/>
          <a:p>
            <a:pPr algn="ctr"/>
            <a:r>
              <a:rPr lang="en-CA" dirty="0"/>
              <a:t>Designer panel</a:t>
            </a:r>
            <a:endParaRPr lang="en-US" dirty="0"/>
          </a:p>
        </p:txBody>
      </p:sp>
      <p:sp>
        <p:nvSpPr>
          <p:cNvPr id="3" name="Content Placeholder 2">
            <a:extLst>
              <a:ext uri="{FF2B5EF4-FFF2-40B4-BE49-F238E27FC236}">
                <a16:creationId xmlns:a16="http://schemas.microsoft.com/office/drawing/2014/main" xmlns="" id="{AA616AC7-574F-4FE1-A817-9BCE23BAF4DD}"/>
              </a:ext>
            </a:extLst>
          </p:cNvPr>
          <p:cNvSpPr>
            <a:spLocks noGrp="1"/>
          </p:cNvSpPr>
          <p:nvPr>
            <p:ph idx="1"/>
          </p:nvPr>
        </p:nvSpPr>
        <p:spPr>
          <a:xfrm>
            <a:off x="484094" y="2603500"/>
            <a:ext cx="11187953" cy="3416300"/>
          </a:xfrm>
        </p:spPr>
        <p:txBody>
          <a:bodyPr/>
          <a:lstStyle/>
          <a:p>
            <a:pPr marL="0" indent="0">
              <a:buNone/>
            </a:pPr>
            <a:r>
              <a:rPr lang="en-CA" dirty="0"/>
              <a:t>This is the panel where one defines the steps and activities of the projects. It is where a developer does most of the things to record activities or manually drop activities on the canvas. In </a:t>
            </a:r>
            <a:r>
              <a:rPr lang="en-CA" dirty="0" err="1"/>
              <a:t>UiPath</a:t>
            </a:r>
            <a:r>
              <a:rPr lang="en-CA" dirty="0"/>
              <a:t>, this is equivalent to the code windows of Microsoft Visual Studio. When we develop a Robot, this is the window where we will be organizing various activities in a flow or chain to accomplish a task.</a:t>
            </a:r>
            <a:endParaRPr lang="en-US" dirty="0"/>
          </a:p>
          <a:p>
            <a:pPr marL="0" indent="0">
              <a:buNone/>
            </a:pPr>
            <a:r>
              <a:rPr lang="en-CA" dirty="0"/>
              <a:t>The project a user makes is clearly displayed on the Designer panel and the user has the option of making any changes to it.</a:t>
            </a:r>
            <a:endParaRPr lang="en-US" dirty="0"/>
          </a:p>
          <a:p>
            <a:pPr marL="0" indent="0">
              <a:buNone/>
            </a:pPr>
            <a:endParaRPr lang="en-US" dirty="0"/>
          </a:p>
        </p:txBody>
      </p:sp>
    </p:spTree>
    <p:extLst>
      <p:ext uri="{BB962C8B-B14F-4D97-AF65-F5344CB8AC3E}">
        <p14:creationId xmlns:p14="http://schemas.microsoft.com/office/powerpoint/2010/main" val="111905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C9F1D-CC86-4549-B067-B09A0DE0BC73}"/>
              </a:ext>
            </a:extLst>
          </p:cNvPr>
          <p:cNvSpPr>
            <a:spLocks noGrp="1"/>
          </p:cNvSpPr>
          <p:nvPr>
            <p:ph type="title"/>
          </p:nvPr>
        </p:nvSpPr>
        <p:spPr>
          <a:xfrm>
            <a:off x="1154954" y="973668"/>
            <a:ext cx="8761413" cy="706964"/>
          </a:xfrm>
        </p:spPr>
        <p:txBody>
          <a:bodyPr>
            <a:normAutofit/>
          </a:bodyPr>
          <a:lstStyle/>
          <a:p>
            <a:pPr algn="ctr"/>
            <a:r>
              <a:rPr lang="en-CA" dirty="0">
                <a:solidFill>
                  <a:srgbClr val="EBEBEB"/>
                </a:solidFill>
              </a:rPr>
              <a:t>Properties panel</a:t>
            </a:r>
            <a:endParaRPr lang="en-US" dirty="0">
              <a:solidFill>
                <a:srgbClr val="EBEBEB"/>
              </a:solidFill>
            </a:endParaRPr>
          </a:p>
        </p:txBody>
      </p:sp>
      <p:pic>
        <p:nvPicPr>
          <p:cNvPr id="3074" name="Picture 2">
            <a:extLst>
              <a:ext uri="{FF2B5EF4-FFF2-40B4-BE49-F238E27FC236}">
                <a16:creationId xmlns:a16="http://schemas.microsoft.com/office/drawing/2014/main" xmlns="" id="{0CB75667-C6E7-481C-A09B-2876184ACB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3547" y="2241379"/>
            <a:ext cx="5211979" cy="43780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7977DDBC-F068-4622-AF83-21B4EF8C53D5}"/>
              </a:ext>
            </a:extLst>
          </p:cNvPr>
          <p:cNvSpPr>
            <a:spLocks noGrp="1"/>
          </p:cNvSpPr>
          <p:nvPr>
            <p:ph idx="1"/>
          </p:nvPr>
        </p:nvSpPr>
        <p:spPr>
          <a:xfrm>
            <a:off x="5980954" y="2603500"/>
            <a:ext cx="6004720" cy="3416300"/>
          </a:xfrm>
        </p:spPr>
        <p:txBody>
          <a:bodyPr anchor="ctr">
            <a:normAutofit/>
          </a:bodyPr>
          <a:lstStyle/>
          <a:p>
            <a:pPr marL="0" indent="0">
              <a:buNone/>
            </a:pPr>
            <a:r>
              <a:rPr lang="en-CA" dirty="0"/>
              <a:t>The panel located on the right-hand side of the user interface is for viewing the properties of the activities and for making any changes, if required. You need to select an activity first and then go to the Properties panel to view or change any of its properties.</a:t>
            </a:r>
            <a:endParaRPr lang="en-US" dirty="0"/>
          </a:p>
          <a:p>
            <a:pPr marL="0" indent="0">
              <a:buNone/>
            </a:pPr>
            <a:endParaRPr lang="en-US" dirty="0"/>
          </a:p>
        </p:txBody>
      </p:sp>
    </p:spTree>
    <p:extLst>
      <p:ext uri="{BB962C8B-B14F-4D97-AF65-F5344CB8AC3E}">
        <p14:creationId xmlns:p14="http://schemas.microsoft.com/office/powerpoint/2010/main" val="1222493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86C4E-2225-4F1B-9F53-3784C4B4998B}"/>
              </a:ext>
            </a:extLst>
          </p:cNvPr>
          <p:cNvSpPr>
            <a:spLocks noGrp="1"/>
          </p:cNvSpPr>
          <p:nvPr>
            <p:ph type="title"/>
          </p:nvPr>
        </p:nvSpPr>
        <p:spPr/>
        <p:txBody>
          <a:bodyPr/>
          <a:lstStyle/>
          <a:p>
            <a:pPr algn="ctr"/>
            <a:r>
              <a:rPr lang="en-CA" dirty="0"/>
              <a:t>Activities panel</a:t>
            </a:r>
            <a:endParaRPr lang="en-US" dirty="0"/>
          </a:p>
        </p:txBody>
      </p:sp>
      <p:sp>
        <p:nvSpPr>
          <p:cNvPr id="3" name="Content Placeholder 2">
            <a:extLst>
              <a:ext uri="{FF2B5EF4-FFF2-40B4-BE49-F238E27FC236}">
                <a16:creationId xmlns:a16="http://schemas.microsoft.com/office/drawing/2014/main" xmlns="" id="{BB870565-B3CE-4B37-80DC-CEE180F3290F}"/>
              </a:ext>
            </a:extLst>
          </p:cNvPr>
          <p:cNvSpPr>
            <a:spLocks noGrp="1"/>
          </p:cNvSpPr>
          <p:nvPr>
            <p:ph idx="1"/>
          </p:nvPr>
        </p:nvSpPr>
        <p:spPr>
          <a:xfrm>
            <a:off x="537882" y="2603500"/>
            <a:ext cx="11147612" cy="3416300"/>
          </a:xfrm>
        </p:spPr>
        <p:txBody>
          <a:bodyPr/>
          <a:lstStyle/>
          <a:p>
            <a:pPr marL="0" indent="0">
              <a:buNone/>
            </a:pPr>
            <a:r>
              <a:rPr lang="en-CA" dirty="0"/>
              <a:t>Located on the left-hand side of the user interface, this panel contains all the activities that can be used in building the project. The activities can easily be used in making a project by simply dragging and dropping the required activity into the required location in the Designer panel.</a:t>
            </a:r>
            <a:endParaRPr lang="en-US" dirty="0"/>
          </a:p>
          <a:p>
            <a:pPr marL="0" indent="0">
              <a:buNone/>
            </a:pPr>
            <a:endParaRPr lang="en-US" dirty="0"/>
          </a:p>
        </p:txBody>
      </p:sp>
    </p:spTree>
    <p:extLst>
      <p:ext uri="{BB962C8B-B14F-4D97-AF65-F5344CB8AC3E}">
        <p14:creationId xmlns:p14="http://schemas.microsoft.com/office/powerpoint/2010/main" val="281938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F2800-E24C-495F-9A65-F656C9E0FDED}"/>
              </a:ext>
            </a:extLst>
          </p:cNvPr>
          <p:cNvSpPr>
            <a:spLocks noGrp="1"/>
          </p:cNvSpPr>
          <p:nvPr>
            <p:ph type="title"/>
          </p:nvPr>
        </p:nvSpPr>
        <p:spPr>
          <a:xfrm>
            <a:off x="1154954" y="973668"/>
            <a:ext cx="8761413" cy="706964"/>
          </a:xfrm>
        </p:spPr>
        <p:txBody>
          <a:bodyPr>
            <a:normAutofit/>
          </a:bodyPr>
          <a:lstStyle/>
          <a:p>
            <a:pPr algn="ctr"/>
            <a:r>
              <a:rPr lang="en-CA" dirty="0"/>
              <a:t>Project panel</a:t>
            </a:r>
            <a:endParaRPr lang="en-US" dirty="0"/>
          </a:p>
        </p:txBody>
      </p:sp>
      <p:pic>
        <p:nvPicPr>
          <p:cNvPr id="4098" name="Picture 2">
            <a:extLst>
              <a:ext uri="{FF2B5EF4-FFF2-40B4-BE49-F238E27FC236}">
                <a16:creationId xmlns:a16="http://schemas.microsoft.com/office/drawing/2014/main" xmlns="" id="{D39A7CDA-2CCC-4108-8EAB-D354B9C8E4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44" b="4"/>
          <a:stretch/>
        </p:blipFill>
        <p:spPr bwMode="auto">
          <a:xfrm>
            <a:off x="434013" y="2311717"/>
            <a:ext cx="5573487" cy="393433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8C2CAE9F-E043-4AE4-8C83-EBC9675006E5}"/>
              </a:ext>
            </a:extLst>
          </p:cNvPr>
          <p:cNvSpPr>
            <a:spLocks noGrp="1"/>
          </p:cNvSpPr>
          <p:nvPr>
            <p:ph idx="1"/>
          </p:nvPr>
        </p:nvSpPr>
        <p:spPr>
          <a:xfrm>
            <a:off x="6184502" y="2603500"/>
            <a:ext cx="5787104" cy="3416300"/>
          </a:xfrm>
        </p:spPr>
        <p:txBody>
          <a:bodyPr anchor="ctr">
            <a:normAutofit/>
          </a:bodyPr>
          <a:lstStyle/>
          <a:p>
            <a:pPr marL="0" indent="0">
              <a:buNone/>
            </a:pPr>
            <a:r>
              <a:rPr lang="en-CA" dirty="0"/>
              <a:t>With the Project panel, you can view the details of your current project and open it in a Windows Explorer window. It is located on the extreme left-hand side of the design panel, below the Library panel.</a:t>
            </a:r>
            <a:endParaRPr lang="en-US" dirty="0"/>
          </a:p>
          <a:p>
            <a:pPr marL="0" indent="0">
              <a:buNone/>
            </a:pPr>
            <a:endParaRPr lang="en-US" dirty="0"/>
          </a:p>
        </p:txBody>
      </p:sp>
    </p:spTree>
    <p:extLst>
      <p:ext uri="{BB962C8B-B14F-4D97-AF65-F5344CB8AC3E}">
        <p14:creationId xmlns:p14="http://schemas.microsoft.com/office/powerpoint/2010/main" val="128859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39962-5639-41FA-AB5C-C523460F7C85}"/>
              </a:ext>
            </a:extLst>
          </p:cNvPr>
          <p:cNvSpPr>
            <a:spLocks noGrp="1"/>
          </p:cNvSpPr>
          <p:nvPr>
            <p:ph type="title"/>
          </p:nvPr>
        </p:nvSpPr>
        <p:spPr>
          <a:xfrm>
            <a:off x="1154954" y="973668"/>
            <a:ext cx="8761413" cy="706964"/>
          </a:xfrm>
        </p:spPr>
        <p:txBody>
          <a:bodyPr>
            <a:normAutofit/>
          </a:bodyPr>
          <a:lstStyle/>
          <a:p>
            <a:pPr algn="ctr"/>
            <a:r>
              <a:rPr lang="en-CA" dirty="0"/>
              <a:t>Outline panel</a:t>
            </a:r>
            <a:endParaRPr lang="en-US" dirty="0"/>
          </a:p>
        </p:txBody>
      </p:sp>
      <p:pic>
        <p:nvPicPr>
          <p:cNvPr id="5122" name="Picture 2">
            <a:extLst>
              <a:ext uri="{FF2B5EF4-FFF2-40B4-BE49-F238E27FC236}">
                <a16:creationId xmlns:a16="http://schemas.microsoft.com/office/drawing/2014/main" xmlns="" id="{32AD7357-816F-4FFB-9DA9-778B2B4AE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28879"/>
          <a:stretch/>
        </p:blipFill>
        <p:spPr bwMode="auto">
          <a:xfrm>
            <a:off x="490285" y="2325784"/>
            <a:ext cx="5493773" cy="387806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7A087BE8-DF76-44F7-8B6D-38FDC729C900}"/>
              </a:ext>
            </a:extLst>
          </p:cNvPr>
          <p:cNvSpPr>
            <a:spLocks noGrp="1"/>
          </p:cNvSpPr>
          <p:nvPr>
            <p:ph idx="1"/>
          </p:nvPr>
        </p:nvSpPr>
        <p:spPr>
          <a:xfrm>
            <a:off x="5980954" y="2603500"/>
            <a:ext cx="6089126" cy="3416300"/>
          </a:xfrm>
        </p:spPr>
        <p:txBody>
          <a:bodyPr anchor="ctr">
            <a:normAutofit/>
          </a:bodyPr>
          <a:lstStyle/>
          <a:p>
            <a:pPr marL="0" indent="0">
              <a:buNone/>
            </a:pPr>
            <a:r>
              <a:rPr lang="en-CA" dirty="0"/>
              <a:t>As the name suggests, this panel gives a basic outline of the project. The activities that make up the workflow are visible in this panel. Using this, you may see a high-level outline of the project and you can drill down to see deeper. This panel is especially helpful of large automation projects, where one may otherwise have a tough time going through it.</a:t>
            </a:r>
          </a:p>
        </p:txBody>
      </p:sp>
    </p:spTree>
    <p:extLst>
      <p:ext uri="{BB962C8B-B14F-4D97-AF65-F5344CB8AC3E}">
        <p14:creationId xmlns:p14="http://schemas.microsoft.com/office/powerpoint/2010/main" val="2277862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C7748-9F8E-4205-81F4-FF9A4D342C48}"/>
              </a:ext>
            </a:extLst>
          </p:cNvPr>
          <p:cNvSpPr>
            <a:spLocks noGrp="1"/>
          </p:cNvSpPr>
          <p:nvPr>
            <p:ph type="title"/>
          </p:nvPr>
        </p:nvSpPr>
        <p:spPr>
          <a:xfrm>
            <a:off x="1154954" y="973668"/>
            <a:ext cx="8761413" cy="706964"/>
          </a:xfrm>
        </p:spPr>
        <p:txBody>
          <a:bodyPr>
            <a:normAutofit/>
          </a:bodyPr>
          <a:lstStyle/>
          <a:p>
            <a:pPr algn="ctr"/>
            <a:r>
              <a:rPr lang="en-CA" dirty="0">
                <a:solidFill>
                  <a:srgbClr val="EBEBEB"/>
                </a:solidFill>
              </a:rPr>
              <a:t>Output panel</a:t>
            </a:r>
            <a:endParaRPr lang="en-US" dirty="0">
              <a:solidFill>
                <a:srgbClr val="EBEBEB"/>
              </a:solidFill>
            </a:endParaRPr>
          </a:p>
        </p:txBody>
      </p:sp>
      <p:pic>
        <p:nvPicPr>
          <p:cNvPr id="6146" name="Picture 2">
            <a:extLst>
              <a:ext uri="{FF2B5EF4-FFF2-40B4-BE49-F238E27FC236}">
                <a16:creationId xmlns:a16="http://schemas.microsoft.com/office/drawing/2014/main" xmlns="" id="{2B339C57-276D-47EC-A2F9-8E552885F7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7405" y="2921243"/>
            <a:ext cx="5554271" cy="1777366"/>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3349BA57-FC9D-4C89-A40F-5A8A0AE4172F}"/>
              </a:ext>
            </a:extLst>
          </p:cNvPr>
          <p:cNvSpPr>
            <a:spLocks noGrp="1"/>
          </p:cNvSpPr>
          <p:nvPr>
            <p:ph idx="1"/>
          </p:nvPr>
        </p:nvSpPr>
        <p:spPr>
          <a:xfrm>
            <a:off x="5980954" y="2603500"/>
            <a:ext cx="5903641" cy="3416300"/>
          </a:xfrm>
        </p:spPr>
        <p:txBody>
          <a:bodyPr anchor="ctr">
            <a:normAutofit/>
          </a:bodyPr>
          <a:lstStyle/>
          <a:p>
            <a:pPr marL="0" indent="0">
              <a:buNone/>
            </a:pPr>
            <a:r>
              <a:rPr lang="en-CA" dirty="0"/>
              <a:t>This panel displays the output of the </a:t>
            </a:r>
            <a:r>
              <a:rPr lang="en-CA" i="1" dirty="0"/>
              <a:t>log message</a:t>
            </a:r>
            <a:r>
              <a:rPr lang="en-CA" dirty="0"/>
              <a:t> or </a:t>
            </a:r>
            <a:r>
              <a:rPr lang="en-CA" i="1" dirty="0"/>
              <a:t>write line</a:t>
            </a:r>
            <a:r>
              <a:rPr lang="en-CA" dirty="0"/>
              <a:t> activities. It also displays the output during the debugging process. This panel also shows errors, warnings, information, and traces of the executed project. It is very helpful during debugging. The desired level of detail can be changed in Execute | Options | Log activities</a:t>
            </a:r>
            <a:endParaRPr lang="en-US" dirty="0"/>
          </a:p>
          <a:p>
            <a:pPr marL="0" indent="0">
              <a:buNone/>
            </a:pPr>
            <a:endParaRPr lang="en-US" dirty="0"/>
          </a:p>
        </p:txBody>
      </p:sp>
    </p:spTree>
    <p:extLst>
      <p:ext uri="{BB962C8B-B14F-4D97-AF65-F5344CB8AC3E}">
        <p14:creationId xmlns:p14="http://schemas.microsoft.com/office/powerpoint/2010/main" val="157205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31302"/>
            <a:ext cx="10058400" cy="1065679"/>
          </a:xfrm>
        </p:spPr>
        <p:txBody>
          <a:bodyPr>
            <a:normAutofit/>
          </a:bodyPr>
          <a:lstStyle/>
          <a:p>
            <a:pPr algn="ctr"/>
            <a:r>
              <a:rPr lang="en-CA" dirty="0"/>
              <a:t>What is Robotic Process Automation?</a:t>
            </a:r>
            <a:endParaRPr lang="en-US" dirty="0"/>
          </a:p>
        </p:txBody>
      </p:sp>
      <p:pic>
        <p:nvPicPr>
          <p:cNvPr id="4" name="Content Placeholder 3"/>
          <p:cNvPicPr>
            <a:picLocks noGrp="1" noChangeAspect="1"/>
          </p:cNvPicPr>
          <p:nvPr>
            <p:ph idx="1"/>
          </p:nvPr>
        </p:nvPicPr>
        <p:blipFill>
          <a:blip r:embed="rId2"/>
          <a:stretch>
            <a:fillRect/>
          </a:stretch>
        </p:blipFill>
        <p:spPr>
          <a:xfrm>
            <a:off x="1908649" y="2397434"/>
            <a:ext cx="8435661" cy="4460566"/>
          </a:xfrm>
          <a:prstGeom prst="rect">
            <a:avLst/>
          </a:prstGeom>
        </p:spPr>
      </p:pic>
    </p:spTree>
    <p:extLst>
      <p:ext uri="{BB962C8B-B14F-4D97-AF65-F5344CB8AC3E}">
        <p14:creationId xmlns:p14="http://schemas.microsoft.com/office/powerpoint/2010/main" val="357651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A5FFD-4B6C-4C14-963F-1D83F5D77177}"/>
              </a:ext>
            </a:extLst>
          </p:cNvPr>
          <p:cNvSpPr>
            <a:spLocks noGrp="1"/>
          </p:cNvSpPr>
          <p:nvPr>
            <p:ph type="title"/>
          </p:nvPr>
        </p:nvSpPr>
        <p:spPr>
          <a:xfrm>
            <a:off x="1154954" y="973668"/>
            <a:ext cx="8761413" cy="706964"/>
          </a:xfrm>
        </p:spPr>
        <p:txBody>
          <a:bodyPr>
            <a:normAutofit/>
          </a:bodyPr>
          <a:lstStyle/>
          <a:p>
            <a:pPr algn="ctr"/>
            <a:r>
              <a:rPr lang="en-CA" dirty="0"/>
              <a:t>Library panel</a:t>
            </a:r>
            <a:endParaRPr lang="en-US" dirty="0"/>
          </a:p>
        </p:txBody>
      </p:sp>
      <p:pic>
        <p:nvPicPr>
          <p:cNvPr id="7170" name="Picture 2">
            <a:extLst>
              <a:ext uri="{FF2B5EF4-FFF2-40B4-BE49-F238E27FC236}">
                <a16:creationId xmlns:a16="http://schemas.microsoft.com/office/drawing/2014/main" xmlns="" id="{24BA45C5-3C85-4A3B-8777-D2281FC5AB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44" b="4"/>
          <a:stretch/>
        </p:blipFill>
        <p:spPr bwMode="auto">
          <a:xfrm>
            <a:off x="520175" y="2479357"/>
            <a:ext cx="5316076" cy="375263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BE1861AD-4070-4622-A93B-ECEC70FC1084}"/>
              </a:ext>
            </a:extLst>
          </p:cNvPr>
          <p:cNvSpPr>
            <a:spLocks noGrp="1"/>
          </p:cNvSpPr>
          <p:nvPr>
            <p:ph idx="1"/>
          </p:nvPr>
        </p:nvSpPr>
        <p:spPr>
          <a:xfrm>
            <a:off x="5980954" y="2603500"/>
            <a:ext cx="6032855" cy="3416300"/>
          </a:xfrm>
        </p:spPr>
        <p:txBody>
          <a:bodyPr anchor="ctr">
            <a:normAutofit/>
          </a:bodyPr>
          <a:lstStyle/>
          <a:p>
            <a:pPr marL="0" indent="0">
              <a:buNone/>
            </a:pPr>
            <a:r>
              <a:rPr lang="en-CA" dirty="0"/>
              <a:t>With this panel, you can reuse automation snippets. It is located on the extreme left-hand side of the Designer panel</a:t>
            </a:r>
            <a:endParaRPr lang="en-US" dirty="0"/>
          </a:p>
        </p:txBody>
      </p:sp>
    </p:spTree>
    <p:extLst>
      <p:ext uri="{BB962C8B-B14F-4D97-AF65-F5344CB8AC3E}">
        <p14:creationId xmlns:p14="http://schemas.microsoft.com/office/powerpoint/2010/main" val="3616745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807D2-9993-4358-85F0-1D0FA07D85E0}"/>
              </a:ext>
            </a:extLst>
          </p:cNvPr>
          <p:cNvSpPr>
            <a:spLocks noGrp="1"/>
          </p:cNvSpPr>
          <p:nvPr>
            <p:ph type="title"/>
          </p:nvPr>
        </p:nvSpPr>
        <p:spPr/>
        <p:txBody>
          <a:bodyPr/>
          <a:lstStyle/>
          <a:p>
            <a:pPr algn="ctr"/>
            <a:r>
              <a:rPr lang="en-CA" dirty="0"/>
              <a:t>Variable panel</a:t>
            </a:r>
            <a:endParaRPr lang="en-US" dirty="0"/>
          </a:p>
        </p:txBody>
      </p:sp>
      <p:sp>
        <p:nvSpPr>
          <p:cNvPr id="3" name="Content Placeholder 2">
            <a:extLst>
              <a:ext uri="{FF2B5EF4-FFF2-40B4-BE49-F238E27FC236}">
                <a16:creationId xmlns:a16="http://schemas.microsoft.com/office/drawing/2014/main" xmlns="" id="{9A1AAD49-1B1E-4DC0-9081-561177EF6904}"/>
              </a:ext>
            </a:extLst>
          </p:cNvPr>
          <p:cNvSpPr>
            <a:spLocks noGrp="1"/>
          </p:cNvSpPr>
          <p:nvPr>
            <p:ph idx="1"/>
          </p:nvPr>
        </p:nvSpPr>
        <p:spPr>
          <a:xfrm>
            <a:off x="470647" y="2603500"/>
            <a:ext cx="11174506" cy="3416300"/>
          </a:xfrm>
        </p:spPr>
        <p:txBody>
          <a:bodyPr/>
          <a:lstStyle/>
          <a:p>
            <a:pPr marL="0" indent="0">
              <a:buNone/>
            </a:pPr>
            <a:r>
              <a:rPr lang="en-CA" dirty="0"/>
              <a:t>This allows the user to create variables and make changes to them. This is located below the Designer panel.</a:t>
            </a:r>
            <a:endParaRPr lang="en-US" dirty="0"/>
          </a:p>
          <a:p>
            <a:pPr marL="0" indent="0">
              <a:buNone/>
            </a:pPr>
            <a:r>
              <a:rPr lang="en-CA" dirty="0"/>
              <a:t>In </a:t>
            </a:r>
            <a:r>
              <a:rPr lang="en-CA" dirty="0" err="1"/>
              <a:t>UiPath</a:t>
            </a:r>
            <a:r>
              <a:rPr lang="en-CA" dirty="0"/>
              <a:t> Studio, variables are used to store multiple types of data ranging from words, numbers, arrays, dates, times, and timetables. As the name suggests, the value of the variable can be changed.</a:t>
            </a:r>
            <a:endParaRPr lang="en-US" dirty="0"/>
          </a:p>
          <a:p>
            <a:pPr marL="0" indent="0">
              <a:buNone/>
            </a:pPr>
            <a:endParaRPr lang="en-US" dirty="0"/>
          </a:p>
        </p:txBody>
      </p:sp>
    </p:spTree>
    <p:extLst>
      <p:ext uri="{BB962C8B-B14F-4D97-AF65-F5344CB8AC3E}">
        <p14:creationId xmlns:p14="http://schemas.microsoft.com/office/powerpoint/2010/main" val="213190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660B4-7B4E-4A6D-9B92-7F9ED7AE3701}"/>
              </a:ext>
            </a:extLst>
          </p:cNvPr>
          <p:cNvSpPr>
            <a:spLocks noGrp="1"/>
          </p:cNvSpPr>
          <p:nvPr>
            <p:ph type="title"/>
          </p:nvPr>
        </p:nvSpPr>
        <p:spPr/>
        <p:txBody>
          <a:bodyPr/>
          <a:lstStyle/>
          <a:p>
            <a:pPr algn="ctr"/>
            <a:r>
              <a:rPr lang="en-CA" dirty="0"/>
              <a:t>Argument</a:t>
            </a:r>
            <a:r>
              <a:rPr lang="en-US" dirty="0"/>
              <a:t>s Panel</a:t>
            </a:r>
          </a:p>
        </p:txBody>
      </p:sp>
      <p:sp>
        <p:nvSpPr>
          <p:cNvPr id="3" name="Content Placeholder 2">
            <a:extLst>
              <a:ext uri="{FF2B5EF4-FFF2-40B4-BE49-F238E27FC236}">
                <a16:creationId xmlns:a16="http://schemas.microsoft.com/office/drawing/2014/main" xmlns="" id="{925FBF76-4B16-4E74-AE7F-90BBC090995E}"/>
              </a:ext>
            </a:extLst>
          </p:cNvPr>
          <p:cNvSpPr>
            <a:spLocks noGrp="1"/>
          </p:cNvSpPr>
          <p:nvPr>
            <p:ph idx="1"/>
          </p:nvPr>
        </p:nvSpPr>
        <p:spPr>
          <a:xfrm>
            <a:off x="430306" y="2603500"/>
            <a:ext cx="11322423" cy="3416300"/>
          </a:xfrm>
        </p:spPr>
        <p:txBody>
          <a:bodyPr>
            <a:normAutofit lnSpcReduction="10000"/>
          </a:bodyPr>
          <a:lstStyle/>
          <a:p>
            <a:pPr marL="0" indent="0">
              <a:buNone/>
            </a:pPr>
            <a:r>
              <a:rPr lang="en-CA" dirty="0"/>
              <a:t>While variables pass data from one activity to another in a project, arguments are used for passing data from one project to another. Like variables, they can be of various types like String, Integer, Boolean, Array, Generic, and so on.</a:t>
            </a:r>
            <a:endParaRPr lang="en-US" dirty="0"/>
          </a:p>
          <a:p>
            <a:pPr marL="0" indent="0">
              <a:buNone/>
            </a:pPr>
            <a:r>
              <a:rPr lang="en-CA" dirty="0"/>
              <a:t>Since arguments are used to transfer data between different workflows, they also have an added property of </a:t>
            </a:r>
            <a:r>
              <a:rPr lang="en-CA" i="1" dirty="0"/>
              <a:t>direction</a:t>
            </a:r>
            <a:r>
              <a:rPr lang="en-CA" dirty="0"/>
              <a:t>. There are four types of direction:</a:t>
            </a:r>
            <a:endParaRPr lang="en-US" dirty="0"/>
          </a:p>
          <a:p>
            <a:pPr marL="0" indent="0">
              <a:buNone/>
            </a:pPr>
            <a:r>
              <a:rPr lang="en-CA" dirty="0"/>
              <a:t>In</a:t>
            </a:r>
          </a:p>
          <a:p>
            <a:pPr marL="0" indent="0">
              <a:buNone/>
            </a:pPr>
            <a:r>
              <a:rPr lang="en-CA" dirty="0"/>
              <a:t>Out</a:t>
            </a:r>
            <a:endParaRPr lang="en-US" dirty="0"/>
          </a:p>
          <a:p>
            <a:pPr marL="0" indent="0">
              <a:buNone/>
            </a:pPr>
            <a:r>
              <a:rPr lang="en-CA" dirty="0"/>
              <a:t>In/Out </a:t>
            </a:r>
          </a:p>
          <a:p>
            <a:pPr marL="0" indent="0">
              <a:buNone/>
            </a:pPr>
            <a:r>
              <a:rPr lang="en-CA" dirty="0"/>
              <a:t>Property</a:t>
            </a:r>
            <a:endParaRPr lang="en-US" dirty="0"/>
          </a:p>
          <a:p>
            <a:pPr marL="0" indent="0">
              <a:buNone/>
            </a:pPr>
            <a:r>
              <a:rPr lang="en-CA" dirty="0"/>
              <a:t>These depend on whether we are giving or receiving data to or from another workflow.</a:t>
            </a:r>
            <a:endParaRPr lang="en-US" dirty="0"/>
          </a:p>
          <a:p>
            <a:pPr marL="0" indent="0">
              <a:buNone/>
            </a:pPr>
            <a:endParaRPr lang="en-US" dirty="0"/>
          </a:p>
        </p:txBody>
      </p:sp>
    </p:spTree>
    <p:extLst>
      <p:ext uri="{BB962C8B-B14F-4D97-AF65-F5344CB8AC3E}">
        <p14:creationId xmlns:p14="http://schemas.microsoft.com/office/powerpoint/2010/main" val="355368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831EF-AA53-4A33-8510-542BFF31A8CB}"/>
              </a:ext>
            </a:extLst>
          </p:cNvPr>
          <p:cNvSpPr>
            <a:spLocks noGrp="1"/>
          </p:cNvSpPr>
          <p:nvPr>
            <p:ph type="title"/>
          </p:nvPr>
        </p:nvSpPr>
        <p:spPr/>
        <p:txBody>
          <a:bodyPr/>
          <a:lstStyle/>
          <a:p>
            <a:pPr algn="ctr"/>
            <a:r>
              <a:rPr lang="en-CA" dirty="0"/>
              <a:t>Task recorder</a:t>
            </a:r>
            <a:endParaRPr lang="en-US" dirty="0"/>
          </a:p>
        </p:txBody>
      </p:sp>
      <p:sp>
        <p:nvSpPr>
          <p:cNvPr id="3" name="Content Placeholder 2">
            <a:extLst>
              <a:ext uri="{FF2B5EF4-FFF2-40B4-BE49-F238E27FC236}">
                <a16:creationId xmlns:a16="http://schemas.microsoft.com/office/drawing/2014/main" xmlns="" id="{4D8B6D36-9E94-43C6-8C52-5F0A5C14D190}"/>
              </a:ext>
            </a:extLst>
          </p:cNvPr>
          <p:cNvSpPr>
            <a:spLocks noGrp="1"/>
          </p:cNvSpPr>
          <p:nvPr>
            <p:ph idx="1"/>
          </p:nvPr>
        </p:nvSpPr>
        <p:spPr>
          <a:xfrm>
            <a:off x="430306" y="2603500"/>
            <a:ext cx="11161059" cy="3416300"/>
          </a:xfrm>
        </p:spPr>
        <p:txBody>
          <a:bodyPr>
            <a:normAutofit fontScale="92500" lnSpcReduction="10000"/>
          </a:bodyPr>
          <a:lstStyle/>
          <a:p>
            <a:pPr marL="0" indent="0">
              <a:buNone/>
            </a:pPr>
            <a:r>
              <a:rPr lang="en-CA" dirty="0"/>
              <a:t>The task recorder is the main reason for RPA's success. With the task recorder, we can create a basic framework for automation. The user's actions on the screen are recorded by the recorder and turned into a recording sequence in the current project. That's how Robots are able to mimic human actions.</a:t>
            </a:r>
            <a:endParaRPr lang="en-US" dirty="0"/>
          </a:p>
          <a:p>
            <a:pPr marL="0" indent="0">
              <a:buNone/>
            </a:pPr>
            <a:endParaRPr lang="en-CA" dirty="0"/>
          </a:p>
          <a:p>
            <a:pPr marL="0" indent="0">
              <a:buNone/>
            </a:pPr>
            <a:r>
              <a:rPr lang="en-CA" dirty="0"/>
              <a:t>There are four types of recording in </a:t>
            </a:r>
            <a:r>
              <a:rPr lang="en-CA" dirty="0" err="1"/>
              <a:t>UiPath</a:t>
            </a:r>
            <a:r>
              <a:rPr lang="en-CA" dirty="0"/>
              <a:t> Studio: </a:t>
            </a:r>
          </a:p>
          <a:p>
            <a:pPr marL="0" indent="0">
              <a:buNone/>
            </a:pPr>
            <a:r>
              <a:rPr lang="en-CA" dirty="0"/>
              <a:t/>
            </a:r>
            <a:br>
              <a:rPr lang="en-CA" dirty="0"/>
            </a:br>
            <a:r>
              <a:rPr lang="en-CA" dirty="0"/>
              <a:t>	Basic</a:t>
            </a:r>
          </a:p>
          <a:p>
            <a:pPr marL="0" indent="0">
              <a:buNone/>
            </a:pPr>
            <a:r>
              <a:rPr lang="en-CA" dirty="0"/>
              <a:t>	Desktop </a:t>
            </a:r>
          </a:p>
          <a:p>
            <a:pPr marL="0" indent="0">
              <a:buNone/>
            </a:pPr>
            <a:r>
              <a:rPr lang="en-CA" dirty="0"/>
              <a:t>	Web</a:t>
            </a:r>
          </a:p>
          <a:p>
            <a:pPr marL="0" indent="0">
              <a:buNone/>
            </a:pPr>
            <a:r>
              <a:rPr lang="en-CA" dirty="0"/>
              <a:t>	Citrix</a:t>
            </a:r>
            <a:endParaRPr lang="en-US" dirty="0"/>
          </a:p>
          <a:p>
            <a:pPr marL="0" indent="0">
              <a:buNone/>
            </a:pPr>
            <a:endParaRPr lang="en-US" dirty="0"/>
          </a:p>
        </p:txBody>
      </p:sp>
    </p:spTree>
    <p:extLst>
      <p:ext uri="{BB962C8B-B14F-4D97-AF65-F5344CB8AC3E}">
        <p14:creationId xmlns:p14="http://schemas.microsoft.com/office/powerpoint/2010/main" val="4209606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58280-3BC7-4D5D-BAA1-17ED8E8C0090}"/>
              </a:ext>
            </a:extLst>
          </p:cNvPr>
          <p:cNvSpPr>
            <a:spLocks noGrp="1"/>
          </p:cNvSpPr>
          <p:nvPr>
            <p:ph type="title"/>
          </p:nvPr>
        </p:nvSpPr>
        <p:spPr>
          <a:xfrm>
            <a:off x="1154954" y="973668"/>
            <a:ext cx="8761413" cy="706964"/>
          </a:xfrm>
        </p:spPr>
        <p:txBody>
          <a:bodyPr>
            <a:normAutofit/>
          </a:bodyPr>
          <a:lstStyle/>
          <a:p>
            <a:r>
              <a:rPr lang="en-CA" dirty="0"/>
              <a:t>Basic recorder</a:t>
            </a:r>
            <a:endParaRPr lang="en-US"/>
          </a:p>
        </p:txBody>
      </p:sp>
      <p:pic>
        <p:nvPicPr>
          <p:cNvPr id="8194" name="Picture 2">
            <a:extLst>
              <a:ext uri="{FF2B5EF4-FFF2-40B4-BE49-F238E27FC236}">
                <a16:creationId xmlns:a16="http://schemas.microsoft.com/office/drawing/2014/main" xmlns="" id="{EBFEB770-63A4-4758-A070-38000C955A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4933"/>
          <a:stretch/>
        </p:blipFill>
        <p:spPr bwMode="auto">
          <a:xfrm>
            <a:off x="335540" y="2269513"/>
            <a:ext cx="5653203" cy="399061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C0F76B18-B6BF-4625-93AA-07D26CEA6DA0}"/>
              </a:ext>
            </a:extLst>
          </p:cNvPr>
          <p:cNvSpPr>
            <a:spLocks noGrp="1"/>
          </p:cNvSpPr>
          <p:nvPr>
            <p:ph idx="1"/>
          </p:nvPr>
        </p:nvSpPr>
        <p:spPr>
          <a:xfrm>
            <a:off x="5980954" y="2294241"/>
            <a:ext cx="5875506" cy="1647825"/>
          </a:xfrm>
        </p:spPr>
        <p:txBody>
          <a:bodyPr anchor="ctr">
            <a:normAutofit/>
          </a:bodyPr>
          <a:lstStyle/>
          <a:p>
            <a:pPr marL="0" indent="0">
              <a:buNone/>
            </a:pPr>
            <a:r>
              <a:rPr lang="en-CA" dirty="0"/>
              <a:t>Basic recorder is used to record activities on the desktop. This type of recorder is used for single activities and simple workflows. The actions here are self-contained and not contained in separate windows</a:t>
            </a:r>
            <a:endParaRPr lang="en-US" dirty="0"/>
          </a:p>
        </p:txBody>
      </p:sp>
      <p:pic>
        <p:nvPicPr>
          <p:cNvPr id="4" name="Picture 3">
            <a:extLst>
              <a:ext uri="{FF2B5EF4-FFF2-40B4-BE49-F238E27FC236}">
                <a16:creationId xmlns:a16="http://schemas.microsoft.com/office/drawing/2014/main" xmlns="" id="{FA95BB10-B9F0-47CA-BA7A-F9CA10F340A6}"/>
              </a:ext>
            </a:extLst>
          </p:cNvPr>
          <p:cNvPicPr>
            <a:picLocks noChangeAspect="1"/>
          </p:cNvPicPr>
          <p:nvPr/>
        </p:nvPicPr>
        <p:blipFill>
          <a:blip r:embed="rId3"/>
          <a:stretch>
            <a:fillRect/>
          </a:stretch>
        </p:blipFill>
        <p:spPr>
          <a:xfrm>
            <a:off x="6096000" y="3966794"/>
            <a:ext cx="6031284" cy="2026043"/>
          </a:xfrm>
          <a:prstGeom prst="rect">
            <a:avLst/>
          </a:prstGeom>
        </p:spPr>
      </p:pic>
    </p:spTree>
    <p:extLst>
      <p:ext uri="{BB962C8B-B14F-4D97-AF65-F5344CB8AC3E}">
        <p14:creationId xmlns:p14="http://schemas.microsoft.com/office/powerpoint/2010/main" val="2874084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052CC-5B4F-4B56-8520-E5ACB74A5889}"/>
              </a:ext>
            </a:extLst>
          </p:cNvPr>
          <p:cNvSpPr>
            <a:spLocks noGrp="1"/>
          </p:cNvSpPr>
          <p:nvPr>
            <p:ph type="title"/>
          </p:nvPr>
        </p:nvSpPr>
        <p:spPr>
          <a:xfrm>
            <a:off x="1154954" y="973668"/>
            <a:ext cx="8761413" cy="706964"/>
          </a:xfrm>
        </p:spPr>
        <p:txBody>
          <a:bodyPr>
            <a:normAutofit/>
          </a:bodyPr>
          <a:lstStyle/>
          <a:p>
            <a:pPr algn="ctr"/>
            <a:r>
              <a:rPr lang="en-CA" dirty="0"/>
              <a:t>Desktop recorder</a:t>
            </a:r>
            <a:endParaRPr lang="en-US" dirty="0"/>
          </a:p>
        </p:txBody>
      </p:sp>
      <p:pic>
        <p:nvPicPr>
          <p:cNvPr id="9218" name="Picture 2">
            <a:extLst>
              <a:ext uri="{FF2B5EF4-FFF2-40B4-BE49-F238E27FC236}">
                <a16:creationId xmlns:a16="http://schemas.microsoft.com/office/drawing/2014/main" xmlns="" id="{A4A6326D-F1BF-4301-A19B-455D987320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7426"/>
          <a:stretch/>
        </p:blipFill>
        <p:spPr bwMode="auto">
          <a:xfrm>
            <a:off x="419947" y="2241379"/>
            <a:ext cx="5533630" cy="390620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67218E6F-7C6A-4E5D-8ECE-1CA0B537F1B1}"/>
              </a:ext>
            </a:extLst>
          </p:cNvPr>
          <p:cNvSpPr>
            <a:spLocks noGrp="1"/>
          </p:cNvSpPr>
          <p:nvPr>
            <p:ph idx="1"/>
          </p:nvPr>
        </p:nvSpPr>
        <p:spPr>
          <a:xfrm>
            <a:off x="5980954" y="2241380"/>
            <a:ext cx="5976584" cy="2907396"/>
          </a:xfrm>
        </p:spPr>
        <p:txBody>
          <a:bodyPr anchor="ctr">
            <a:normAutofit/>
          </a:bodyPr>
          <a:lstStyle/>
          <a:p>
            <a:pPr>
              <a:lnSpc>
                <a:spcPct val="90000"/>
              </a:lnSpc>
            </a:pPr>
            <a:r>
              <a:rPr lang="en-CA" sz="1500" dirty="0"/>
              <a:t>Used to record activities on the desktop. However, it is used to record and automate multiple actions and complex workflows. </a:t>
            </a:r>
          </a:p>
          <a:p>
            <a:pPr>
              <a:lnSpc>
                <a:spcPct val="90000"/>
              </a:lnSpc>
            </a:pPr>
            <a:r>
              <a:rPr lang="en-CA" sz="1500" dirty="0"/>
              <a:t>Each activity here is contained in an Attach Window component, as shown in the following screenshot. </a:t>
            </a:r>
          </a:p>
          <a:p>
            <a:pPr>
              <a:lnSpc>
                <a:spcPct val="90000"/>
              </a:lnSpc>
            </a:pPr>
            <a:r>
              <a:rPr lang="en-CA" sz="1500" dirty="0"/>
              <a:t>The Attach Window component is especially important to ensure that other windows of the same application do not interfere in the workflow. </a:t>
            </a:r>
          </a:p>
          <a:p>
            <a:pPr>
              <a:lnSpc>
                <a:spcPct val="90000"/>
              </a:lnSpc>
            </a:pPr>
            <a:r>
              <a:rPr lang="en-CA" sz="1500" dirty="0" err="1"/>
              <a:t>UiPath</a:t>
            </a:r>
            <a:r>
              <a:rPr lang="en-CA" sz="1500" dirty="0"/>
              <a:t> uses the name of the app, the title of the window, and the currently opened file to locate and identify the correct window. </a:t>
            </a:r>
            <a:endParaRPr lang="en-US" sz="1500" dirty="0"/>
          </a:p>
        </p:txBody>
      </p:sp>
      <p:pic>
        <p:nvPicPr>
          <p:cNvPr id="5" name="Picture 4" descr="A screenshot of a cell phone&#10;&#10;Description automatically generated">
            <a:extLst>
              <a:ext uri="{FF2B5EF4-FFF2-40B4-BE49-F238E27FC236}">
                <a16:creationId xmlns:a16="http://schemas.microsoft.com/office/drawing/2014/main" xmlns="" id="{B6FD57DE-80DB-4FF9-81F1-C5F757A56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106" y="5148775"/>
            <a:ext cx="5973432" cy="1603717"/>
          </a:xfrm>
          <a:prstGeom prst="rect">
            <a:avLst/>
          </a:prstGeom>
        </p:spPr>
      </p:pic>
    </p:spTree>
    <p:extLst>
      <p:ext uri="{BB962C8B-B14F-4D97-AF65-F5344CB8AC3E}">
        <p14:creationId xmlns:p14="http://schemas.microsoft.com/office/powerpoint/2010/main" val="3839449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12F23-ECEC-4213-BC06-58DC23204575}"/>
              </a:ext>
            </a:extLst>
          </p:cNvPr>
          <p:cNvSpPr>
            <a:spLocks noGrp="1"/>
          </p:cNvSpPr>
          <p:nvPr>
            <p:ph type="title"/>
          </p:nvPr>
        </p:nvSpPr>
        <p:spPr/>
        <p:txBody>
          <a:bodyPr/>
          <a:lstStyle/>
          <a:p>
            <a:pPr algn="ctr"/>
            <a:r>
              <a:rPr lang="en-CA" dirty="0"/>
              <a:t>Web &amp; Citrix Recorder</a:t>
            </a:r>
            <a:endParaRPr lang="en-US" dirty="0"/>
          </a:p>
        </p:txBody>
      </p:sp>
      <p:sp>
        <p:nvSpPr>
          <p:cNvPr id="3" name="Content Placeholder 2">
            <a:extLst>
              <a:ext uri="{FF2B5EF4-FFF2-40B4-BE49-F238E27FC236}">
                <a16:creationId xmlns:a16="http://schemas.microsoft.com/office/drawing/2014/main" xmlns="" id="{B3DB666D-F25E-40AA-BC10-8323BBB282B5}"/>
              </a:ext>
            </a:extLst>
          </p:cNvPr>
          <p:cNvSpPr>
            <a:spLocks noGrp="1"/>
          </p:cNvSpPr>
          <p:nvPr>
            <p:ph idx="1"/>
          </p:nvPr>
        </p:nvSpPr>
        <p:spPr>
          <a:xfrm>
            <a:off x="510988" y="2603500"/>
            <a:ext cx="11107271" cy="3416300"/>
          </a:xfrm>
        </p:spPr>
        <p:txBody>
          <a:bodyPr/>
          <a:lstStyle/>
          <a:p>
            <a:r>
              <a:rPr lang="en-CA" b="1" dirty="0"/>
              <a:t>Web recorder:</a:t>
            </a:r>
            <a:r>
              <a:rPr lang="en-CA" dirty="0"/>
              <a:t> The web recorder, as the name suggests, is used to record actions on web applications and browsers.</a:t>
            </a:r>
            <a:endParaRPr lang="en-US" dirty="0"/>
          </a:p>
          <a:p>
            <a:r>
              <a:rPr lang="en-CA" b="1" dirty="0"/>
              <a:t>Citrix recorder:</a:t>
            </a:r>
            <a:r>
              <a:rPr lang="en-CA" dirty="0"/>
              <a:t> Citrix is used to record virtual machines, VNC, and Citrix environments. This recording allows only keyboard, text, and image automation.</a:t>
            </a:r>
            <a:endParaRPr lang="en-US" dirty="0"/>
          </a:p>
          <a:p>
            <a:r>
              <a:rPr lang="en-CA" dirty="0"/>
              <a:t>Some actions are recordable while others are not:</a:t>
            </a:r>
            <a:endParaRPr lang="en-US" dirty="0"/>
          </a:p>
          <a:p>
            <a:pPr lvl="1"/>
            <a:r>
              <a:rPr lang="en-CA" b="1" dirty="0"/>
              <a:t>Recordable actions: </a:t>
            </a:r>
            <a:r>
              <a:rPr lang="en-CA" dirty="0"/>
              <a:t>Left-click on buttons, check boxes, drop-down lists, and other GUI elements. Text typing is also recordable.</a:t>
            </a:r>
            <a:endParaRPr lang="en-US" dirty="0"/>
          </a:p>
          <a:p>
            <a:pPr lvl="1"/>
            <a:r>
              <a:rPr lang="en-CA" b="1" dirty="0"/>
              <a:t>Actions that cannot be recorded: </a:t>
            </a:r>
            <a:r>
              <a:rPr lang="en-CA" dirty="0"/>
              <a:t>Keyboard shortcuts, mouse hover, right-click. Modifier keys such as </a:t>
            </a:r>
            <a:r>
              <a:rPr lang="en-CA" i="1" dirty="0"/>
              <a:t>Ctrl</a:t>
            </a:r>
            <a:r>
              <a:rPr lang="en-CA" dirty="0"/>
              <a:t> and </a:t>
            </a:r>
            <a:r>
              <a:rPr lang="en-CA" i="1" dirty="0"/>
              <a:t>Alt</a:t>
            </a:r>
            <a:r>
              <a:rPr lang="en-CA" dirty="0"/>
              <a:t> cannot be recorded.</a:t>
            </a:r>
            <a:endParaRPr lang="en-US" dirty="0"/>
          </a:p>
          <a:p>
            <a:endParaRPr lang="en-US" dirty="0"/>
          </a:p>
        </p:txBody>
      </p:sp>
    </p:spTree>
    <p:extLst>
      <p:ext uri="{BB962C8B-B14F-4D97-AF65-F5344CB8AC3E}">
        <p14:creationId xmlns:p14="http://schemas.microsoft.com/office/powerpoint/2010/main" val="299048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6913D-B8F6-483D-9F4B-E7783CABD71D}"/>
              </a:ext>
            </a:extLst>
          </p:cNvPr>
          <p:cNvSpPr>
            <a:spLocks noGrp="1"/>
          </p:cNvSpPr>
          <p:nvPr>
            <p:ph type="title"/>
          </p:nvPr>
        </p:nvSpPr>
        <p:spPr>
          <a:xfrm>
            <a:off x="1154954" y="762000"/>
            <a:ext cx="8761413" cy="1083732"/>
          </a:xfrm>
        </p:spPr>
        <p:txBody>
          <a:bodyPr/>
          <a:lstStyle/>
          <a:p>
            <a:pPr algn="ctr"/>
            <a:r>
              <a:rPr lang="en-US" dirty="0"/>
              <a:t>DEMO ON DESKTOP &amp; BASIC RECORDERS</a:t>
            </a:r>
          </a:p>
        </p:txBody>
      </p:sp>
      <p:sp>
        <p:nvSpPr>
          <p:cNvPr id="3" name="Content Placeholder 2">
            <a:extLst>
              <a:ext uri="{FF2B5EF4-FFF2-40B4-BE49-F238E27FC236}">
                <a16:creationId xmlns:a16="http://schemas.microsoft.com/office/drawing/2014/main" xmlns="" id="{46DDC217-EB0F-4082-8043-8A70B39F256E}"/>
              </a:ext>
            </a:extLst>
          </p:cNvPr>
          <p:cNvSpPr>
            <a:spLocks noGrp="1"/>
          </p:cNvSpPr>
          <p:nvPr>
            <p:ph idx="1"/>
          </p:nvPr>
        </p:nvSpPr>
        <p:spPr/>
        <p:txBody>
          <a:bodyPr/>
          <a:lstStyle/>
          <a:p>
            <a:pPr marL="0" indent="0">
              <a:buNone/>
            </a:pPr>
            <a:r>
              <a:rPr lang="en-US" dirty="0"/>
              <a:t>DEMO: Day2_Demo1_DesktopRecordingWithExcel</a:t>
            </a:r>
          </a:p>
        </p:txBody>
      </p:sp>
    </p:spTree>
    <p:extLst>
      <p:ext uri="{BB962C8B-B14F-4D97-AF65-F5344CB8AC3E}">
        <p14:creationId xmlns:p14="http://schemas.microsoft.com/office/powerpoint/2010/main" val="257547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Day 3 - Topics Covered</a:t>
            </a:r>
          </a:p>
        </p:txBody>
      </p:sp>
      <p:sp>
        <p:nvSpPr>
          <p:cNvPr id="3" name="Content Placeholder 2"/>
          <p:cNvSpPr>
            <a:spLocks noGrp="1"/>
          </p:cNvSpPr>
          <p:nvPr>
            <p:ph idx="1"/>
          </p:nvPr>
        </p:nvSpPr>
        <p:spPr>
          <a:xfrm>
            <a:off x="1154954" y="2279561"/>
            <a:ext cx="10371638" cy="4578439"/>
          </a:xfrm>
        </p:spPr>
        <p:txBody>
          <a:bodyPr numCol="2">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Automation Lifecycle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Managing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Creating Variables</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Body of an Activity</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Properties Panel</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Variables Panel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Removing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 of Variables</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Text Variables</a:t>
            </a:r>
          </a:p>
          <a:p>
            <a:pPr lvl="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1</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True or False Variables</a:t>
            </a:r>
          </a:p>
          <a:p>
            <a:pPr lvl="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2</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Number Variables</a:t>
            </a:r>
          </a:p>
          <a:p>
            <a:pPr lvl="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3</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Array Variables</a:t>
            </a:r>
          </a:p>
          <a:p>
            <a:pPr lvl="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4</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Date and Time Variables</a:t>
            </a:r>
          </a:p>
          <a:p>
            <a:pPr lvl="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5</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Table Variables</a:t>
            </a:r>
          </a:p>
          <a:p>
            <a:pPr lvl="3">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6</a:t>
            </a: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UiPath</a:t>
            </a:r>
            <a:r>
              <a:rPr lang="en-US" dirty="0">
                <a:latin typeface="Times New Roman" panose="02020603050405020304" pitchFamily="18" charset="0"/>
                <a:cs typeface="Times New Roman" panose="02020603050405020304" pitchFamily="18" charset="0"/>
              </a:rPr>
              <a:t> Proprietary Variables</a:t>
            </a:r>
          </a:p>
          <a:p>
            <a:pPr lvl="2">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GenericValue</a:t>
            </a:r>
            <a:r>
              <a:rPr lang="en-US" dirty="0">
                <a:latin typeface="Times New Roman" panose="02020603050405020304" pitchFamily="18" charset="0"/>
                <a:cs typeface="Times New Roman" panose="02020603050405020304" pitchFamily="18" charset="0"/>
              </a:rPr>
              <a:t> Variables</a:t>
            </a:r>
          </a:p>
          <a:p>
            <a:pPr lvl="2">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QueueItem</a:t>
            </a:r>
            <a:r>
              <a:rPr lang="en-US" dirty="0">
                <a:latin typeface="Times New Roman" panose="02020603050405020304" pitchFamily="18" charset="0"/>
                <a:cs typeface="Times New Roman" panose="02020603050405020304" pitchFamily="18" charset="0"/>
              </a:rPr>
              <a:t> Variables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326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Automation Lifecycle</a:t>
            </a:r>
          </a:p>
        </p:txBody>
      </p:sp>
      <p:pic>
        <p:nvPicPr>
          <p:cNvPr id="4" name="Content Placeholder 3"/>
          <p:cNvPicPr>
            <a:picLocks noGrp="1" noChangeAspect="1"/>
          </p:cNvPicPr>
          <p:nvPr>
            <p:ph idx="1"/>
          </p:nvPr>
        </p:nvPicPr>
        <p:blipFill>
          <a:blip r:embed="rId2"/>
          <a:stretch>
            <a:fillRect/>
          </a:stretch>
        </p:blipFill>
        <p:spPr>
          <a:xfrm>
            <a:off x="446251" y="2255769"/>
            <a:ext cx="8362533" cy="4602231"/>
          </a:xfrm>
          <a:prstGeom prst="rect">
            <a:avLst/>
          </a:prstGeom>
        </p:spPr>
      </p:pic>
      <p:sp>
        <p:nvSpPr>
          <p:cNvPr id="5" name="TextBox 4"/>
          <p:cNvSpPr txBox="1"/>
          <p:nvPr/>
        </p:nvSpPr>
        <p:spPr>
          <a:xfrm>
            <a:off x="8963696" y="2434107"/>
            <a:ext cx="306517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Process Understanding</a:t>
            </a:r>
          </a:p>
          <a:p>
            <a:pPr marL="285750" indent="-285750">
              <a:buFont typeface="Wingdings" panose="05000000000000000000" pitchFamily="2" charset="2"/>
              <a:buChar char="Ø"/>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Documenting the Process</a:t>
            </a:r>
          </a:p>
          <a:p>
            <a:pPr marL="285750" indent="-285750">
              <a:buFont typeface="Wingdings" panose="05000000000000000000" pitchFamily="2" charset="2"/>
              <a:buChar char="Ø"/>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Development and Code Review</a:t>
            </a:r>
          </a:p>
          <a:p>
            <a:pPr marL="285750" indent="-285750">
              <a:buFont typeface="Wingdings" panose="05000000000000000000" pitchFamily="2" charset="2"/>
              <a:buChar char="Ø"/>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Test</a:t>
            </a:r>
          </a:p>
          <a:p>
            <a:pPr marL="285750" indent="-285750">
              <a:buFont typeface="Wingdings" panose="05000000000000000000" pitchFamily="2" charset="2"/>
              <a:buChar char="Ø"/>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Release</a:t>
            </a:r>
          </a:p>
          <a:p>
            <a:pPr marL="285750" indent="-285750">
              <a:buFont typeface="Wingdings" panose="05000000000000000000" pitchFamily="2" charset="2"/>
              <a:buChar char="Ø"/>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Monitoring</a:t>
            </a:r>
          </a:p>
        </p:txBody>
      </p:sp>
    </p:spTree>
    <p:extLst>
      <p:ext uri="{BB962C8B-B14F-4D97-AF65-F5344CB8AC3E}">
        <p14:creationId xmlns:p14="http://schemas.microsoft.com/office/powerpoint/2010/main" val="63044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What should be automated?</a:t>
            </a:r>
            <a:endParaRPr lang="en-US" dirty="0"/>
          </a:p>
        </p:txBody>
      </p:sp>
      <p:sp>
        <p:nvSpPr>
          <p:cNvPr id="3" name="Content Placeholder 2"/>
          <p:cNvSpPr>
            <a:spLocks noGrp="1"/>
          </p:cNvSpPr>
          <p:nvPr>
            <p:ph idx="1"/>
          </p:nvPr>
        </p:nvSpPr>
        <p:spPr>
          <a:xfrm>
            <a:off x="1122830" y="2770925"/>
            <a:ext cx="8825659" cy="3416300"/>
          </a:xfrm>
        </p:spPr>
        <p:txBody>
          <a:bodyPr>
            <a:normAutofit/>
          </a:bodyPr>
          <a:lstStyle/>
          <a:p>
            <a:pPr algn="just">
              <a:buFont typeface="Wingdings" panose="05000000000000000000" pitchFamily="2" charset="2"/>
              <a:buChar char="Ø"/>
            </a:pPr>
            <a:r>
              <a:rPr lang="en-CA" sz="2000" dirty="0">
                <a:solidFill>
                  <a:schemeClr val="tx1"/>
                </a:solidFill>
                <a:latin typeface="Times New Roman" panose="02020603050405020304" pitchFamily="18" charset="0"/>
                <a:cs typeface="Times New Roman" panose="02020603050405020304" pitchFamily="18" charset="0"/>
              </a:rPr>
              <a:t>Well defined and rule-based steps</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2000" dirty="0">
                <a:solidFill>
                  <a:schemeClr val="tx1"/>
                </a:solidFill>
                <a:latin typeface="Times New Roman" panose="02020603050405020304" pitchFamily="18" charset="0"/>
                <a:cs typeface="Times New Roman" panose="02020603050405020304" pitchFamily="18" charset="0"/>
              </a:rPr>
              <a:t>Logical</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2000" dirty="0">
                <a:solidFill>
                  <a:schemeClr val="tx1"/>
                </a:solidFill>
                <a:latin typeface="Times New Roman" panose="02020603050405020304" pitchFamily="18" charset="0"/>
                <a:cs typeface="Times New Roman" panose="02020603050405020304" pitchFamily="18" charset="0"/>
              </a:rPr>
              <a:t>An input to the task can be diverted to the software system</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2000" dirty="0">
                <a:solidFill>
                  <a:schemeClr val="tx1"/>
                </a:solidFill>
                <a:latin typeface="Times New Roman" panose="02020603050405020304" pitchFamily="18" charset="0"/>
                <a:cs typeface="Times New Roman" panose="02020603050405020304" pitchFamily="18" charset="0"/>
              </a:rPr>
              <a:t>Input can be deciphered by software systems with available techniques </a:t>
            </a:r>
          </a:p>
          <a:p>
            <a:pPr algn="just">
              <a:buFont typeface="Wingdings" panose="05000000000000000000" pitchFamily="2" charset="2"/>
              <a:buChar char="Ø"/>
            </a:pPr>
            <a:r>
              <a:rPr lang="en-CA" sz="2000" dirty="0">
                <a:solidFill>
                  <a:schemeClr val="tx1"/>
                </a:solidFill>
                <a:latin typeface="Times New Roman" panose="02020603050405020304" pitchFamily="18" charset="0"/>
                <a:cs typeface="Times New Roman" panose="02020603050405020304" pitchFamily="18" charset="0"/>
              </a:rPr>
              <a:t>The output system is accessible</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2000" dirty="0">
                <a:solidFill>
                  <a:schemeClr val="tx1"/>
                </a:solidFill>
                <a:latin typeface="Times New Roman" panose="02020603050405020304" pitchFamily="18" charset="0"/>
                <a:cs typeface="Times New Roman" panose="02020603050405020304" pitchFamily="18" charset="0"/>
              </a:rPr>
              <a:t>Benefits are more than the cost</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39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Managing Variables</a:t>
            </a:r>
          </a:p>
        </p:txBody>
      </p:sp>
      <p:sp>
        <p:nvSpPr>
          <p:cNvPr id="3" name="Content Placeholder 2"/>
          <p:cNvSpPr>
            <a:spLocks noGrp="1"/>
          </p:cNvSpPr>
          <p:nvPr>
            <p:ph idx="1"/>
          </p:nvPr>
        </p:nvSpPr>
        <p:spPr>
          <a:xfrm>
            <a:off x="1056068" y="2603500"/>
            <a:ext cx="10187188" cy="341630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Variables are used to store multiple types of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Variables need to be created with different names, even if used in different Scopes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variable's name is its unique ID and it defines the way it’s being displayed and used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stored within a variable is called a value, and it can be of multiple types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Studio, all strings have to be placed between quotation marks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Variables cannot be created if the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panel does not contain at least one activity</a:t>
            </a:r>
          </a:p>
        </p:txBody>
      </p:sp>
    </p:spTree>
    <p:extLst>
      <p:ext uri="{BB962C8B-B14F-4D97-AF65-F5344CB8AC3E}">
        <p14:creationId xmlns:p14="http://schemas.microsoft.com/office/powerpoint/2010/main" val="31145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Creating Variables</a:t>
            </a:r>
          </a:p>
        </p:txBody>
      </p:sp>
      <p:sp>
        <p:nvSpPr>
          <p:cNvPr id="3" name="Content Placeholder 2"/>
          <p:cNvSpPr>
            <a:spLocks noGrp="1"/>
          </p:cNvSpPr>
          <p:nvPr>
            <p:ph idx="1"/>
          </p:nvPr>
        </p:nvSpPr>
        <p:spPr>
          <a:xfrm>
            <a:off x="502277" y="2603500"/>
            <a:ext cx="11217498" cy="341630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Body of an Activity</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From the </a:t>
            </a:r>
            <a:r>
              <a:rPr lang="en-US" sz="1600" b="1" dirty="0">
                <a:latin typeface="Times New Roman" panose="02020603050405020304" pitchFamily="18" charset="0"/>
                <a:cs typeface="Times New Roman" panose="02020603050405020304" pitchFamily="18" charset="0"/>
              </a:rPr>
              <a:t>Activities</a:t>
            </a:r>
            <a:r>
              <a:rPr lang="en-US" sz="1600" dirty="0">
                <a:latin typeface="Times New Roman" panose="02020603050405020304" pitchFamily="18" charset="0"/>
                <a:cs typeface="Times New Roman" panose="02020603050405020304" pitchFamily="18" charset="0"/>
              </a:rPr>
              <a:t> panel, drag an activity to the </a:t>
            </a:r>
            <a:r>
              <a:rPr lang="en-US" sz="1600" b="1" dirty="0">
                <a:latin typeface="Times New Roman" panose="02020603050405020304" pitchFamily="18" charset="0"/>
                <a:cs typeface="Times New Roman" panose="02020603050405020304" pitchFamily="18" charset="0"/>
              </a:rPr>
              <a:t>Designer</a:t>
            </a:r>
            <a:r>
              <a:rPr lang="en-US" sz="1600" dirty="0">
                <a:latin typeface="Times New Roman" panose="02020603050405020304" pitchFamily="18" charset="0"/>
                <a:cs typeface="Times New Roman" panose="02020603050405020304" pitchFamily="18" charset="0"/>
              </a:rPr>
              <a:t> panel. Right-click a field and select </a:t>
            </a:r>
            <a:r>
              <a:rPr lang="en-US" sz="1600" b="1" dirty="0">
                <a:latin typeface="Times New Roman" panose="02020603050405020304" pitchFamily="18" charset="0"/>
                <a:cs typeface="Times New Roman" panose="02020603050405020304" pitchFamily="18" charset="0"/>
              </a:rPr>
              <a:t>Create Variable</a:t>
            </a:r>
            <a:r>
              <a:rPr lang="en-US" sz="1600" dirty="0">
                <a:latin typeface="Times New Roman" panose="02020603050405020304" pitchFamily="18" charset="0"/>
                <a:cs typeface="Times New Roman" panose="02020603050405020304" pitchFamily="18" charset="0"/>
              </a:rPr>
              <a:t> from the context menu, or press </a:t>
            </a:r>
            <a:r>
              <a:rPr lang="en-US" sz="1600" dirty="0" err="1">
                <a:latin typeface="Times New Roman" panose="02020603050405020304" pitchFamily="18" charset="0"/>
                <a:cs typeface="Times New Roman" panose="02020603050405020304" pitchFamily="18" charset="0"/>
              </a:rPr>
              <a:t>Ctrl+K</a:t>
            </a:r>
            <a:r>
              <a:rPr lang="en-US" sz="1600" dirty="0">
                <a:latin typeface="Times New Roman" panose="02020603050405020304" pitchFamily="18" charset="0"/>
                <a:cs typeface="Times New Roman" panose="02020603050405020304" pitchFamily="18" charset="0"/>
              </a:rPr>
              <a:t>. The </a:t>
            </a:r>
            <a:r>
              <a:rPr lang="en-US" sz="1600" b="1" dirty="0">
                <a:latin typeface="Times New Roman" panose="02020603050405020304" pitchFamily="18" charset="0"/>
                <a:cs typeface="Times New Roman" panose="02020603050405020304" pitchFamily="18" charset="0"/>
              </a:rPr>
              <a:t>Set </a:t>
            </a:r>
            <a:r>
              <a:rPr lang="en-US" sz="1600" b="1"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field is displayed.</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Fill in the name and press Enter. The variable is created and visible in the field. Check its scope and type in the </a:t>
            </a:r>
            <a:r>
              <a:rPr lang="en-US" sz="1600" b="1" dirty="0">
                <a:latin typeface="Times New Roman" panose="02020603050405020304" pitchFamily="18" charset="0"/>
                <a:cs typeface="Times New Roman" panose="02020603050405020304" pitchFamily="18" charset="0"/>
              </a:rPr>
              <a:t>Variables</a:t>
            </a:r>
            <a:r>
              <a:rPr lang="en-US" sz="1600" dirty="0">
                <a:latin typeface="Times New Roman" panose="02020603050405020304" pitchFamily="18" charset="0"/>
                <a:cs typeface="Times New Roman" panose="02020603050405020304" pitchFamily="18" charset="0"/>
              </a:rPr>
              <a:t> panel.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Variables created in this way automatically receive the type according to the activity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scope of variables created in this way is the smallest container it is part of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type is automatically generated depending on the selected property.</a:t>
            </a:r>
          </a:p>
        </p:txBody>
      </p:sp>
    </p:spTree>
    <p:extLst>
      <p:ext uri="{BB962C8B-B14F-4D97-AF65-F5344CB8AC3E}">
        <p14:creationId xmlns:p14="http://schemas.microsoft.com/office/powerpoint/2010/main" val="1953010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Creating Variables</a:t>
            </a:r>
          </a:p>
        </p:txBody>
      </p:sp>
      <p:sp>
        <p:nvSpPr>
          <p:cNvPr id="3" name="Content Placeholder 2"/>
          <p:cNvSpPr>
            <a:spLocks noGrp="1"/>
          </p:cNvSpPr>
          <p:nvPr>
            <p:ph idx="1"/>
          </p:nvPr>
        </p:nvSpPr>
        <p:spPr>
          <a:xfrm>
            <a:off x="502275" y="2603500"/>
            <a:ext cx="11217499" cy="341630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Properties Panel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Properties</a:t>
            </a:r>
            <a:r>
              <a:rPr lang="en-US" dirty="0">
                <a:latin typeface="Times New Roman" panose="02020603050405020304" pitchFamily="18" charset="0"/>
                <a:cs typeface="Times New Roman" panose="02020603050405020304" pitchFamily="18" charset="0"/>
              </a:rPr>
              <a:t> panel of any activity, right-click a field that can be edited, and select </a:t>
            </a:r>
            <a:r>
              <a:rPr lang="en-US" b="1" dirty="0">
                <a:latin typeface="Times New Roman" panose="02020603050405020304" pitchFamily="18" charset="0"/>
                <a:cs typeface="Times New Roman" panose="02020603050405020304" pitchFamily="18" charset="0"/>
              </a:rPr>
              <a:t>Create Variable</a:t>
            </a:r>
            <a:r>
              <a:rPr lang="en-US" dirty="0">
                <a:latin typeface="Times New Roman" panose="02020603050405020304" pitchFamily="18" charset="0"/>
                <a:cs typeface="Times New Roman" panose="02020603050405020304" pitchFamily="18" charset="0"/>
              </a:rPr>
              <a:t> from the context menu, or press </a:t>
            </a:r>
            <a:r>
              <a:rPr lang="en-US" dirty="0" err="1">
                <a:latin typeface="Times New Roman" panose="02020603050405020304" pitchFamily="18" charset="0"/>
                <a:cs typeface="Times New Roman" panose="02020603050405020304" pitchFamily="18" charset="0"/>
              </a:rPr>
              <a:t>Ctrl+K</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Set </a:t>
            </a:r>
            <a:r>
              <a:rPr lang="en-US" b="1"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field is displayed.</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Fill in the name and press Enter. The variable is created and visible in the field. Check its scope and type in the </a:t>
            </a:r>
            <a:r>
              <a:rPr lang="en-US" b="1" dirty="0">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panel.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scope of variables created in this way is the smallest container it is part of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type is automatically generated depending on the selected property.</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820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Creating Variables</a:t>
            </a:r>
          </a:p>
        </p:txBody>
      </p:sp>
      <p:sp>
        <p:nvSpPr>
          <p:cNvPr id="3" name="Content Placeholder 2"/>
          <p:cNvSpPr>
            <a:spLocks noGrp="1"/>
          </p:cNvSpPr>
          <p:nvPr>
            <p:ph idx="1"/>
          </p:nvPr>
        </p:nvSpPr>
        <p:spPr>
          <a:xfrm>
            <a:off x="631065" y="2680774"/>
            <a:ext cx="11114467" cy="341630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Variables Panel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panel, click </a:t>
            </a:r>
            <a:r>
              <a:rPr lang="en-US" b="1" dirty="0">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panel is displayed.</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the </a:t>
            </a:r>
            <a:r>
              <a:rPr lang="en-US" b="1" dirty="0">
                <a:latin typeface="Times New Roman" panose="02020603050405020304" pitchFamily="18" charset="0"/>
                <a:cs typeface="Times New Roman" panose="02020603050405020304" pitchFamily="18" charset="0"/>
              </a:rPr>
              <a:t>Create Variable</a:t>
            </a:r>
            <a:r>
              <a:rPr lang="en-US" dirty="0">
                <a:latin typeface="Times New Roman" panose="02020603050405020304" pitchFamily="18" charset="0"/>
                <a:cs typeface="Times New Roman" panose="02020603050405020304" pitchFamily="18" charset="0"/>
              </a:rPr>
              <a:t> line, and fill in the name. A new variable is created.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default type of variables created this way is </a:t>
            </a:r>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253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Removing Variables</a:t>
            </a:r>
          </a:p>
        </p:txBody>
      </p:sp>
      <p:sp>
        <p:nvSpPr>
          <p:cNvPr id="3" name="Content Placeholder 2"/>
          <p:cNvSpPr>
            <a:spLocks noGrp="1"/>
          </p:cNvSpPr>
          <p:nvPr>
            <p:ph idx="1"/>
          </p:nvPr>
        </p:nvSpPr>
        <p:spPr>
          <a:xfrm>
            <a:off x="386366" y="2603499"/>
            <a:ext cx="11359166" cy="3784421"/>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panel, right-click a variable and select the </a:t>
            </a:r>
            <a:r>
              <a:rPr lang="en-US" b="1" dirty="0">
                <a:latin typeface="Times New Roman" panose="02020603050405020304" pitchFamily="18" charset="0"/>
                <a:cs typeface="Times New Roman" panose="02020603050405020304" pitchFamily="18" charset="0"/>
              </a:rPr>
              <a:t>Delete</a:t>
            </a:r>
            <a:r>
              <a:rPr lang="en-US" dirty="0">
                <a:latin typeface="Times New Roman" panose="02020603050405020304" pitchFamily="18" charset="0"/>
                <a:cs typeface="Times New Roman" panose="02020603050405020304" pitchFamily="18" charset="0"/>
              </a:rPr>
              <a:t> option.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panel, select a variable and press the Delete key.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can also remove all the variables that are defined in the </a:t>
            </a:r>
            <a:r>
              <a:rPr lang="en-US" b="1" dirty="0">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panel, but not used in your currently opened project.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do so, on the </a:t>
            </a:r>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ribbon tab click </a:t>
            </a:r>
            <a:r>
              <a:rPr lang="en-US" b="1" dirty="0">
                <a:latin typeface="Times New Roman" panose="02020603050405020304" pitchFamily="18" charset="0"/>
                <a:cs typeface="Times New Roman" panose="02020603050405020304" pitchFamily="18" charset="0"/>
              </a:rPr>
              <a:t>Remove Unused Variables</a:t>
            </a:r>
            <a:r>
              <a:rPr lang="en-US" dirty="0">
                <a:latin typeface="Times New Roman" panose="02020603050405020304" pitchFamily="18" charset="0"/>
                <a:cs typeface="Times New Roman" panose="02020603050405020304" pitchFamily="18" charset="0"/>
              </a:rPr>
              <a:t>. This also removes variables that are unused but mentioned in annotations.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you remove or upgrade a package that may lead to a variable or argument being undefined, an </a:t>
            </a:r>
            <a:r>
              <a:rPr lang="en-US" b="1" dirty="0">
                <a:latin typeface="Times New Roman" panose="02020603050405020304" pitchFamily="18" charset="0"/>
                <a:cs typeface="Times New Roman" panose="02020603050405020304" pitchFamily="18" charset="0"/>
              </a:rPr>
              <a:t>Unknown Type</a:t>
            </a:r>
            <a:r>
              <a:rPr lang="en-US" dirty="0">
                <a:latin typeface="Times New Roman" panose="02020603050405020304" pitchFamily="18" charset="0"/>
                <a:cs typeface="Times New Roman" panose="02020603050405020304" pitchFamily="18" charset="0"/>
              </a:rPr>
              <a:t> is added in its place so that the file can be opened and edited in Studio.</a:t>
            </a:r>
          </a:p>
        </p:txBody>
      </p:sp>
    </p:spTree>
    <p:extLst>
      <p:ext uri="{BB962C8B-B14F-4D97-AF65-F5344CB8AC3E}">
        <p14:creationId xmlns:p14="http://schemas.microsoft.com/office/powerpoint/2010/main" val="398351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Variables</a:t>
            </a:r>
          </a:p>
        </p:txBody>
      </p:sp>
      <p:sp>
        <p:nvSpPr>
          <p:cNvPr id="3" name="Content Placeholder 2"/>
          <p:cNvSpPr>
            <a:spLocks noGrp="1"/>
          </p:cNvSpPr>
          <p:nvPr>
            <p:ph idx="1"/>
          </p:nvPr>
        </p:nvSpPr>
        <p:spPr>
          <a:xfrm>
            <a:off x="489397" y="2603500"/>
            <a:ext cx="11165983" cy="341630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Text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text or string variable is a type of variable that can store only strings.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types of variables can be used to store any information such as employee names, usernames or any other string.</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strings in </a:t>
            </a:r>
            <a:r>
              <a:rPr lang="en-US" dirty="0" err="1">
                <a:latin typeface="Times New Roman" panose="02020603050405020304" pitchFamily="18" charset="0"/>
                <a:cs typeface="Times New Roman" panose="02020603050405020304" pitchFamily="18" charset="0"/>
              </a:rPr>
              <a:t>UiPath</a:t>
            </a:r>
            <a:r>
              <a:rPr lang="en-US" dirty="0">
                <a:latin typeface="Times New Roman" panose="02020603050405020304" pitchFamily="18" charset="0"/>
                <a:cs typeface="Times New Roman" panose="02020603050405020304" pitchFamily="18" charset="0"/>
              </a:rPr>
              <a:t> have to be placed in between quotes.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ACTIVITY 1:</a:t>
            </a:r>
          </a:p>
          <a:p>
            <a:pPr marL="457200" lvl="1" indent="0">
              <a:buNone/>
            </a:pPr>
            <a:r>
              <a:rPr lang="en-US" sz="1800" dirty="0">
                <a:latin typeface="Times New Roman" panose="02020603050405020304" pitchFamily="18" charset="0"/>
                <a:cs typeface="Times New Roman" panose="02020603050405020304" pitchFamily="18" charset="0"/>
              </a:rPr>
              <a:t>Create a project that asks for the user’s name, stores it and displays only the first letter of given name in the </a:t>
            </a:r>
            <a:r>
              <a:rPr lang="en-US" sz="1800" b="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panel</a:t>
            </a:r>
          </a:p>
        </p:txBody>
      </p:sp>
    </p:spTree>
    <p:extLst>
      <p:ext uri="{BB962C8B-B14F-4D97-AF65-F5344CB8AC3E}">
        <p14:creationId xmlns:p14="http://schemas.microsoft.com/office/powerpoint/2010/main" val="3150788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Variables</a:t>
            </a:r>
          </a:p>
        </p:txBody>
      </p:sp>
      <p:sp>
        <p:nvSpPr>
          <p:cNvPr id="3" name="Content Placeholder 2"/>
          <p:cNvSpPr>
            <a:spLocks noGrp="1"/>
          </p:cNvSpPr>
          <p:nvPr>
            <p:ph idx="1"/>
          </p:nvPr>
        </p:nvSpPr>
        <p:spPr>
          <a:xfrm>
            <a:off x="540913" y="2603500"/>
            <a:ext cx="11075831" cy="341630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True or False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true or false variable, also known as Boolean, is a type of variable that only has two possible values, true or false.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variables enable you to make decisions, and thus have a better control over your flow.</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ACTIVITY 2 :</a:t>
            </a:r>
          </a:p>
          <a:p>
            <a:pPr marL="457200" lvl="1" indent="0">
              <a:buNone/>
            </a:pPr>
            <a:r>
              <a:rPr lang="en-US" sz="1800" dirty="0">
                <a:latin typeface="Times New Roman" panose="02020603050405020304" pitchFamily="18" charset="0"/>
                <a:cs typeface="Times New Roman" panose="02020603050405020304" pitchFamily="18" charset="0"/>
              </a:rPr>
              <a:t>Create an automation that asks the user for his name and gender, and displays the results in another window.</a:t>
            </a:r>
          </a:p>
        </p:txBody>
      </p:sp>
    </p:spTree>
    <p:extLst>
      <p:ext uri="{BB962C8B-B14F-4D97-AF65-F5344CB8AC3E}">
        <p14:creationId xmlns:p14="http://schemas.microsoft.com/office/powerpoint/2010/main" val="3724888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Variables</a:t>
            </a:r>
          </a:p>
        </p:txBody>
      </p:sp>
      <p:sp>
        <p:nvSpPr>
          <p:cNvPr id="3" name="Content Placeholder 2"/>
          <p:cNvSpPr>
            <a:spLocks noGrp="1"/>
          </p:cNvSpPr>
          <p:nvPr>
            <p:ph idx="1"/>
          </p:nvPr>
        </p:nvSpPr>
        <p:spPr>
          <a:xfrm>
            <a:off x="549646" y="2603500"/>
            <a:ext cx="11105733" cy="341630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Number Variables</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Number variables are also known as integer or Int32</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to store numeric information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can be used to perform equations or comparisons, pass important data and many others.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ACTIVITY 3 :</a:t>
            </a:r>
          </a:p>
          <a:p>
            <a:pPr marL="457200" lvl="1" indent="0">
              <a:buNone/>
            </a:pPr>
            <a:r>
              <a:rPr lang="en-US" sz="1800" dirty="0">
                <a:latin typeface="Times New Roman" panose="02020603050405020304" pitchFamily="18" charset="0"/>
                <a:cs typeface="Times New Roman" panose="02020603050405020304" pitchFamily="18" charset="0"/>
              </a:rPr>
              <a:t>Create an automation that asks the user for the year in which he or she was born and displays the age in a window.</a:t>
            </a:r>
          </a:p>
        </p:txBody>
      </p:sp>
    </p:spTree>
    <p:extLst>
      <p:ext uri="{BB962C8B-B14F-4D97-AF65-F5344CB8AC3E}">
        <p14:creationId xmlns:p14="http://schemas.microsoft.com/office/powerpoint/2010/main" val="1485409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Variables</a:t>
            </a:r>
          </a:p>
        </p:txBody>
      </p:sp>
      <p:sp>
        <p:nvSpPr>
          <p:cNvPr id="3" name="Content Placeholder 2"/>
          <p:cNvSpPr>
            <a:spLocks noGrp="1"/>
          </p:cNvSpPr>
          <p:nvPr>
            <p:ph idx="1"/>
          </p:nvPr>
        </p:nvSpPr>
        <p:spPr>
          <a:xfrm>
            <a:off x="566670" y="2603500"/>
            <a:ext cx="11011437" cy="341630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Array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array variable is a type of variable which enables you to store multiple values of the same type.</a:t>
            </a: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UiPath</a:t>
            </a:r>
            <a:r>
              <a:rPr lang="en-US" dirty="0">
                <a:latin typeface="Times New Roman" panose="02020603050405020304" pitchFamily="18" charset="0"/>
                <a:cs typeface="Times New Roman" panose="02020603050405020304" pitchFamily="18" charset="0"/>
              </a:rPr>
              <a:t> Studio supports as many types of arrays as it does types of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means that you can create an array of numbers, one of strings, one of Boolean values and so on.</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ACTIVITY 4 :</a:t>
            </a:r>
          </a:p>
          <a:p>
            <a:pPr marL="0" indent="0">
              <a:buNone/>
            </a:pPr>
            <a:r>
              <a:rPr lang="en-US" dirty="0">
                <a:latin typeface="Times New Roman" panose="02020603050405020304" pitchFamily="18" charset="0"/>
                <a:cs typeface="Times New Roman" panose="02020603050405020304" pitchFamily="18" charset="0"/>
              </a:rPr>
              <a:t>	Create an automation that asks the user for his first and last name and age, stores the information in an 	array and then writes it in a .txt file.</a:t>
            </a:r>
          </a:p>
        </p:txBody>
      </p:sp>
    </p:spTree>
    <p:extLst>
      <p:ext uri="{BB962C8B-B14F-4D97-AF65-F5344CB8AC3E}">
        <p14:creationId xmlns:p14="http://schemas.microsoft.com/office/powerpoint/2010/main" val="1228371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Variables</a:t>
            </a:r>
          </a:p>
        </p:txBody>
      </p:sp>
      <p:sp>
        <p:nvSpPr>
          <p:cNvPr id="3" name="Content Placeholder 2"/>
          <p:cNvSpPr>
            <a:spLocks noGrp="1"/>
          </p:cNvSpPr>
          <p:nvPr>
            <p:ph idx="1"/>
          </p:nvPr>
        </p:nvSpPr>
        <p:spPr>
          <a:xfrm>
            <a:off x="540913" y="2603499"/>
            <a:ext cx="11140225" cy="3874573"/>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Date and Time Variables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date and time variable is a type of variable that enables you to store information about any date and time.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type of variable can be found in the Browse and Select a </a:t>
            </a:r>
            <a:r>
              <a:rPr lang="en-US" dirty="0" err="1">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Type window, under the System namespace </a:t>
            </a:r>
            <a:r>
              <a:rPr lang="en-US" dirty="0" err="1">
                <a:latin typeface="Times New Roman" panose="02020603050405020304" pitchFamily="18" charset="0"/>
                <a:cs typeface="Times New Roman" panose="02020603050405020304" pitchFamily="18" charset="0"/>
              </a:rPr>
              <a:t>System.DateTime</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they can be used to append dates to invoices or any other documents you may be working with and are time-sensitive.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ACTIVITY 5 :</a:t>
            </a:r>
          </a:p>
          <a:p>
            <a:pPr marL="0" indent="0">
              <a:buNone/>
            </a:pPr>
            <a:r>
              <a:rPr lang="en-US" dirty="0">
                <a:latin typeface="Times New Roman" panose="02020603050405020304" pitchFamily="18" charset="0"/>
                <a:cs typeface="Times New Roman" panose="02020603050405020304" pitchFamily="18" charset="0"/>
              </a:rPr>
              <a:t>	Build an automation that gets the current date and time, subtracts a specific amount of time 	and writes the result to a Microsoft Excel spreadsheet.</a:t>
            </a:r>
          </a:p>
        </p:txBody>
      </p:sp>
    </p:spTree>
    <p:extLst>
      <p:ext uri="{BB962C8B-B14F-4D97-AF65-F5344CB8AC3E}">
        <p14:creationId xmlns:p14="http://schemas.microsoft.com/office/powerpoint/2010/main" val="347169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Techniques of automation</a:t>
            </a:r>
            <a:endParaRPr lang="en-US" dirty="0"/>
          </a:p>
        </p:txBody>
      </p:sp>
      <p:pic>
        <p:nvPicPr>
          <p:cNvPr id="207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787" y="2358801"/>
            <a:ext cx="5017770" cy="4235182"/>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552" y="2333043"/>
            <a:ext cx="2907659" cy="430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10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Variables</a:t>
            </a:r>
          </a:p>
        </p:txBody>
      </p:sp>
      <p:sp>
        <p:nvSpPr>
          <p:cNvPr id="3" name="Content Placeholder 2"/>
          <p:cNvSpPr>
            <a:spLocks noGrp="1"/>
          </p:cNvSpPr>
          <p:nvPr>
            <p:ph idx="1"/>
          </p:nvPr>
        </p:nvSpPr>
        <p:spPr>
          <a:xfrm>
            <a:off x="463639" y="2331076"/>
            <a:ext cx="11191741" cy="4430332"/>
          </a:xfrm>
        </p:spPr>
        <p:txBody>
          <a:bodyPr>
            <a:no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Table Variables</a:t>
            </a: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DataTable</a:t>
            </a:r>
            <a:r>
              <a:rPr lang="en-US" dirty="0">
                <a:latin typeface="Times New Roman" panose="02020603050405020304" pitchFamily="18" charset="0"/>
                <a:cs typeface="Times New Roman" panose="02020603050405020304" pitchFamily="18" charset="0"/>
              </a:rPr>
              <a:t> variables represent a type of variable that can store big pieces of information, and act as a database or a simple spreadsheet with rows and columns.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can be found in the Browse and Select a </a:t>
            </a:r>
            <a:r>
              <a:rPr lang="en-US" dirty="0" err="1">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Type window, under the </a:t>
            </a:r>
            <a:r>
              <a:rPr lang="en-US" dirty="0" err="1">
                <a:latin typeface="Times New Roman" panose="02020603050405020304" pitchFamily="18" charset="0"/>
                <a:cs typeface="Times New Roman" panose="02020603050405020304" pitchFamily="18" charset="0"/>
              </a:rPr>
              <a:t>System.Data</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System.Data.DataTable</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variables can be useful to migrate specific data from a database to another, extract information from a website and store it locally in a spreadsheet and many others.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ACTIVITY 6 :</a:t>
            </a:r>
          </a:p>
          <a:p>
            <a:pPr marL="457200" lvl="1" indent="0">
              <a:buNone/>
            </a:pPr>
            <a:r>
              <a:rPr lang="en-US" sz="1800" dirty="0">
                <a:latin typeface="Times New Roman" panose="02020603050405020304" pitchFamily="18" charset="0"/>
                <a:cs typeface="Times New Roman" panose="02020603050405020304" pitchFamily="18" charset="0"/>
              </a:rPr>
              <a:t>Create an automation that reads only two out of multiple columns from an Excel spreadsheet, and then transfers them to another spreadsheet that already contains other information.</a:t>
            </a:r>
          </a:p>
          <a:p>
            <a:pPr marL="457200" lvl="1" indent="0">
              <a:buNone/>
            </a:pPr>
            <a:r>
              <a:rPr lang="en-US" sz="1800" dirty="0">
                <a:latin typeface="Times New Roman" panose="02020603050405020304" pitchFamily="18" charset="0"/>
                <a:cs typeface="Times New Roman" panose="02020603050405020304" pitchFamily="18" charset="0"/>
              </a:rPr>
              <a:t>The initial file is a database of people, transactions, dates, and products. In this example, we are going to extract their names and order dates and append them to an Excel spreadsheet that already contains similar information.</a:t>
            </a: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754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UiPath</a:t>
            </a:r>
            <a:r>
              <a:rPr lang="en-US" dirty="0"/>
              <a:t> Proprietary Variables</a:t>
            </a:r>
          </a:p>
        </p:txBody>
      </p:sp>
      <p:sp>
        <p:nvSpPr>
          <p:cNvPr id="3" name="Content Placeholder 2"/>
          <p:cNvSpPr>
            <a:spLocks noGrp="1"/>
          </p:cNvSpPr>
          <p:nvPr>
            <p:ph idx="1"/>
          </p:nvPr>
        </p:nvSpPr>
        <p:spPr>
          <a:xfrm>
            <a:off x="553792" y="2266682"/>
            <a:ext cx="10985678" cy="4591318"/>
          </a:xfrm>
        </p:spPr>
        <p:txBody>
          <a:bodyPr>
            <a:normAutofit/>
          </a:bodyPr>
          <a:lstStyle/>
          <a:p>
            <a:pPr>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GenericValue</a:t>
            </a:r>
            <a:r>
              <a:rPr lang="en-US" b="1" dirty="0">
                <a:latin typeface="Times New Roman" panose="02020603050405020304" pitchFamily="18" charset="0"/>
                <a:cs typeface="Times New Roman" panose="02020603050405020304" pitchFamily="18" charset="0"/>
              </a:rPr>
              <a:t> Variables</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GenericValue</a:t>
            </a:r>
            <a:r>
              <a:rPr lang="en-US" sz="1800" dirty="0">
                <a:latin typeface="Times New Roman" panose="02020603050405020304" pitchFamily="18" charset="0"/>
                <a:cs typeface="Times New Roman" panose="02020603050405020304" pitchFamily="18" charset="0"/>
              </a:rPr>
              <a:t> variable is a type of variable that can store any kind of data, including text, numbers, dates, and arrays, and is particular to </a:t>
            </a:r>
            <a:r>
              <a:rPr lang="en-US" sz="1800" dirty="0" err="1">
                <a:latin typeface="Times New Roman" panose="02020603050405020304" pitchFamily="18" charset="0"/>
                <a:cs typeface="Times New Roman" panose="02020603050405020304" pitchFamily="18" charset="0"/>
              </a:rPr>
              <a:t>UiPath</a:t>
            </a:r>
            <a:r>
              <a:rPr lang="en-US" sz="1800" dirty="0">
                <a:latin typeface="Times New Roman" panose="02020603050405020304" pitchFamily="18" charset="0"/>
                <a:cs typeface="Times New Roman" panose="02020603050405020304" pitchFamily="18" charset="0"/>
              </a:rPr>
              <a:t> Studio.</a:t>
            </a:r>
          </a:p>
          <a:p>
            <a:pPr lvl="1">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GenericValue</a:t>
            </a:r>
            <a:r>
              <a:rPr lang="en-US" sz="1800" dirty="0">
                <a:latin typeface="Times New Roman" panose="02020603050405020304" pitchFamily="18" charset="0"/>
                <a:cs typeface="Times New Roman" panose="02020603050405020304" pitchFamily="18" charset="0"/>
              </a:rPr>
              <a:t> variables are automatically converted to other types, in order to perform certain actions. However, it is important to use these types of variables carefully, as their conversion may not always be the correct one for your project.</a:t>
            </a:r>
          </a:p>
          <a:p>
            <a:pPr lvl="1">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UiPath</a:t>
            </a:r>
            <a:r>
              <a:rPr lang="en-US" sz="1800" dirty="0">
                <a:latin typeface="Times New Roman" panose="02020603050405020304" pitchFamily="18" charset="0"/>
                <a:cs typeface="Times New Roman" panose="02020603050405020304" pitchFamily="18" charset="0"/>
              </a:rPr>
              <a:t> Studio has an automatic conversion mechanism of </a:t>
            </a:r>
            <a:r>
              <a:rPr lang="en-US" sz="1800" dirty="0" err="1">
                <a:latin typeface="Times New Roman" panose="02020603050405020304" pitchFamily="18" charset="0"/>
                <a:cs typeface="Times New Roman" panose="02020603050405020304" pitchFamily="18" charset="0"/>
              </a:rPr>
              <a:t>GenericValue</a:t>
            </a:r>
            <a:r>
              <a:rPr lang="en-US" sz="1800" dirty="0">
                <a:latin typeface="Times New Roman" panose="02020603050405020304" pitchFamily="18" charset="0"/>
                <a:cs typeface="Times New Roman" panose="02020603050405020304" pitchFamily="18" charset="0"/>
              </a:rPr>
              <a:t> variables, which you can guide towards the desired outcome by carefully defining their expressions.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Take into account that the first element in your expression is used as a guideline for what operation Studio performs.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For example, when you try to add two </a:t>
            </a:r>
            <a:r>
              <a:rPr lang="en-US" sz="1800" dirty="0" err="1">
                <a:latin typeface="Times New Roman" panose="02020603050405020304" pitchFamily="18" charset="0"/>
                <a:cs typeface="Times New Roman" panose="02020603050405020304" pitchFamily="18" charset="0"/>
              </a:rPr>
              <a:t>GenericValue</a:t>
            </a:r>
            <a:r>
              <a:rPr lang="en-US" sz="1800" dirty="0">
                <a:latin typeface="Times New Roman" panose="02020603050405020304" pitchFamily="18" charset="0"/>
                <a:cs typeface="Times New Roman" panose="02020603050405020304" pitchFamily="18" charset="0"/>
              </a:rPr>
              <a:t> variables, if the first one in the expression is defined as a String, the result is the concatenation of the two. If it is defined as an Integer, the result is their sum.</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24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UiPath</a:t>
            </a:r>
            <a:r>
              <a:rPr lang="en-US" dirty="0"/>
              <a:t> Proprietary Variables</a:t>
            </a:r>
          </a:p>
        </p:txBody>
      </p:sp>
      <p:sp>
        <p:nvSpPr>
          <p:cNvPr id="3" name="Content Placeholder 2"/>
          <p:cNvSpPr>
            <a:spLocks noGrp="1"/>
          </p:cNvSpPr>
          <p:nvPr>
            <p:ph idx="1"/>
          </p:nvPr>
        </p:nvSpPr>
        <p:spPr>
          <a:xfrm>
            <a:off x="528034" y="2603500"/>
            <a:ext cx="11088710" cy="3861694"/>
          </a:xfrm>
        </p:spPr>
        <p:txBody>
          <a:bodyPr>
            <a:normAutofit/>
          </a:bodyPr>
          <a:lstStyle/>
          <a:p>
            <a:pPr>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QueueItem</a:t>
            </a:r>
            <a:r>
              <a:rPr lang="en-US" b="1" dirty="0">
                <a:latin typeface="Times New Roman" panose="02020603050405020304" pitchFamily="18" charset="0"/>
                <a:cs typeface="Times New Roman" panose="02020603050405020304" pitchFamily="18" charset="0"/>
              </a:rPr>
              <a:t> Variables</a:t>
            </a:r>
          </a:p>
          <a:p>
            <a:pPr lvl="1">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QueueItem</a:t>
            </a:r>
            <a:r>
              <a:rPr lang="en-US" sz="1800" dirty="0">
                <a:latin typeface="Times New Roman" panose="02020603050405020304" pitchFamily="18" charset="0"/>
                <a:cs typeface="Times New Roman" panose="02020603050405020304" pitchFamily="18" charset="0"/>
              </a:rPr>
              <a:t> variable stores an item which has been extracted from a container of items, a queue.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extraction is generally made with the purpose of further using the queue items in various scenarios.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Let’s say you represent a banking institution and you have a deposits’ report of 50 clients. You want to process the data of each client who had previously deposited an On-Us Check smaller than $5000, using a third-party financial application.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regard, you can make a workflow in which the </a:t>
            </a:r>
            <a:r>
              <a:rPr lang="en-US" sz="1800" dirty="0" err="1">
                <a:latin typeface="Times New Roman" panose="02020603050405020304" pitchFamily="18" charset="0"/>
                <a:cs typeface="Times New Roman" panose="02020603050405020304" pitchFamily="18" charset="0"/>
              </a:rPr>
              <a:t>QueueItem</a:t>
            </a:r>
            <a:r>
              <a:rPr lang="en-US" sz="1800" dirty="0">
                <a:latin typeface="Times New Roman" panose="02020603050405020304" pitchFamily="18" charset="0"/>
                <a:cs typeface="Times New Roman" panose="02020603050405020304" pitchFamily="18" charset="0"/>
              </a:rPr>
              <a:t> variable stores, by turn, the information of each client. Each entry read by the </a:t>
            </a:r>
            <a:r>
              <a:rPr lang="en-US" sz="1800" dirty="0" err="1">
                <a:latin typeface="Times New Roman" panose="02020603050405020304" pitchFamily="18" charset="0"/>
                <a:cs typeface="Times New Roman" panose="02020603050405020304" pitchFamily="18" charset="0"/>
              </a:rPr>
              <a:t>QueueItem</a:t>
            </a:r>
            <a:r>
              <a:rPr lang="en-US" sz="1800" dirty="0">
                <a:latin typeface="Times New Roman" panose="02020603050405020304" pitchFamily="18" charset="0"/>
                <a:cs typeface="Times New Roman" panose="02020603050405020304" pitchFamily="18" charset="0"/>
              </a:rPr>
              <a:t> variable is stored in a queue item and added to the designated queue in Orchestrator.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result of this whole process is a queue which contains the clients' information, each in the corresponding queue item.</a:t>
            </a:r>
          </a:p>
        </p:txBody>
      </p:sp>
    </p:spTree>
    <p:extLst>
      <p:ext uri="{BB962C8B-B14F-4D97-AF65-F5344CB8AC3E}">
        <p14:creationId xmlns:p14="http://schemas.microsoft.com/office/powerpoint/2010/main" val="722622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AA329-F886-40BC-BDC3-A33D2248B97C}"/>
              </a:ext>
            </a:extLst>
          </p:cNvPr>
          <p:cNvSpPr>
            <a:spLocks noGrp="1"/>
          </p:cNvSpPr>
          <p:nvPr>
            <p:ph type="title"/>
          </p:nvPr>
        </p:nvSpPr>
        <p:spPr/>
        <p:txBody>
          <a:bodyPr/>
          <a:lstStyle/>
          <a:p>
            <a:pPr algn="ctr"/>
            <a:r>
              <a:rPr lang="en-US" dirty="0"/>
              <a:t>Day 4 - Topics Covered</a:t>
            </a:r>
          </a:p>
        </p:txBody>
      </p:sp>
      <p:sp>
        <p:nvSpPr>
          <p:cNvPr id="3" name="Content Placeholder 2">
            <a:extLst>
              <a:ext uri="{FF2B5EF4-FFF2-40B4-BE49-F238E27FC236}">
                <a16:creationId xmlns:a16="http://schemas.microsoft.com/office/drawing/2014/main" xmlns="" id="{F408E056-2C65-4C98-B1CF-20FBB12DF771}"/>
              </a:ext>
            </a:extLst>
          </p:cNvPr>
          <p:cNvSpPr>
            <a:spLocks noGrp="1"/>
          </p:cNvSpPr>
          <p:nvPr>
            <p:ph idx="1"/>
          </p:nvPr>
        </p:nvSpPr>
        <p:spPr>
          <a:xfrm>
            <a:off x="1154954" y="2319129"/>
            <a:ext cx="8825659" cy="4320209"/>
          </a:xfrm>
        </p:spPr>
        <p:txBody>
          <a:bodyPr>
            <a:normAutofit fontScale="925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Creating Arguments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Removing Arguments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Arguments Directions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Demo 1</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Selectors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Full vs Partial Selectors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Dynamic Selectors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Selectors with wildcards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Demo 2</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Scraping</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Demo  3</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Activities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796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EC1AB4-6534-4AA7-8776-A20A9D73AC61}"/>
              </a:ext>
            </a:extLst>
          </p:cNvPr>
          <p:cNvSpPr>
            <a:spLocks noGrp="1"/>
          </p:cNvSpPr>
          <p:nvPr>
            <p:ph type="title"/>
          </p:nvPr>
        </p:nvSpPr>
        <p:spPr/>
        <p:txBody>
          <a:bodyPr/>
          <a:lstStyle/>
          <a:p>
            <a:pPr algn="ctr"/>
            <a:r>
              <a:rPr lang="en-US" dirty="0"/>
              <a:t>Arguments</a:t>
            </a:r>
          </a:p>
        </p:txBody>
      </p:sp>
      <p:sp>
        <p:nvSpPr>
          <p:cNvPr id="3" name="Content Placeholder 2">
            <a:extLst>
              <a:ext uri="{FF2B5EF4-FFF2-40B4-BE49-F238E27FC236}">
                <a16:creationId xmlns:a16="http://schemas.microsoft.com/office/drawing/2014/main" xmlns="" id="{C355E057-1C61-4290-8B1B-E07DA67A1E8D}"/>
              </a:ext>
            </a:extLst>
          </p:cNvPr>
          <p:cNvSpPr>
            <a:spLocks noGrp="1"/>
          </p:cNvSpPr>
          <p:nvPr>
            <p:ph idx="1"/>
          </p:nvPr>
        </p:nvSpPr>
        <p:spPr>
          <a:xfrm>
            <a:off x="618566" y="2603500"/>
            <a:ext cx="10972800" cy="3945218"/>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Arguments are used to pass data from a project to another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resemble variables, as they store data dynamically and pass it 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Variables pass data between activities, while arguments pass data between automations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enable you to reuse certain projects time and again.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Arguments have specific directions (</a:t>
            </a:r>
            <a:r>
              <a:rPr lang="en-US" b="1"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In/Out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Property</a:t>
            </a:r>
            <a:r>
              <a:rPr lang="en-US" dirty="0">
                <a:latin typeface="Times New Roman" panose="02020603050405020304" pitchFamily="18" charset="0"/>
                <a:cs typeface="Times New Roman" panose="02020603050405020304" pitchFamily="18" charset="0"/>
              </a:rPr>
              <a:t>) that tell the application where the information stored in them is supposed to go.</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Arguments are exposed in Orchestrator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 names should be in upper CamelCase with a prefix stating the argument direction, such as </a:t>
            </a:r>
            <a:r>
              <a:rPr lang="en-US" dirty="0" err="1">
                <a:latin typeface="Times New Roman" panose="02020603050405020304" pitchFamily="18" charset="0"/>
                <a:cs typeface="Times New Roman" panose="02020603050405020304" pitchFamily="18" charset="0"/>
              </a:rPr>
              <a:t>in_DefaultTimeout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in_FileName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out_TextResult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io_RetryNumber</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9212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9F4F1-F937-4D66-9F35-A1986D89A753}"/>
              </a:ext>
            </a:extLst>
          </p:cNvPr>
          <p:cNvSpPr>
            <a:spLocks noGrp="1"/>
          </p:cNvSpPr>
          <p:nvPr>
            <p:ph type="title"/>
          </p:nvPr>
        </p:nvSpPr>
        <p:spPr/>
        <p:txBody>
          <a:bodyPr/>
          <a:lstStyle/>
          <a:p>
            <a:pPr algn="ctr"/>
            <a:r>
              <a:rPr lang="en-US" dirty="0"/>
              <a:t>Creating Arguments</a:t>
            </a:r>
          </a:p>
        </p:txBody>
      </p:sp>
      <p:sp>
        <p:nvSpPr>
          <p:cNvPr id="3" name="Content Placeholder 2">
            <a:extLst>
              <a:ext uri="{FF2B5EF4-FFF2-40B4-BE49-F238E27FC236}">
                <a16:creationId xmlns:a16="http://schemas.microsoft.com/office/drawing/2014/main" xmlns="" id="{69AE2016-A731-4924-873E-D3078570DE21}"/>
              </a:ext>
            </a:extLst>
          </p:cNvPr>
          <p:cNvSpPr>
            <a:spLocks noGrp="1"/>
          </p:cNvSpPr>
          <p:nvPr>
            <p:ph idx="1"/>
          </p:nvPr>
        </p:nvSpPr>
        <p:spPr>
          <a:xfrm>
            <a:off x="461682" y="2334559"/>
            <a:ext cx="11268635" cy="425450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From the Body of an Activity</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Activities panel, drag an activity to the Designer panel. Right-click a field and select Create In Argument or Create Out Argument from the context menu. Alternatively, press </a:t>
            </a:r>
            <a:r>
              <a:rPr lang="en-US" dirty="0" err="1">
                <a:latin typeface="Times New Roman" panose="02020603050405020304" pitchFamily="18" charset="0"/>
                <a:cs typeface="Times New Roman" panose="02020603050405020304" pitchFamily="18" charset="0"/>
              </a:rPr>
              <a:t>Ctrl+M</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Ctrl+Shift+M</a:t>
            </a:r>
            <a:r>
              <a:rPr lang="en-US" dirty="0">
                <a:latin typeface="Times New Roman" panose="02020603050405020304" pitchFamily="18" charset="0"/>
                <a:cs typeface="Times New Roman" panose="02020603050405020304" pitchFamily="18" charset="0"/>
              </a:rPr>
              <a:t>. The Set </a:t>
            </a:r>
            <a:r>
              <a:rPr lang="en-US" dirty="0" err="1">
                <a:latin typeface="Times New Roman" panose="02020603050405020304" pitchFamily="18" charset="0"/>
                <a:cs typeface="Times New Roman" panose="02020603050405020304" pitchFamily="18" charset="0"/>
              </a:rPr>
              <a:t>Arg</a:t>
            </a:r>
            <a:r>
              <a:rPr lang="en-US" dirty="0">
                <a:latin typeface="Times New Roman" panose="02020603050405020304" pitchFamily="18" charset="0"/>
                <a:cs typeface="Times New Roman" panose="02020603050405020304" pitchFamily="18" charset="0"/>
              </a:rPr>
              <a:t> field is displayed.</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Arguments created in this way automatically receive the type according to the activity.</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From the Properties Panel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Properties</a:t>
            </a:r>
            <a:r>
              <a:rPr lang="en-US" dirty="0">
                <a:latin typeface="Times New Roman" panose="02020603050405020304" pitchFamily="18" charset="0"/>
                <a:cs typeface="Times New Roman" panose="02020603050405020304" pitchFamily="18" charset="0"/>
              </a:rPr>
              <a:t> panel of any activity, right-click a field that can be edited, and select </a:t>
            </a:r>
            <a:r>
              <a:rPr lang="en-US" b="1" dirty="0">
                <a:latin typeface="Times New Roman" panose="02020603050405020304" pitchFamily="18" charset="0"/>
                <a:cs typeface="Times New Roman" panose="02020603050405020304" pitchFamily="18" charset="0"/>
              </a:rPr>
              <a:t>Create In Argument</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Create Out Argument</a:t>
            </a:r>
            <a:r>
              <a:rPr lang="en-US" dirty="0">
                <a:latin typeface="Times New Roman" panose="02020603050405020304" pitchFamily="18" charset="0"/>
                <a:cs typeface="Times New Roman" panose="02020603050405020304" pitchFamily="18" charset="0"/>
              </a:rPr>
              <a:t> from the context menu. Alternatively, press </a:t>
            </a:r>
            <a:r>
              <a:rPr lang="en-US" dirty="0" err="1">
                <a:latin typeface="Times New Roman" panose="02020603050405020304" pitchFamily="18" charset="0"/>
                <a:cs typeface="Times New Roman" panose="02020603050405020304" pitchFamily="18" charset="0"/>
              </a:rPr>
              <a:t>Ctrl+M</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Ctrl+Shift+M</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Set </a:t>
            </a:r>
            <a:r>
              <a:rPr lang="en-US" b="1" dirty="0" err="1">
                <a:latin typeface="Times New Roman" panose="02020603050405020304" pitchFamily="18" charset="0"/>
                <a:cs typeface="Times New Roman" panose="02020603050405020304" pitchFamily="18" charset="0"/>
              </a:rPr>
              <a:t>Arg</a:t>
            </a:r>
            <a:r>
              <a:rPr lang="en-US" dirty="0">
                <a:latin typeface="Times New Roman" panose="02020603050405020304" pitchFamily="18" charset="0"/>
                <a:cs typeface="Times New Roman" panose="02020603050405020304" pitchFamily="18" charset="0"/>
              </a:rPr>
              <a:t> field is displayed.</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argument type is automatically generated depending on the selected property.</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From the Arguments Panel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Designer</a:t>
            </a:r>
            <a:r>
              <a:rPr lang="en-US" dirty="0">
                <a:latin typeface="Times New Roman" panose="02020603050405020304" pitchFamily="18" charset="0"/>
                <a:cs typeface="Times New Roman" panose="02020603050405020304" pitchFamily="18" charset="0"/>
              </a:rPr>
              <a:t> panel, click </a:t>
            </a:r>
            <a:r>
              <a:rPr lang="en-US" b="1" dirty="0">
                <a:latin typeface="Times New Roman" panose="02020603050405020304" pitchFamily="18" charset="0"/>
                <a:cs typeface="Times New Roman" panose="02020603050405020304" pitchFamily="18" charset="0"/>
              </a:rPr>
              <a:t>Arguments</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Arguments</a:t>
            </a:r>
            <a:r>
              <a:rPr lang="en-US" dirty="0">
                <a:latin typeface="Times New Roman" panose="02020603050405020304" pitchFamily="18" charset="0"/>
                <a:cs typeface="Times New Roman" panose="02020603050405020304" pitchFamily="18" charset="0"/>
              </a:rPr>
              <a:t> panel is displayed.</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default, all arguments are of </a:t>
            </a:r>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type and have an </a:t>
            </a:r>
            <a:r>
              <a:rPr lang="en-US" b="1"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direction.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654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AF15-6CDD-431A-BE74-D1508FB147A8}"/>
              </a:ext>
            </a:extLst>
          </p:cNvPr>
          <p:cNvSpPr>
            <a:spLocks noGrp="1"/>
          </p:cNvSpPr>
          <p:nvPr>
            <p:ph type="title"/>
          </p:nvPr>
        </p:nvSpPr>
        <p:spPr/>
        <p:txBody>
          <a:bodyPr/>
          <a:lstStyle/>
          <a:p>
            <a:pPr algn="ctr"/>
            <a:r>
              <a:rPr lang="en-US" dirty="0"/>
              <a:t>Removing Arguments</a:t>
            </a:r>
          </a:p>
        </p:txBody>
      </p:sp>
      <p:sp>
        <p:nvSpPr>
          <p:cNvPr id="3" name="Content Placeholder 2">
            <a:extLst>
              <a:ext uri="{FF2B5EF4-FFF2-40B4-BE49-F238E27FC236}">
                <a16:creationId xmlns:a16="http://schemas.microsoft.com/office/drawing/2014/main" xmlns="" id="{DD8282E4-780A-41DD-8B79-881F3B6C27B7}"/>
              </a:ext>
            </a:extLst>
          </p:cNvPr>
          <p:cNvSpPr>
            <a:spLocks noGrp="1"/>
          </p:cNvSpPr>
          <p:nvPr>
            <p:ph idx="1"/>
          </p:nvPr>
        </p:nvSpPr>
        <p:spPr>
          <a:xfrm>
            <a:off x="833718" y="2603500"/>
            <a:ext cx="10703858" cy="3416300"/>
          </a:xfrm>
        </p:spPr>
        <p:txBody>
          <a:bodyPr/>
          <a:lstStyle/>
          <a:p>
            <a:pPr>
              <a:buFont typeface="Wingdings" panose="05000000000000000000" pitchFamily="2" charset="2"/>
              <a:buChar char="Ø"/>
            </a:pPr>
            <a:r>
              <a:rPr lang="en-US" dirty="0"/>
              <a:t>To remove an argument:</a:t>
            </a:r>
          </a:p>
          <a:p>
            <a:pPr>
              <a:buFont typeface="Wingdings" panose="05000000000000000000" pitchFamily="2" charset="2"/>
              <a:buChar char="Ø"/>
            </a:pPr>
            <a:r>
              <a:rPr lang="en-US" dirty="0"/>
              <a:t>In the </a:t>
            </a:r>
            <a:r>
              <a:rPr lang="en-US" b="1" dirty="0"/>
              <a:t>Arguments</a:t>
            </a:r>
            <a:r>
              <a:rPr lang="en-US" dirty="0"/>
              <a:t> panel, select an argument and press Delete.</a:t>
            </a:r>
          </a:p>
          <a:p>
            <a:pPr>
              <a:buFont typeface="Wingdings" panose="05000000000000000000" pitchFamily="2" charset="2"/>
              <a:buChar char="Ø"/>
            </a:pPr>
            <a:r>
              <a:rPr lang="en-US" dirty="0"/>
              <a:t>In the </a:t>
            </a:r>
            <a:r>
              <a:rPr lang="en-US" b="1" dirty="0"/>
              <a:t>Arguments</a:t>
            </a:r>
            <a:r>
              <a:rPr lang="en-US" dirty="0"/>
              <a:t> panel, right-click an argument and select the </a:t>
            </a:r>
            <a:r>
              <a:rPr lang="en-US" b="1" dirty="0"/>
              <a:t>Delete</a:t>
            </a:r>
            <a:r>
              <a:rPr lang="en-US" dirty="0"/>
              <a:t> option.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48617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A93A4-8C2F-4450-9BD6-B49C873672B9}"/>
              </a:ext>
            </a:extLst>
          </p:cNvPr>
          <p:cNvSpPr>
            <a:spLocks noGrp="1"/>
          </p:cNvSpPr>
          <p:nvPr>
            <p:ph type="title"/>
          </p:nvPr>
        </p:nvSpPr>
        <p:spPr/>
        <p:txBody>
          <a:bodyPr/>
          <a:lstStyle/>
          <a:p>
            <a:pPr algn="ctr"/>
            <a:r>
              <a:rPr lang="en-US" dirty="0"/>
              <a:t>Arguments - Directions</a:t>
            </a:r>
          </a:p>
        </p:txBody>
      </p:sp>
      <p:sp>
        <p:nvSpPr>
          <p:cNvPr id="3" name="Content Placeholder 2">
            <a:extLst>
              <a:ext uri="{FF2B5EF4-FFF2-40B4-BE49-F238E27FC236}">
                <a16:creationId xmlns:a16="http://schemas.microsoft.com/office/drawing/2014/main" xmlns="" id="{33B02878-FB5C-4280-A0C2-493830C450FE}"/>
              </a:ext>
            </a:extLst>
          </p:cNvPr>
          <p:cNvSpPr>
            <a:spLocks noGrp="1"/>
          </p:cNvSpPr>
          <p:nvPr>
            <p:ph idx="1"/>
          </p:nvPr>
        </p:nvSpPr>
        <p:spPr>
          <a:xfrm>
            <a:off x="712694" y="2603500"/>
            <a:ext cx="10932459" cy="4079688"/>
          </a:xfrm>
        </p:spPr>
        <p:txBody>
          <a:bodyPr>
            <a:normAutofit/>
          </a:bodyPr>
          <a:lstStyle/>
          <a:p>
            <a:pPr>
              <a:buFont typeface="Wingdings" panose="05000000000000000000" pitchFamily="2" charset="2"/>
              <a:buChar char="Ø"/>
            </a:pPr>
            <a:r>
              <a:rPr lang="en-US" dirty="0"/>
              <a:t>Select a direction for your argument. The following options are available:</a:t>
            </a:r>
          </a:p>
          <a:p>
            <a:pPr lvl="1">
              <a:buFont typeface="Wingdings" panose="05000000000000000000" pitchFamily="2" charset="2"/>
              <a:buChar char="Ø"/>
            </a:pPr>
            <a:r>
              <a:rPr lang="en-US" b="1" dirty="0"/>
              <a:t>In</a:t>
            </a:r>
            <a:r>
              <a:rPr lang="en-US" dirty="0"/>
              <a:t> – the argument can only be used within the given project.</a:t>
            </a:r>
          </a:p>
          <a:p>
            <a:pPr lvl="1">
              <a:buFont typeface="Wingdings" panose="05000000000000000000" pitchFamily="2" charset="2"/>
              <a:buChar char="Ø"/>
            </a:pPr>
            <a:r>
              <a:rPr lang="en-US" b="1" dirty="0"/>
              <a:t>Out</a:t>
            </a:r>
            <a:r>
              <a:rPr lang="en-US" dirty="0"/>
              <a:t> – the argument can be used to pass data outside of a given project.</a:t>
            </a:r>
          </a:p>
          <a:p>
            <a:pPr lvl="1">
              <a:buFont typeface="Wingdings" panose="05000000000000000000" pitchFamily="2" charset="2"/>
              <a:buChar char="Ø"/>
            </a:pPr>
            <a:r>
              <a:rPr lang="en-US" b="1" dirty="0"/>
              <a:t>In/Out </a:t>
            </a:r>
            <a:r>
              <a:rPr lang="en-US" dirty="0"/>
              <a:t>– the arguments can be used both within and outside of a given project.</a:t>
            </a:r>
          </a:p>
          <a:p>
            <a:pPr lvl="1">
              <a:buFont typeface="Wingdings" panose="05000000000000000000" pitchFamily="2" charset="2"/>
              <a:buChar char="Ø"/>
            </a:pPr>
            <a:r>
              <a:rPr lang="en-US" b="1" dirty="0"/>
              <a:t>Property</a:t>
            </a:r>
            <a:r>
              <a:rPr lang="en-US" dirty="0"/>
              <a:t> – not currently used.</a:t>
            </a:r>
          </a:p>
          <a:p>
            <a:pPr marL="457200" lvl="1" indent="0">
              <a:buNone/>
            </a:pPr>
            <a:endParaRPr lang="en-US" dirty="0"/>
          </a:p>
          <a:p>
            <a:pPr marL="457200" lvl="1" indent="0">
              <a:buNone/>
            </a:pPr>
            <a:r>
              <a:rPr lang="en-US" b="1" dirty="0"/>
              <a:t>Activity :</a:t>
            </a:r>
          </a:p>
          <a:p>
            <a:pPr marL="457200" lvl="1" indent="0">
              <a:buNone/>
            </a:pPr>
            <a:r>
              <a:rPr lang="en-US" b="1" dirty="0"/>
              <a:t>Part 1:</a:t>
            </a:r>
            <a:r>
              <a:rPr lang="en-US" dirty="0"/>
              <a:t>  Create N number of dummy files with different names in a folder. Fetch the count of files 			available in that folder and pass that as a argument to the next part.</a:t>
            </a:r>
          </a:p>
          <a:p>
            <a:pPr marL="457200" lvl="1" indent="0">
              <a:buNone/>
            </a:pPr>
            <a:r>
              <a:rPr lang="en-US" b="1" dirty="0"/>
              <a:t>Part 2:</a:t>
            </a:r>
            <a:r>
              <a:rPr lang="en-US" dirty="0"/>
              <a:t> Create a workflow/sequence that accepts the argument being passed from part 1, navigate to 	the same location, fetch the count of all files and check if both counts are same.</a:t>
            </a:r>
          </a:p>
          <a:p>
            <a:pPr marL="457200" lvl="1" indent="0">
              <a:buNone/>
            </a:pPr>
            <a:endParaRPr lang="en-US" dirty="0"/>
          </a:p>
        </p:txBody>
      </p:sp>
    </p:spTree>
    <p:extLst>
      <p:ext uri="{BB962C8B-B14F-4D97-AF65-F5344CB8AC3E}">
        <p14:creationId xmlns:p14="http://schemas.microsoft.com/office/powerpoint/2010/main" val="3991775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D30E0-9D1B-421C-9148-CF7BC72EB070}"/>
              </a:ext>
            </a:extLst>
          </p:cNvPr>
          <p:cNvSpPr>
            <a:spLocks noGrp="1"/>
          </p:cNvSpPr>
          <p:nvPr>
            <p:ph type="title"/>
          </p:nvPr>
        </p:nvSpPr>
        <p:spPr/>
        <p:txBody>
          <a:bodyPr/>
          <a:lstStyle/>
          <a:p>
            <a:pPr algn="ctr"/>
            <a:r>
              <a:rPr lang="en-US" dirty="0"/>
              <a:t>Selectors</a:t>
            </a:r>
          </a:p>
        </p:txBody>
      </p:sp>
      <p:sp>
        <p:nvSpPr>
          <p:cNvPr id="3" name="Content Placeholder 2">
            <a:extLst>
              <a:ext uri="{FF2B5EF4-FFF2-40B4-BE49-F238E27FC236}">
                <a16:creationId xmlns:a16="http://schemas.microsoft.com/office/drawing/2014/main" xmlns="" id="{D00FEC42-7B5E-4434-8518-AE66612CD4F0}"/>
              </a:ext>
            </a:extLst>
          </p:cNvPr>
          <p:cNvSpPr>
            <a:spLocks noGrp="1"/>
          </p:cNvSpPr>
          <p:nvPr>
            <p:ph idx="1"/>
          </p:nvPr>
        </p:nvSpPr>
        <p:spPr>
          <a:xfrm>
            <a:off x="569843" y="2319130"/>
            <a:ext cx="10840279" cy="4538870"/>
          </a:xfrm>
        </p:spPr>
        <p:txBody>
          <a:bodyPr>
            <a:normAutofit/>
          </a:bodyPr>
          <a:lstStyle/>
          <a:p>
            <a:r>
              <a:rPr lang="en-US" dirty="0">
                <a:latin typeface="Times New Roman" panose="02020603050405020304" pitchFamily="18" charset="0"/>
                <a:cs typeface="Times New Roman" panose="02020603050405020304" pitchFamily="18" charset="0"/>
              </a:rPr>
              <a:t>XML Fragment</a:t>
            </a:r>
          </a:p>
          <a:p>
            <a:r>
              <a:rPr lang="en-US" dirty="0">
                <a:latin typeface="Times New Roman" panose="02020603050405020304" pitchFamily="18" charset="0"/>
                <a:cs typeface="Times New Roman" panose="02020603050405020304" pitchFamily="18" charset="0"/>
              </a:rPr>
              <a:t>Stores the attributes of a graphical user interface element and its parents</a:t>
            </a:r>
          </a:p>
          <a:p>
            <a:r>
              <a:rPr lang="en-US" dirty="0">
                <a:latin typeface="Times New Roman" panose="02020603050405020304" pitchFamily="18" charset="0"/>
                <a:cs typeface="Times New Roman" panose="02020603050405020304" pitchFamily="18" charset="0"/>
              </a:rPr>
              <a:t>A selector has the following structure:	&lt;node_1/&gt;&lt;node_2/&gt;...&lt;</a:t>
            </a:r>
            <a:r>
              <a:rPr lang="en-US" dirty="0" err="1">
                <a:latin typeface="Times New Roman" panose="02020603050405020304" pitchFamily="18" charset="0"/>
                <a:cs typeface="Times New Roman" panose="02020603050405020304" pitchFamily="18" charset="0"/>
              </a:rPr>
              <a:t>node_N</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Last node represents the actual GUI element </a:t>
            </a:r>
          </a:p>
          <a:p>
            <a:r>
              <a:rPr lang="en-US" dirty="0">
                <a:latin typeface="Times New Roman" panose="02020603050405020304" pitchFamily="18" charset="0"/>
                <a:cs typeface="Times New Roman" panose="02020603050405020304" pitchFamily="18" charset="0"/>
              </a:rPr>
              <a:t>Previous nodes represent the parents of that element</a:t>
            </a:r>
          </a:p>
          <a:p>
            <a:r>
              <a:rPr lang="en-US" dirty="0">
                <a:latin typeface="Times New Roman" panose="02020603050405020304" pitchFamily="18" charset="0"/>
                <a:cs typeface="Times New Roman" panose="02020603050405020304" pitchFamily="18" charset="0"/>
              </a:rPr>
              <a:t>&lt;node_1&gt; is usually referred to as a root node, and represents the top window of the app</a:t>
            </a:r>
          </a:p>
          <a:p>
            <a:r>
              <a:rPr lang="en-US" dirty="0">
                <a:latin typeface="Times New Roman" panose="02020603050405020304" pitchFamily="18" charset="0"/>
                <a:cs typeface="Times New Roman" panose="02020603050405020304" pitchFamily="18" charset="0"/>
              </a:rPr>
              <a:t>Selectors are stored in the </a:t>
            </a:r>
            <a:r>
              <a:rPr lang="en-US" b="1" dirty="0">
                <a:latin typeface="Times New Roman" panose="02020603050405020304" pitchFamily="18" charset="0"/>
                <a:cs typeface="Times New Roman" panose="02020603050405020304" pitchFamily="18" charset="0"/>
              </a:rPr>
              <a:t>Properties</a:t>
            </a:r>
            <a:r>
              <a:rPr lang="en-US" dirty="0">
                <a:latin typeface="Times New Roman" panose="02020603050405020304" pitchFamily="18" charset="0"/>
                <a:cs typeface="Times New Roman" panose="02020603050405020304" pitchFamily="18" charset="0"/>
              </a:rPr>
              <a:t> panel of activities, under </a:t>
            </a:r>
            <a:r>
              <a:rPr lang="en-US" b="1" dirty="0">
                <a:latin typeface="Times New Roman" panose="02020603050405020304" pitchFamily="18" charset="0"/>
                <a:cs typeface="Times New Roman" panose="02020603050405020304" pitchFamily="18" charset="0"/>
              </a:rPr>
              <a:t>Input &gt; Target &gt; Selector</a:t>
            </a:r>
            <a:r>
              <a:rPr lang="en-US" dirty="0">
                <a:latin typeface="Times New Roman" panose="02020603050405020304" pitchFamily="18" charset="0"/>
                <a:cs typeface="Times New Roman" panose="02020603050405020304" pitchFamily="18" charset="0"/>
              </a:rPr>
              <a:t>. All activities related to graphical elements have this property.</a:t>
            </a:r>
          </a:p>
          <a:p>
            <a:pPr marL="0" indent="0">
              <a:buNone/>
            </a:pPr>
            <a:r>
              <a:rPr lang="en-US" b="1" dirty="0">
                <a:latin typeface="Times New Roman" panose="02020603050405020304" pitchFamily="18" charset="0"/>
                <a:cs typeface="Times New Roman" panose="02020603050405020304" pitchFamily="18" charset="0"/>
              </a:rPr>
              <a:t>NOTE:</a:t>
            </a:r>
          </a:p>
          <a:p>
            <a:pPr marL="0" indent="0">
              <a:buNone/>
            </a:pPr>
            <a:r>
              <a:rPr lang="en-US" dirty="0">
                <a:latin typeface="Times New Roman" panose="02020603050405020304" pitchFamily="18" charset="0"/>
                <a:cs typeface="Times New Roman" panose="02020603050405020304" pitchFamily="18" charset="0"/>
              </a:rPr>
              <a:t>Every attribute has an assigned value. It is important to pick attributes with a constant value. If the value of an attribute changes each time the app is started, then the selector will not be able to correctly identify the element.</a:t>
            </a:r>
          </a:p>
        </p:txBody>
      </p:sp>
    </p:spTree>
    <p:extLst>
      <p:ext uri="{BB962C8B-B14F-4D97-AF65-F5344CB8AC3E}">
        <p14:creationId xmlns:p14="http://schemas.microsoft.com/office/powerpoint/2010/main" val="4042271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54C9B-8786-4BC9-9168-FCB72514F2E9}"/>
              </a:ext>
            </a:extLst>
          </p:cNvPr>
          <p:cNvSpPr>
            <a:spLocks noGrp="1"/>
          </p:cNvSpPr>
          <p:nvPr>
            <p:ph type="title"/>
          </p:nvPr>
        </p:nvSpPr>
        <p:spPr/>
        <p:txBody>
          <a:bodyPr/>
          <a:lstStyle/>
          <a:p>
            <a:pPr algn="ctr"/>
            <a:r>
              <a:rPr lang="en-US" dirty="0"/>
              <a:t>Full versus Partial Selectors</a:t>
            </a:r>
          </a:p>
        </p:txBody>
      </p:sp>
      <p:sp>
        <p:nvSpPr>
          <p:cNvPr id="3" name="Content Placeholder 2">
            <a:extLst>
              <a:ext uri="{FF2B5EF4-FFF2-40B4-BE49-F238E27FC236}">
                <a16:creationId xmlns:a16="http://schemas.microsoft.com/office/drawing/2014/main" xmlns="" id="{660912E5-FF00-4FC6-9F97-A3F8F3662C00}"/>
              </a:ext>
            </a:extLst>
          </p:cNvPr>
          <p:cNvSpPr>
            <a:spLocks noGrp="1"/>
          </p:cNvSpPr>
          <p:nvPr>
            <p:ph idx="1"/>
          </p:nvPr>
        </p:nvSpPr>
        <p:spPr>
          <a:xfrm>
            <a:off x="490330" y="2319131"/>
            <a:ext cx="11171583" cy="4041912"/>
          </a:xfrm>
        </p:spPr>
        <p:txBody>
          <a:bodyPr>
            <a:normAutofit/>
          </a:bodyPr>
          <a:lstStyle/>
          <a:p>
            <a:pPr>
              <a:buFont typeface="Wingdings" panose="05000000000000000000" pitchFamily="2" charset="2"/>
              <a:buChar char="Ø"/>
            </a:pPr>
            <a:r>
              <a:rPr lang="en-US" b="1" dirty="0"/>
              <a:t>Full selectors:</a:t>
            </a:r>
          </a:p>
          <a:p>
            <a:pPr lvl="1">
              <a:buFont typeface="Wingdings" panose="05000000000000000000" pitchFamily="2" charset="2"/>
              <a:buChar char="Ø"/>
            </a:pPr>
            <a:r>
              <a:rPr lang="en-US" dirty="0"/>
              <a:t>Contain all the elements needed to identify a UI element, including the top-level window</a:t>
            </a:r>
          </a:p>
          <a:p>
            <a:pPr lvl="1">
              <a:buFont typeface="Wingdings" panose="05000000000000000000" pitchFamily="2" charset="2"/>
              <a:buChar char="Ø"/>
            </a:pPr>
            <a:r>
              <a:rPr lang="en-US" dirty="0"/>
              <a:t>Generated by the </a:t>
            </a:r>
            <a:r>
              <a:rPr lang="en-US" dirty="0">
                <a:hlinkClick r:id="rId2"/>
              </a:rPr>
              <a:t>Basic recorder</a:t>
            </a:r>
            <a:endParaRPr lang="en-US" dirty="0"/>
          </a:p>
          <a:p>
            <a:pPr lvl="1">
              <a:buFont typeface="Wingdings" panose="05000000000000000000" pitchFamily="2" charset="2"/>
              <a:buChar char="Ø"/>
            </a:pPr>
            <a:r>
              <a:rPr lang="en-US" dirty="0"/>
              <a:t>Recommended when switching between multiple windows</a:t>
            </a:r>
          </a:p>
          <a:p>
            <a:pPr>
              <a:buFont typeface="Wingdings" panose="05000000000000000000" pitchFamily="2" charset="2"/>
              <a:buChar char="Ø"/>
            </a:pPr>
            <a:r>
              <a:rPr lang="en-US" b="1" dirty="0"/>
              <a:t>Partial selectors:</a:t>
            </a:r>
          </a:p>
          <a:p>
            <a:pPr lvl="1">
              <a:buFont typeface="Wingdings" panose="05000000000000000000" pitchFamily="2" charset="2"/>
              <a:buChar char="Ø"/>
            </a:pPr>
            <a:r>
              <a:rPr lang="en-US" dirty="0"/>
              <a:t>Generated by the </a:t>
            </a:r>
            <a:r>
              <a:rPr lang="en-US" dirty="0">
                <a:hlinkClick r:id="rId2"/>
              </a:rPr>
              <a:t>Desktop recorder</a:t>
            </a:r>
            <a:endParaRPr lang="en-US" dirty="0"/>
          </a:p>
          <a:p>
            <a:pPr lvl="1">
              <a:buFont typeface="Wingdings" panose="05000000000000000000" pitchFamily="2" charset="2"/>
              <a:buChar char="Ø"/>
            </a:pPr>
            <a:r>
              <a:rPr lang="en-US" dirty="0"/>
              <a:t>Do not contain information about the top-level window</a:t>
            </a:r>
          </a:p>
          <a:p>
            <a:pPr lvl="1">
              <a:buFont typeface="Wingdings" panose="05000000000000000000" pitchFamily="2" charset="2"/>
              <a:buChar char="Ø"/>
            </a:pPr>
            <a:r>
              <a:rPr lang="en-US" dirty="0"/>
              <a:t>Activities containing partial selectors are enclosed in a container (</a:t>
            </a:r>
            <a:r>
              <a:rPr lang="en-US" b="1" dirty="0">
                <a:hlinkClick r:id="rId3"/>
              </a:rPr>
              <a:t>Attach Browser</a:t>
            </a:r>
            <a:r>
              <a:rPr lang="en-US" dirty="0"/>
              <a:t> or </a:t>
            </a:r>
            <a:r>
              <a:rPr lang="en-US" b="1" dirty="0">
                <a:hlinkClick r:id="rId4"/>
              </a:rPr>
              <a:t>Attach Window</a:t>
            </a:r>
            <a:r>
              <a:rPr lang="en-US" dirty="0"/>
              <a:t>) that contains a full selector of the top-level window</a:t>
            </a:r>
          </a:p>
          <a:p>
            <a:pPr lvl="1">
              <a:buFont typeface="Wingdings" panose="05000000000000000000" pitchFamily="2" charset="2"/>
              <a:buChar char="Ø"/>
            </a:pPr>
            <a:r>
              <a:rPr lang="en-US" dirty="0"/>
              <a:t>Recommended when performing multiple actions in the same window</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7098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Benefits of RPA</a:t>
            </a:r>
            <a:r>
              <a:rPr lang="en-US" dirty="0"/>
              <a:t> across industries</a:t>
            </a:r>
          </a:p>
        </p:txBody>
      </p:sp>
      <p:sp>
        <p:nvSpPr>
          <p:cNvPr id="3" name="Content Placeholder 2"/>
          <p:cNvSpPr>
            <a:spLocks noGrp="1"/>
          </p:cNvSpPr>
          <p:nvPr>
            <p:ph idx="1"/>
          </p:nvPr>
        </p:nvSpPr>
        <p:spPr>
          <a:xfrm>
            <a:off x="476518" y="2603500"/>
            <a:ext cx="11153105" cy="3938968"/>
          </a:xfrm>
        </p:spPr>
        <p:txBody>
          <a:bodyPr>
            <a:noAutofit/>
          </a:bodyPr>
          <a:lstStyle/>
          <a:p>
            <a:r>
              <a:rPr lang="en-CA" sz="2000" dirty="0">
                <a:solidFill>
                  <a:schemeClr val="tx1"/>
                </a:solidFill>
                <a:latin typeface="Times New Roman" panose="02020603050405020304" pitchFamily="18" charset="0"/>
                <a:cs typeface="Times New Roman" panose="02020603050405020304" pitchFamily="18" charset="0"/>
              </a:rPr>
              <a:t>Business process outsourcing (BPO): With RPA and its benefits of reduced costs, the BPO sector can now depend less on outsourced labor.</a:t>
            </a:r>
            <a:endParaRPr lang="en-US" sz="2000" dirty="0">
              <a:solidFill>
                <a:schemeClr val="tx1"/>
              </a:solidFill>
              <a:latin typeface="Times New Roman" panose="02020603050405020304" pitchFamily="18" charset="0"/>
              <a:cs typeface="Times New Roman" panose="02020603050405020304" pitchFamily="18" charset="0"/>
            </a:endParaRPr>
          </a:p>
          <a:p>
            <a:r>
              <a:rPr lang="en-CA" sz="2000" dirty="0">
                <a:solidFill>
                  <a:schemeClr val="tx1"/>
                </a:solidFill>
                <a:latin typeface="Times New Roman" panose="02020603050405020304" pitchFamily="18" charset="0"/>
                <a:cs typeface="Times New Roman" panose="02020603050405020304" pitchFamily="18" charset="0"/>
              </a:rPr>
              <a:t>Insurance: From managing policies, to filing and processing claims across multiple platforms, provides an ideal environment for the use of RPA technology.</a:t>
            </a:r>
            <a:endParaRPr lang="en-US" sz="2000" dirty="0">
              <a:solidFill>
                <a:schemeClr val="tx1"/>
              </a:solidFill>
              <a:latin typeface="Times New Roman" panose="02020603050405020304" pitchFamily="18" charset="0"/>
              <a:cs typeface="Times New Roman" panose="02020603050405020304" pitchFamily="18" charset="0"/>
            </a:endParaRPr>
          </a:p>
          <a:p>
            <a:r>
              <a:rPr lang="en-CA" sz="2000" dirty="0">
                <a:solidFill>
                  <a:schemeClr val="tx1"/>
                </a:solidFill>
                <a:latin typeface="Times New Roman" panose="02020603050405020304" pitchFamily="18" charset="0"/>
                <a:cs typeface="Times New Roman" panose="02020603050405020304" pitchFamily="18" charset="0"/>
              </a:rPr>
              <a:t>Financial sector: From day-to-day activities and handling an enormous amount of data, to performing complex workflows</a:t>
            </a:r>
          </a:p>
          <a:p>
            <a:r>
              <a:rPr lang="en-CA" sz="2000" dirty="0">
                <a:solidFill>
                  <a:schemeClr val="tx1"/>
                </a:solidFill>
                <a:latin typeface="Times New Roman" panose="02020603050405020304" pitchFamily="18" charset="0"/>
                <a:cs typeface="Times New Roman" panose="02020603050405020304" pitchFamily="18" charset="0"/>
              </a:rPr>
              <a:t>Utility companies: These companies (such as gas, electricity, and water) deal with a lot of monetary transactions and can leverage RPA to automate tasks such as meter reading, billing, and processing customer payments.</a:t>
            </a:r>
            <a:endParaRPr lang="en-US" sz="2000" dirty="0">
              <a:solidFill>
                <a:schemeClr val="tx1"/>
              </a:solidFill>
              <a:latin typeface="Times New Roman" panose="02020603050405020304" pitchFamily="18" charset="0"/>
              <a:cs typeface="Times New Roman" panose="02020603050405020304" pitchFamily="18" charset="0"/>
            </a:endParaRPr>
          </a:p>
          <a:p>
            <a:r>
              <a:rPr lang="en-CA" sz="2000" dirty="0">
                <a:solidFill>
                  <a:schemeClr val="tx1"/>
                </a:solidFill>
                <a:latin typeface="Times New Roman" panose="02020603050405020304" pitchFamily="18" charset="0"/>
                <a:cs typeface="Times New Roman" panose="02020603050405020304" pitchFamily="18" charset="0"/>
              </a:rPr>
              <a:t>Healthcare: Data entry, patient scheduling, and more importantly billing and claims processing, are important areas where RPA can be used.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516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405DF-BE2C-4E1D-8E66-D43531E9EAA7}"/>
              </a:ext>
            </a:extLst>
          </p:cNvPr>
          <p:cNvSpPr>
            <a:spLocks noGrp="1"/>
          </p:cNvSpPr>
          <p:nvPr>
            <p:ph type="title"/>
          </p:nvPr>
        </p:nvSpPr>
        <p:spPr/>
        <p:txBody>
          <a:bodyPr/>
          <a:lstStyle/>
          <a:p>
            <a:pPr algn="ctr"/>
            <a:r>
              <a:rPr lang="en-US" dirty="0"/>
              <a:t>Selectors with Wildcards</a:t>
            </a:r>
          </a:p>
        </p:txBody>
      </p:sp>
      <p:sp>
        <p:nvSpPr>
          <p:cNvPr id="3" name="Content Placeholder 2">
            <a:extLst>
              <a:ext uri="{FF2B5EF4-FFF2-40B4-BE49-F238E27FC236}">
                <a16:creationId xmlns:a16="http://schemas.microsoft.com/office/drawing/2014/main" xmlns="" id="{1764A620-D383-48E5-AD1A-9A84F3DFD42C}"/>
              </a:ext>
            </a:extLst>
          </p:cNvPr>
          <p:cNvSpPr>
            <a:spLocks noGrp="1"/>
          </p:cNvSpPr>
          <p:nvPr>
            <p:ph idx="1"/>
          </p:nvPr>
        </p:nvSpPr>
        <p:spPr>
          <a:xfrm>
            <a:off x="503583" y="2603500"/>
            <a:ext cx="11105321" cy="3416300"/>
          </a:xfrm>
        </p:spPr>
        <p:txBody>
          <a:bodyPr/>
          <a:lstStyle/>
          <a:p>
            <a:pPr>
              <a:buFont typeface="Wingdings" panose="05000000000000000000" pitchFamily="2" charset="2"/>
              <a:buChar char="Ø"/>
            </a:pPr>
            <a:r>
              <a:rPr lang="en-US" dirty="0"/>
              <a:t>Wildcards are symbols that enable you to replace zero or multiple characters in a string. </a:t>
            </a:r>
          </a:p>
          <a:p>
            <a:pPr>
              <a:buFont typeface="Wingdings" panose="05000000000000000000" pitchFamily="2" charset="2"/>
              <a:buChar char="Ø"/>
            </a:pPr>
            <a:r>
              <a:rPr lang="en-US" dirty="0"/>
              <a:t>These can be quite useful when dealing with dynamically-changing attributes in a selector. </a:t>
            </a:r>
          </a:p>
          <a:p>
            <a:pPr>
              <a:buFont typeface="Wingdings" panose="05000000000000000000" pitchFamily="2" charset="2"/>
              <a:buChar char="Ø"/>
            </a:pPr>
            <a:r>
              <a:rPr lang="en-US" dirty="0"/>
              <a:t>Asterisk (*) – replaces zero or more characters</a:t>
            </a:r>
          </a:p>
          <a:p>
            <a:pPr>
              <a:buFont typeface="Wingdings" panose="05000000000000000000" pitchFamily="2" charset="2"/>
              <a:buChar char="Ø"/>
            </a:pPr>
            <a:r>
              <a:rPr lang="en-US" dirty="0"/>
              <a:t>Question mark (?) – replaces a single character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68577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8F54AB-E86C-4DCC-A12A-C5CD1D537AEE}"/>
              </a:ext>
            </a:extLst>
          </p:cNvPr>
          <p:cNvSpPr>
            <a:spLocks noGrp="1"/>
          </p:cNvSpPr>
          <p:nvPr>
            <p:ph type="title"/>
          </p:nvPr>
        </p:nvSpPr>
        <p:spPr/>
        <p:txBody>
          <a:bodyPr/>
          <a:lstStyle/>
          <a:p>
            <a:pPr algn="ctr"/>
            <a:r>
              <a:rPr lang="en-US" dirty="0"/>
              <a:t>Dynamic Selectors</a:t>
            </a:r>
          </a:p>
        </p:txBody>
      </p:sp>
      <p:sp>
        <p:nvSpPr>
          <p:cNvPr id="3" name="Content Placeholder 2">
            <a:extLst>
              <a:ext uri="{FF2B5EF4-FFF2-40B4-BE49-F238E27FC236}">
                <a16:creationId xmlns:a16="http://schemas.microsoft.com/office/drawing/2014/main" xmlns="" id="{36AB850C-553C-4642-B026-71B96E739313}"/>
              </a:ext>
            </a:extLst>
          </p:cNvPr>
          <p:cNvSpPr>
            <a:spLocks noGrp="1"/>
          </p:cNvSpPr>
          <p:nvPr>
            <p:ph idx="1"/>
          </p:nvPr>
        </p:nvSpPr>
        <p:spPr>
          <a:xfrm>
            <a:off x="503583" y="2332383"/>
            <a:ext cx="11052313" cy="434671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dynamic selector uses a variable or an argument as a property for the attribute of your target tag.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allows the selector to easily identify a target element based on the value of the variable or argument, and not an exact string, which might change, depending on interactions inside your automation project.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such, the variable or argument can be changed to interact with a different element, without changing the selector itself.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dynamic selector has the following form, with the specifications: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tag - the target tag, such as &lt;ctrl/&gt;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attribute - the target attribute, such as name='</a:t>
            </a:r>
            <a:r>
              <a:rPr lang="en-US" dirty="0" err="1">
                <a:latin typeface="Times New Roman" panose="02020603050405020304" pitchFamily="18" charset="0"/>
                <a:cs typeface="Times New Roman" panose="02020603050405020304" pitchFamily="18" charset="0"/>
              </a:rPr>
              <a:t>menuItem</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{{Value}} - the name of the variable or argument which holds the property of the element you want to interact with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Dynamic Selector Format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&lt;tag attribute=`{{Value}}` /&gt;</a:t>
            </a:r>
          </a:p>
        </p:txBody>
      </p:sp>
    </p:spTree>
    <p:extLst>
      <p:ext uri="{BB962C8B-B14F-4D97-AF65-F5344CB8AC3E}">
        <p14:creationId xmlns:p14="http://schemas.microsoft.com/office/powerpoint/2010/main" val="3559240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8316C-6BAD-45CD-9CFF-C00DC4D1678C}"/>
              </a:ext>
            </a:extLst>
          </p:cNvPr>
          <p:cNvSpPr>
            <a:spLocks noGrp="1"/>
          </p:cNvSpPr>
          <p:nvPr>
            <p:ph type="title"/>
          </p:nvPr>
        </p:nvSpPr>
        <p:spPr/>
        <p:txBody>
          <a:bodyPr/>
          <a:lstStyle/>
          <a:p>
            <a:pPr algn="ctr"/>
            <a:r>
              <a:rPr lang="en-US" dirty="0"/>
              <a:t>Data Scraping</a:t>
            </a:r>
          </a:p>
        </p:txBody>
      </p:sp>
      <p:sp>
        <p:nvSpPr>
          <p:cNvPr id="3" name="Content Placeholder 2">
            <a:extLst>
              <a:ext uri="{FF2B5EF4-FFF2-40B4-BE49-F238E27FC236}">
                <a16:creationId xmlns:a16="http://schemas.microsoft.com/office/drawing/2014/main" xmlns="" id="{1327F173-F82B-4927-9BC4-69D8EF8E4CC7}"/>
              </a:ext>
            </a:extLst>
          </p:cNvPr>
          <p:cNvSpPr>
            <a:spLocks noGrp="1"/>
          </p:cNvSpPr>
          <p:nvPr>
            <p:ph idx="1"/>
          </p:nvPr>
        </p:nvSpPr>
        <p:spPr>
          <a:xfrm>
            <a:off x="516835" y="2358886"/>
            <a:ext cx="11158330" cy="4499113"/>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scraping enables you to extract structured data from your browser, application or document to a database, .csv file or even Excel spreadsheet.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main steps of the data scraping wizard are: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 the first and last fields in the web page, document or application that you want to extract data from, so that Studio can deduce the pattern of the information.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Customize column headers and choose whether or not to extract URLs.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Preview the data, edit the number of maximum results to be extracted and change the order of the columns.</a:t>
            </a:r>
          </a:p>
          <a:p>
            <a:pPr lvl="1">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Optionally</a:t>
            </a:r>
            <a:r>
              <a:rPr lang="en-US" dirty="0">
                <a:latin typeface="Times New Roman" panose="02020603050405020304" pitchFamily="18" charset="0"/>
                <a:cs typeface="Times New Roman" panose="02020603050405020304" pitchFamily="18" charset="0"/>
              </a:rPr>
              <a:t> click </a:t>
            </a:r>
            <a:r>
              <a:rPr lang="en-US" b="1" dirty="0">
                <a:latin typeface="Times New Roman" panose="02020603050405020304" pitchFamily="18" charset="0"/>
                <a:cs typeface="Times New Roman" panose="02020603050405020304" pitchFamily="18" charset="0"/>
              </a:rPr>
              <a:t>Extract Correlated Data</a:t>
            </a:r>
            <a:r>
              <a:rPr lang="en-US" dirty="0">
                <a:latin typeface="Times New Roman" panose="02020603050405020304" pitchFamily="18" charset="0"/>
                <a:cs typeface="Times New Roman" panose="02020603050405020304" pitchFamily="18" charset="0"/>
              </a:rPr>
              <a:t>. This enables you to go through the </a:t>
            </a:r>
            <a:r>
              <a:rPr lang="en-US" b="1" dirty="0">
                <a:latin typeface="Times New Roman" panose="02020603050405020304" pitchFamily="18" charset="0"/>
                <a:cs typeface="Times New Roman" panose="02020603050405020304" pitchFamily="18" charset="0"/>
              </a:rPr>
              <a:t>Extract Wizard</a:t>
            </a:r>
            <a:r>
              <a:rPr lang="en-US" dirty="0">
                <a:latin typeface="Times New Roman" panose="02020603050405020304" pitchFamily="18" charset="0"/>
                <a:cs typeface="Times New Roman" panose="02020603050405020304" pitchFamily="18" charset="0"/>
              </a:rPr>
              <a:t> again, to extract additional info and add it as a new column in the same table.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Indicate the </a:t>
            </a:r>
            <a:r>
              <a:rPr lang="en-US" b="1" dirty="0">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button in the web page, application or document (if the information you want to extract spans multiple pages).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you are finished with the wizard, a sequence is generated in Studio.</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scraped information is stored in a </a:t>
            </a:r>
            <a:r>
              <a:rPr lang="en-US" b="1" dirty="0" err="1">
                <a:latin typeface="Times New Roman" panose="02020603050405020304" pitchFamily="18" charset="0"/>
                <a:cs typeface="Times New Roman" panose="02020603050405020304" pitchFamily="18" charset="0"/>
              </a:rPr>
              <a:t>DataTable</a:t>
            </a:r>
            <a:r>
              <a:rPr lang="en-US" dirty="0">
                <a:latin typeface="Times New Roman" panose="02020603050405020304" pitchFamily="18" charset="0"/>
                <a:cs typeface="Times New Roman" panose="02020603050405020304" pitchFamily="18" charset="0"/>
              </a:rPr>
              <a:t> variable, that you can later use to populate a database, a .csv file or an Excel spreadsheet.</a:t>
            </a:r>
          </a:p>
        </p:txBody>
      </p:sp>
    </p:spTree>
    <p:extLst>
      <p:ext uri="{BB962C8B-B14F-4D97-AF65-F5344CB8AC3E}">
        <p14:creationId xmlns:p14="http://schemas.microsoft.com/office/powerpoint/2010/main" val="4065578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Activity 1 :</a:t>
            </a:r>
          </a:p>
          <a:p>
            <a:pPr marL="0" indent="0">
              <a:buNone/>
            </a:pPr>
            <a:r>
              <a:rPr lang="en-US" dirty="0"/>
              <a:t>	Fetch all data results for any particular google search and store it in an </a:t>
            </a:r>
            <a:r>
              <a:rPr lang="en-US" dirty="0" smtClean="0"/>
              <a:t>excel</a:t>
            </a:r>
          </a:p>
          <a:p>
            <a:r>
              <a:rPr lang="en-US" dirty="0" smtClean="0"/>
              <a:t>Activity 2 : </a:t>
            </a:r>
          </a:p>
          <a:p>
            <a:pPr marL="457200" lvl="1" indent="0">
              <a:buNone/>
            </a:pPr>
            <a:r>
              <a:rPr lang="en-US" dirty="0" smtClean="0"/>
              <a:t>Read the book description, cost and publishing date from amazon results of book search, store in excel sheet</a:t>
            </a:r>
          </a:p>
        </p:txBody>
      </p:sp>
    </p:spTree>
    <p:extLst>
      <p:ext uri="{BB962C8B-B14F-4D97-AF65-F5344CB8AC3E}">
        <p14:creationId xmlns:p14="http://schemas.microsoft.com/office/powerpoint/2010/main" val="3232930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Mouse and Keyboard </a:t>
            </a:r>
            <a:r>
              <a:rPr lang="en-US" dirty="0" smtClean="0"/>
              <a:t>Activities</a:t>
            </a:r>
            <a:endParaRPr lang="en-US" dirty="0"/>
          </a:p>
        </p:txBody>
      </p:sp>
      <p:sp>
        <p:nvSpPr>
          <p:cNvPr id="3" name="Content Placeholder 2"/>
          <p:cNvSpPr>
            <a:spLocks noGrp="1"/>
          </p:cNvSpPr>
          <p:nvPr>
            <p:ph idx="1"/>
          </p:nvPr>
        </p:nvSpPr>
        <p:spPr>
          <a:xfrm>
            <a:off x="476518" y="2279561"/>
            <a:ext cx="11204620" cy="4578439"/>
          </a:xfrm>
        </p:spPr>
        <p:txBody>
          <a:bodyPr>
            <a:normAutofit/>
          </a:bodyPr>
          <a:lstStyle/>
          <a:p>
            <a:r>
              <a:rPr lang="en-US" b="1" dirty="0"/>
              <a:t>Double Click, Click, Hover </a:t>
            </a:r>
            <a:r>
              <a:rPr lang="en-US" dirty="0"/>
              <a:t>are activities that simulate the clicking or hovering of UI elements. These activities are very useful in situations when human behavior must be mimicked. </a:t>
            </a:r>
            <a:endParaRPr lang="en-US" dirty="0" smtClean="0"/>
          </a:p>
          <a:p>
            <a:r>
              <a:rPr lang="en-US" b="1" dirty="0"/>
              <a:t>Type Into </a:t>
            </a:r>
            <a:r>
              <a:rPr lang="en-US" dirty="0"/>
              <a:t>sends keystrokes to a UI element. Special keys are supported and can be selected from the drop-down list. This is a basic text input activity that is widely used in automations and is also generated by the automatic recording wizards</a:t>
            </a:r>
            <a:r>
              <a:rPr lang="en-US" dirty="0" smtClean="0"/>
              <a:t>.</a:t>
            </a:r>
          </a:p>
          <a:p>
            <a:r>
              <a:rPr lang="en-US" b="1" dirty="0"/>
              <a:t>Type Secure Text </a:t>
            </a:r>
            <a:r>
              <a:rPr lang="en-US" dirty="0"/>
              <a:t>sends a secure string to a UI element. </a:t>
            </a:r>
            <a:endParaRPr lang="en-US" dirty="0" smtClean="0"/>
          </a:p>
          <a:p>
            <a:r>
              <a:rPr lang="en-US" b="1" dirty="0"/>
              <a:t>Send Hotkey </a:t>
            </a:r>
            <a:r>
              <a:rPr lang="en-US" dirty="0"/>
              <a:t>sends keyboard shortcuts to a UI element. This activity is useful for accessing shortcuts in applications and can help you simplify your automation project</a:t>
            </a:r>
            <a:r>
              <a:rPr lang="en-US" dirty="0" smtClean="0"/>
              <a:t>.</a:t>
            </a:r>
          </a:p>
          <a:p>
            <a:r>
              <a:rPr lang="en-US" b="1" dirty="0"/>
              <a:t>Set Focus </a:t>
            </a:r>
            <a:r>
              <a:rPr lang="en-US" dirty="0"/>
              <a:t>sets keyboard focus to a specified UI element. The ability to bring a certain window to the foreground is essential when performing image and text automation. </a:t>
            </a:r>
            <a:endParaRPr lang="en-US" dirty="0" smtClean="0"/>
          </a:p>
          <a:p>
            <a:r>
              <a:rPr lang="en-US" b="1" dirty="0" smtClean="0"/>
              <a:t>Demo 1 : </a:t>
            </a:r>
            <a:r>
              <a:rPr lang="en-US" dirty="0"/>
              <a:t>To exemplify the automation of a process by using activities that simulate mouse and keyboard input, we created an automation that displays the IP address, subnet mask, and default gateway for all adapters from the Command Prompt, by using the ipconfig command and actions similar to human ones</a:t>
            </a:r>
            <a:endParaRPr lang="en-US" dirty="0" smtClean="0"/>
          </a:p>
        </p:txBody>
      </p:sp>
    </p:spTree>
    <p:extLst>
      <p:ext uri="{BB962C8B-B14F-4D97-AF65-F5344CB8AC3E}">
        <p14:creationId xmlns:p14="http://schemas.microsoft.com/office/powerpoint/2010/main" val="841130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Text </a:t>
            </a:r>
            <a:r>
              <a:rPr lang="en-US" dirty="0" smtClean="0"/>
              <a:t>Activities</a:t>
            </a:r>
            <a:endParaRPr lang="en-US" dirty="0"/>
          </a:p>
        </p:txBody>
      </p:sp>
      <p:sp>
        <p:nvSpPr>
          <p:cNvPr id="3" name="Content Placeholder 2"/>
          <p:cNvSpPr>
            <a:spLocks noGrp="1"/>
          </p:cNvSpPr>
          <p:nvPr>
            <p:ph idx="1"/>
          </p:nvPr>
        </p:nvSpPr>
        <p:spPr>
          <a:xfrm>
            <a:off x="566670" y="2305318"/>
            <a:ext cx="11050074" cy="4552682"/>
          </a:xfrm>
        </p:spPr>
        <p:txBody>
          <a:bodyPr>
            <a:normAutofit lnSpcReduction="10000"/>
          </a:bodyPr>
          <a:lstStyle/>
          <a:p>
            <a:r>
              <a:rPr lang="en-US" dirty="0"/>
              <a:t>Text recognition activities are useful in extracting text from UI elements on the screen, as well as extracting coordinates for UI elements relative to text on the screen</a:t>
            </a:r>
            <a:r>
              <a:rPr lang="en-US" dirty="0" smtClean="0"/>
              <a:t>.</a:t>
            </a:r>
          </a:p>
          <a:p>
            <a:r>
              <a:rPr lang="en-US" b="1" dirty="0"/>
              <a:t>Double Click Text, Click Text and Hover Text</a:t>
            </a:r>
            <a:r>
              <a:rPr lang="en-US" dirty="0"/>
              <a:t> are activities used to click the text inside a UI element or hover over it. After the user interface object and text are specified, the activity searches the UI for the text and clicks it or hovers over it</a:t>
            </a:r>
            <a:r>
              <a:rPr lang="en-US" dirty="0" smtClean="0"/>
              <a:t>.</a:t>
            </a:r>
          </a:p>
          <a:p>
            <a:r>
              <a:rPr lang="en-US" b="1" dirty="0"/>
              <a:t>Find Text Position </a:t>
            </a:r>
            <a:r>
              <a:rPr lang="en-US" dirty="0"/>
              <a:t>searches for a given string in a specified target, and returns a </a:t>
            </a:r>
            <a:r>
              <a:rPr lang="en-US" dirty="0" err="1"/>
              <a:t>UIElement</a:t>
            </a:r>
            <a:r>
              <a:rPr lang="en-US" dirty="0"/>
              <a:t> variable which has the clipping region set to the screen position of that string. This activity can be useful in locating UI elements relative to text on the screen when there is no other way of locating them, and using them further in your automation</a:t>
            </a:r>
            <a:r>
              <a:rPr lang="en-US" dirty="0" smtClean="0"/>
              <a:t>.</a:t>
            </a:r>
          </a:p>
          <a:p>
            <a:r>
              <a:rPr lang="en-US" b="1" dirty="0"/>
              <a:t>Get Full Text </a:t>
            </a:r>
            <a:r>
              <a:rPr lang="en-US" dirty="0"/>
              <a:t>extracts a string and its information from an indicated UI element using the </a:t>
            </a:r>
            <a:r>
              <a:rPr lang="en-US" dirty="0" err="1"/>
              <a:t>FullText</a:t>
            </a:r>
            <a:r>
              <a:rPr lang="en-US" dirty="0"/>
              <a:t> screen scraping method</a:t>
            </a:r>
            <a:r>
              <a:rPr lang="en-US" dirty="0" smtClean="0"/>
              <a:t>.</a:t>
            </a:r>
          </a:p>
          <a:p>
            <a:r>
              <a:rPr lang="en-US" b="1" dirty="0"/>
              <a:t>Get Visible Text </a:t>
            </a:r>
            <a:r>
              <a:rPr lang="en-US" dirty="0"/>
              <a:t>extracts a string and its information from an indicated UI element using the Native screen scraping method</a:t>
            </a:r>
            <a:r>
              <a:rPr lang="en-US" dirty="0" smtClean="0"/>
              <a:t>.</a:t>
            </a:r>
          </a:p>
          <a:p>
            <a:r>
              <a:rPr lang="en-US" b="1" dirty="0"/>
              <a:t>Extract Structured Data </a:t>
            </a:r>
            <a:r>
              <a:rPr lang="en-US" dirty="0"/>
              <a:t>extracts data from an indicated table. </a:t>
            </a:r>
            <a:endParaRPr lang="en-US" dirty="0" smtClean="0"/>
          </a:p>
        </p:txBody>
      </p:sp>
    </p:spTree>
    <p:extLst>
      <p:ext uri="{BB962C8B-B14F-4D97-AF65-F5344CB8AC3E}">
        <p14:creationId xmlns:p14="http://schemas.microsoft.com/office/powerpoint/2010/main" val="2418097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Studio </a:t>
            </a:r>
            <a:r>
              <a:rPr lang="en-US" dirty="0" smtClean="0"/>
              <a:t>Logs</a:t>
            </a:r>
            <a:endParaRPr lang="en-US" dirty="0"/>
          </a:p>
        </p:txBody>
      </p:sp>
      <p:sp>
        <p:nvSpPr>
          <p:cNvPr id="3" name="Content Placeholder 2"/>
          <p:cNvSpPr>
            <a:spLocks noGrp="1"/>
          </p:cNvSpPr>
          <p:nvPr>
            <p:ph idx="1"/>
          </p:nvPr>
        </p:nvSpPr>
        <p:spPr>
          <a:xfrm>
            <a:off x="502276" y="2382592"/>
            <a:ext cx="11114468" cy="4475408"/>
          </a:xfrm>
        </p:spPr>
        <p:txBody>
          <a:bodyPr/>
          <a:lstStyle/>
          <a:p>
            <a:r>
              <a:rPr lang="en-US" dirty="0"/>
              <a:t>The Studio Traces are diagnostic log messages generated by Studio, containing information related to its behavior</a:t>
            </a:r>
            <a:r>
              <a:rPr lang="en-US" dirty="0" smtClean="0"/>
              <a:t>.</a:t>
            </a:r>
            <a:endParaRPr lang="en-US" dirty="0"/>
          </a:p>
          <a:p>
            <a:r>
              <a:rPr lang="en-US" dirty="0"/>
              <a:t>The logging level settings and log file path can be modified by editing the &lt;Installation Folder&gt;\</a:t>
            </a:r>
            <a:r>
              <a:rPr lang="en-US" dirty="0" err="1"/>
              <a:t>UiPath.Studio.exe.config</a:t>
            </a:r>
            <a:r>
              <a:rPr lang="en-US" dirty="0"/>
              <a:t> file. If this file does not exist, it is automatically created when an event occurs. The section </a:t>
            </a:r>
            <a:r>
              <a:rPr lang="en-US" dirty="0" smtClean="0"/>
              <a:t>can be found under the &lt;</a:t>
            </a:r>
            <a:r>
              <a:rPr lang="en-US" dirty="0" err="1" smtClean="0"/>
              <a:t>nlog</a:t>
            </a:r>
            <a:r>
              <a:rPr lang="en-US" dirty="0" smtClean="0"/>
              <a:t>&gt; tag.</a:t>
            </a:r>
          </a:p>
          <a:p>
            <a:r>
              <a:rPr lang="en-US" dirty="0" err="1"/>
              <a:t>UiPath</a:t>
            </a:r>
            <a:r>
              <a:rPr lang="en-US" dirty="0"/>
              <a:t> Studio Traces Logging Level</a:t>
            </a:r>
          </a:p>
          <a:p>
            <a:pPr lvl="1"/>
            <a:r>
              <a:rPr lang="en-US" dirty="0" smtClean="0"/>
              <a:t>Default </a:t>
            </a:r>
            <a:r>
              <a:rPr lang="en-US" dirty="0"/>
              <a:t>selected logging level for Studio is </a:t>
            </a:r>
            <a:r>
              <a:rPr lang="en-US" b="1" dirty="0" smtClean="0"/>
              <a:t>Information</a:t>
            </a:r>
          </a:p>
          <a:p>
            <a:pPr lvl="1"/>
            <a:r>
              <a:rPr lang="en-US" dirty="0"/>
              <a:t>To only log Error and Warning levels, specify them in between the &lt;rules&gt; </a:t>
            </a:r>
            <a:r>
              <a:rPr lang="en-US" dirty="0" smtClean="0"/>
              <a:t>tag</a:t>
            </a:r>
          </a:p>
          <a:p>
            <a:r>
              <a:rPr lang="en-US" dirty="0"/>
              <a:t>Targets of the </a:t>
            </a:r>
            <a:r>
              <a:rPr lang="en-US" dirty="0" err="1"/>
              <a:t>UiPath</a:t>
            </a:r>
            <a:r>
              <a:rPr lang="en-US" dirty="0"/>
              <a:t> Studio Traces</a:t>
            </a:r>
          </a:p>
          <a:p>
            <a:pPr lvl="1"/>
            <a:r>
              <a:rPr lang="en-US" dirty="0"/>
              <a:t>The default log file path for Studio is %</a:t>
            </a:r>
            <a:r>
              <a:rPr lang="en-US" dirty="0" err="1"/>
              <a:t>localappdata</a:t>
            </a:r>
            <a:r>
              <a:rPr lang="en-US" dirty="0"/>
              <a:t>%\</a:t>
            </a:r>
            <a:r>
              <a:rPr lang="en-US" dirty="0" err="1"/>
              <a:t>UiPath</a:t>
            </a:r>
            <a:r>
              <a:rPr lang="en-US" dirty="0"/>
              <a:t>\Logs\&lt;</a:t>
            </a:r>
            <a:r>
              <a:rPr lang="en-US" dirty="0" err="1"/>
              <a:t>shortdate</a:t>
            </a:r>
            <a:r>
              <a:rPr lang="en-US" dirty="0"/>
              <a:t>&gt;_Studio.log</a:t>
            </a:r>
          </a:p>
        </p:txBody>
      </p:sp>
    </p:spTree>
    <p:extLst>
      <p:ext uri="{BB962C8B-B14F-4D97-AF65-F5344CB8AC3E}">
        <p14:creationId xmlns:p14="http://schemas.microsoft.com/office/powerpoint/2010/main" val="3729410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Setup </a:t>
            </a:r>
            <a:r>
              <a:rPr lang="en-US" dirty="0" smtClean="0"/>
              <a:t>Logs</a:t>
            </a:r>
            <a:endParaRPr lang="en-US" dirty="0"/>
          </a:p>
        </p:txBody>
      </p:sp>
      <p:sp>
        <p:nvSpPr>
          <p:cNvPr id="3" name="Content Placeholder 2"/>
          <p:cNvSpPr>
            <a:spLocks noGrp="1"/>
          </p:cNvSpPr>
          <p:nvPr>
            <p:ph idx="1"/>
          </p:nvPr>
        </p:nvSpPr>
        <p:spPr>
          <a:xfrm>
            <a:off x="540914" y="2343955"/>
            <a:ext cx="11153104" cy="4237149"/>
          </a:xfrm>
        </p:spPr>
        <p:txBody>
          <a:bodyPr>
            <a:normAutofit/>
          </a:bodyPr>
          <a:lstStyle/>
          <a:p>
            <a:r>
              <a:rPr lang="en-US" dirty="0"/>
              <a:t>When running the Windows installer (UiPathStudio.msi), all errors are logged in the Event Viewer</a:t>
            </a:r>
            <a:r>
              <a:rPr lang="en-US" dirty="0" smtClean="0"/>
              <a:t>.</a:t>
            </a:r>
          </a:p>
          <a:p>
            <a:r>
              <a:rPr lang="en-US" dirty="0"/>
              <a:t>For more detailed logs, you can execute the installer from the command line with the following parameters</a:t>
            </a:r>
            <a:r>
              <a:rPr lang="en-US" dirty="0" smtClean="0"/>
              <a:t>:</a:t>
            </a:r>
            <a:endParaRPr lang="en-US" dirty="0"/>
          </a:p>
          <a:p>
            <a:pPr marL="457200" lvl="1" indent="0">
              <a:buNone/>
            </a:pPr>
            <a:r>
              <a:rPr lang="en-US" dirty="0"/>
              <a:t>msiexec.exe /</a:t>
            </a:r>
            <a:r>
              <a:rPr lang="en-US" dirty="0" err="1"/>
              <a:t>i</a:t>
            </a:r>
            <a:r>
              <a:rPr lang="en-US" dirty="0"/>
              <a:t> "</a:t>
            </a:r>
            <a:r>
              <a:rPr lang="en-US" dirty="0" err="1"/>
              <a:t>path_of_the_installer</a:t>
            </a:r>
            <a:r>
              <a:rPr lang="en-US" dirty="0"/>
              <a:t>" /lv* "</a:t>
            </a:r>
            <a:r>
              <a:rPr lang="en-US" dirty="0" err="1"/>
              <a:t>path_of_the_log_file</a:t>
            </a:r>
            <a:r>
              <a:rPr lang="en-US" dirty="0" smtClean="0"/>
              <a:t>"</a:t>
            </a:r>
            <a:endParaRPr lang="en-US" dirty="0"/>
          </a:p>
          <a:p>
            <a:r>
              <a:rPr lang="en-US" dirty="0"/>
              <a:t>For example</a:t>
            </a:r>
            <a:r>
              <a:rPr lang="en-US" dirty="0" smtClean="0"/>
              <a:t>:</a:t>
            </a:r>
            <a:endParaRPr lang="en-US" dirty="0"/>
          </a:p>
          <a:p>
            <a:pPr marL="457200" lvl="1" indent="0">
              <a:buNone/>
            </a:pPr>
            <a:r>
              <a:rPr lang="en-US" dirty="0"/>
              <a:t>msiexec.exe /</a:t>
            </a:r>
            <a:r>
              <a:rPr lang="en-US" dirty="0" err="1"/>
              <a:t>i</a:t>
            </a:r>
            <a:r>
              <a:rPr lang="en-US" dirty="0"/>
              <a:t> "%</a:t>
            </a:r>
            <a:r>
              <a:rPr lang="en-US" dirty="0" err="1"/>
              <a:t>UserProfile</a:t>
            </a:r>
            <a:r>
              <a:rPr lang="en-US" dirty="0"/>
              <a:t>%\Downloads\UiPathStudio.msi" /lv* "%</a:t>
            </a:r>
            <a:r>
              <a:rPr lang="en-US" dirty="0" err="1"/>
              <a:t>UserProfile</a:t>
            </a:r>
            <a:r>
              <a:rPr lang="en-US" dirty="0"/>
              <a:t>%\Desktop\Log.txt</a:t>
            </a:r>
            <a:r>
              <a:rPr lang="en-US" dirty="0" smtClean="0"/>
              <a:t>"</a:t>
            </a:r>
            <a:endParaRPr lang="en-US" dirty="0"/>
          </a:p>
          <a:p>
            <a:pPr lvl="1"/>
            <a:r>
              <a:rPr lang="en-US" dirty="0"/>
              <a:t>Executing this command line generates a file called Log.txt to the specified folder, which contains the installation log data</a:t>
            </a:r>
            <a:r>
              <a:rPr lang="en-US" dirty="0" smtClean="0"/>
              <a:t>.</a:t>
            </a:r>
            <a:endParaRPr lang="en-US" dirty="0"/>
          </a:p>
          <a:p>
            <a:pPr lvl="1"/>
            <a:r>
              <a:rPr lang="en-US" dirty="0"/>
              <a:t>If you are running the user mode installer (.exe), setup logs are automatically generated and can be found in %</a:t>
            </a:r>
            <a:r>
              <a:rPr lang="en-US" dirty="0" err="1"/>
              <a:t>localappdata</a:t>
            </a:r>
            <a:r>
              <a:rPr lang="en-US" dirty="0"/>
              <a:t>%\</a:t>
            </a:r>
            <a:r>
              <a:rPr lang="en-US" dirty="0" err="1"/>
              <a:t>SquirrelTemp</a:t>
            </a:r>
            <a:r>
              <a:rPr lang="en-US" dirty="0"/>
              <a:t>\SquirrelSetup.log.</a:t>
            </a:r>
          </a:p>
        </p:txBody>
      </p:sp>
    </p:spTree>
    <p:extLst>
      <p:ext uri="{BB962C8B-B14F-4D97-AF65-F5344CB8AC3E}">
        <p14:creationId xmlns:p14="http://schemas.microsoft.com/office/powerpoint/2010/main" val="963400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Logging Levels in </a:t>
            </a:r>
            <a:r>
              <a:rPr lang="en-US" dirty="0" err="1" smtClean="0"/>
              <a:t>UiPath</a:t>
            </a:r>
            <a:endParaRPr lang="en-US" dirty="0"/>
          </a:p>
        </p:txBody>
      </p:sp>
      <p:sp>
        <p:nvSpPr>
          <p:cNvPr id="3" name="Content Placeholder 2"/>
          <p:cNvSpPr>
            <a:spLocks noGrp="1"/>
          </p:cNvSpPr>
          <p:nvPr>
            <p:ph idx="1"/>
          </p:nvPr>
        </p:nvSpPr>
        <p:spPr>
          <a:xfrm>
            <a:off x="137523" y="2204300"/>
            <a:ext cx="6327671" cy="4653700"/>
          </a:xfrm>
        </p:spPr>
        <p:txBody>
          <a:bodyPr>
            <a:normAutofit fontScale="92500" lnSpcReduction="20000"/>
          </a:bodyPr>
          <a:lstStyle/>
          <a:p>
            <a:r>
              <a:rPr lang="en-US" dirty="0"/>
              <a:t>The </a:t>
            </a:r>
            <a:r>
              <a:rPr lang="en-US" b="1" dirty="0"/>
              <a:t>Verbose</a:t>
            </a:r>
            <a:r>
              <a:rPr lang="en-US" dirty="0"/>
              <a:t> level logs a message for both the activity </a:t>
            </a:r>
            <a:r>
              <a:rPr lang="en-US" b="1" dirty="0"/>
              <a:t>start</a:t>
            </a:r>
            <a:r>
              <a:rPr lang="en-US" dirty="0"/>
              <a:t> and </a:t>
            </a:r>
            <a:r>
              <a:rPr lang="en-US" b="1" dirty="0"/>
              <a:t>end</a:t>
            </a:r>
            <a:r>
              <a:rPr lang="en-US" dirty="0"/>
              <a:t>, plus the values of the variables and arguments that are used.</a:t>
            </a:r>
          </a:p>
          <a:p>
            <a:r>
              <a:rPr lang="en-US" dirty="0"/>
              <a:t>By default, the Verbose level includes:</a:t>
            </a:r>
          </a:p>
          <a:p>
            <a:r>
              <a:rPr lang="en-US" b="1" dirty="0"/>
              <a:t>Execution Started</a:t>
            </a:r>
            <a:r>
              <a:rPr lang="en-US" dirty="0"/>
              <a:t> log entry - generated every time a process is started.</a:t>
            </a:r>
          </a:p>
          <a:p>
            <a:r>
              <a:rPr lang="en-US" b="1" dirty="0"/>
              <a:t>Execution Ended</a:t>
            </a:r>
            <a:r>
              <a:rPr lang="en-US" dirty="0"/>
              <a:t> log entry - generated every time a process is finalized.</a:t>
            </a:r>
          </a:p>
          <a:p>
            <a:r>
              <a:rPr lang="en-US" b="1" dirty="0"/>
              <a:t>Transaction Started</a:t>
            </a:r>
            <a:r>
              <a:rPr lang="en-US" dirty="0"/>
              <a:t> log entry - generated every time a transaction item is obtained by the robot from Orchestrator.</a:t>
            </a:r>
          </a:p>
          <a:p>
            <a:r>
              <a:rPr lang="en-US" b="1" dirty="0"/>
              <a:t>Transaction Ended</a:t>
            </a:r>
            <a:r>
              <a:rPr lang="en-US" dirty="0"/>
              <a:t> log entry - generated every time the robot sets the transaction status to either Success or Failed.</a:t>
            </a:r>
          </a:p>
          <a:p>
            <a:r>
              <a:rPr lang="en-US" b="1" dirty="0"/>
              <a:t>Activity Information</a:t>
            </a:r>
            <a:r>
              <a:rPr lang="en-US" dirty="0"/>
              <a:t> log entry - generated every time an activity is </a:t>
            </a:r>
            <a:r>
              <a:rPr lang="en-US" b="1" dirty="0"/>
              <a:t>started</a:t>
            </a:r>
            <a:r>
              <a:rPr lang="en-US" dirty="0"/>
              <a:t>, </a:t>
            </a:r>
            <a:r>
              <a:rPr lang="en-US" b="1" dirty="0"/>
              <a:t>faulted</a:t>
            </a:r>
            <a:r>
              <a:rPr lang="en-US" dirty="0"/>
              <a:t> or </a:t>
            </a:r>
            <a:r>
              <a:rPr lang="en-US" b="1" dirty="0"/>
              <a:t>finished</a:t>
            </a:r>
            <a:r>
              <a:rPr lang="en-US" dirty="0"/>
              <a:t> inside a workflow.</a:t>
            </a:r>
          </a:p>
          <a:p>
            <a:endParaRPr lang="en-US" dirty="0"/>
          </a:p>
        </p:txBody>
      </p:sp>
      <p:pic>
        <p:nvPicPr>
          <p:cNvPr id="6" name="Picture 5"/>
          <p:cNvPicPr>
            <a:picLocks noChangeAspect="1"/>
          </p:cNvPicPr>
          <p:nvPr/>
        </p:nvPicPr>
        <p:blipFill>
          <a:blip r:embed="rId2"/>
          <a:stretch>
            <a:fillRect/>
          </a:stretch>
        </p:blipFill>
        <p:spPr>
          <a:xfrm>
            <a:off x="6600825" y="2204300"/>
            <a:ext cx="5591175" cy="4653700"/>
          </a:xfrm>
          <a:prstGeom prst="rect">
            <a:avLst/>
          </a:prstGeom>
        </p:spPr>
      </p:pic>
    </p:spTree>
    <p:extLst>
      <p:ext uri="{BB962C8B-B14F-4D97-AF65-F5344CB8AC3E}">
        <p14:creationId xmlns:p14="http://schemas.microsoft.com/office/powerpoint/2010/main" val="147591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Benefits of RPA</a:t>
            </a:r>
            <a:endParaRPr lang="en-US" dirty="0"/>
          </a:p>
        </p:txBody>
      </p:sp>
      <p:sp>
        <p:nvSpPr>
          <p:cNvPr id="3" name="Content Placeholder 2"/>
          <p:cNvSpPr>
            <a:spLocks noGrp="1"/>
          </p:cNvSpPr>
          <p:nvPr>
            <p:ph idx="1"/>
          </p:nvPr>
        </p:nvSpPr>
        <p:spPr>
          <a:xfrm>
            <a:off x="1154954" y="2603499"/>
            <a:ext cx="8825659" cy="3900331"/>
          </a:xfrm>
        </p:spPr>
        <p:txBody>
          <a:bodyPr>
            <a:noAutofit/>
          </a:bodyPr>
          <a:lstStyle/>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Higher quality services, greater accuracy</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Improved analytics</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Reduced costs</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Increased speed</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Greater compliance</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Agility</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Comprehensive insights</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Versatility</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Simplicity</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Scalability</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Time Saving</a:t>
            </a:r>
          </a:p>
          <a:p>
            <a:pPr algn="just">
              <a:spcBef>
                <a:spcPts val="0"/>
              </a:spcBef>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Better Management</a:t>
            </a:r>
          </a:p>
        </p:txBody>
      </p:sp>
    </p:spTree>
    <p:extLst>
      <p:ext uri="{BB962C8B-B14F-4D97-AF65-F5344CB8AC3E}">
        <p14:creationId xmlns:p14="http://schemas.microsoft.com/office/powerpoint/2010/main" val="68658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Components of RPA</a:t>
            </a:r>
            <a:endParaRPr lang="en-US" dirty="0"/>
          </a:p>
        </p:txBody>
      </p:sp>
      <p:pic>
        <p:nvPicPr>
          <p:cNvPr id="3076" name="Picture 4" descr="Image result for components of r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346" y="2640168"/>
            <a:ext cx="7685783" cy="421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88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RPA Vendors</a:t>
            </a:r>
          </a:p>
        </p:txBody>
      </p:sp>
      <p:pic>
        <p:nvPicPr>
          <p:cNvPr id="4" name="Content Placeholder 4"/>
          <p:cNvPicPr>
            <a:picLocks noGrp="1" noChangeAspect="1"/>
          </p:cNvPicPr>
          <p:nvPr>
            <p:ph idx="1"/>
          </p:nvPr>
        </p:nvPicPr>
        <p:blipFill>
          <a:blip r:embed="rId2"/>
          <a:stretch>
            <a:fillRect/>
          </a:stretch>
        </p:blipFill>
        <p:spPr>
          <a:xfrm>
            <a:off x="277073" y="2584829"/>
            <a:ext cx="3068866" cy="4121765"/>
          </a:xfrm>
          <a:prstGeom prst="rect">
            <a:avLst/>
          </a:prstGeom>
        </p:spPr>
      </p:pic>
      <p:pic>
        <p:nvPicPr>
          <p:cNvPr id="4098" name="Picture 2" descr="https://www.edureka.co/blog/wp-content/uploads/2019/01/UiPath-vs-Blue-Prism-vs-Automation-Anywhere-RPA-Automation-Anywhere-Edurek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939" y="2998864"/>
            <a:ext cx="8846061" cy="329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240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4702</Words>
  <Application>Microsoft Office PowerPoint</Application>
  <PresentationFormat>Widescreen</PresentationFormat>
  <Paragraphs>486</Paragraphs>
  <Slides>68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Century Gothic</vt:lpstr>
      <vt:lpstr>Times New Roman</vt:lpstr>
      <vt:lpstr>Wingdings</vt:lpstr>
      <vt:lpstr>Wingdings 3</vt:lpstr>
      <vt:lpstr>Ion Boardroom</vt:lpstr>
      <vt:lpstr>RPA</vt:lpstr>
      <vt:lpstr>Day 1 - Topics Covered</vt:lpstr>
      <vt:lpstr>What is Robotic Process Automation?</vt:lpstr>
      <vt:lpstr>What should be automated?</vt:lpstr>
      <vt:lpstr>Techniques of automation</vt:lpstr>
      <vt:lpstr>Benefits of RPA across industries</vt:lpstr>
      <vt:lpstr>Benefits of RPA</vt:lpstr>
      <vt:lpstr>Components of RPA</vt:lpstr>
      <vt:lpstr>RPA Vendors</vt:lpstr>
      <vt:lpstr>Components of UiPath</vt:lpstr>
      <vt:lpstr>UiPath Studio</vt:lpstr>
      <vt:lpstr>UiPath Robot</vt:lpstr>
      <vt:lpstr>UiPath Orchestrator</vt:lpstr>
      <vt:lpstr>Types of Workflows</vt:lpstr>
      <vt:lpstr>Sequences</vt:lpstr>
      <vt:lpstr>Activity 1 – Step-by-Step Solution </vt:lpstr>
      <vt:lpstr>Flowcharts</vt:lpstr>
      <vt:lpstr>State Machines</vt:lpstr>
      <vt:lpstr>Global Exception Handler</vt:lpstr>
      <vt:lpstr>Day 2 - Topics Covered</vt:lpstr>
      <vt:lpstr>UiPath Studio - The user interface</vt:lpstr>
      <vt:lpstr>The Ribbon</vt:lpstr>
      <vt:lpstr>The Quick Access Toolbar</vt:lpstr>
      <vt:lpstr>Designer panel</vt:lpstr>
      <vt:lpstr>Properties panel</vt:lpstr>
      <vt:lpstr>Activities panel</vt:lpstr>
      <vt:lpstr>Project panel</vt:lpstr>
      <vt:lpstr>Outline panel</vt:lpstr>
      <vt:lpstr>Output panel</vt:lpstr>
      <vt:lpstr>Library panel</vt:lpstr>
      <vt:lpstr>Variable panel</vt:lpstr>
      <vt:lpstr>Arguments Panel</vt:lpstr>
      <vt:lpstr>Task recorder</vt:lpstr>
      <vt:lpstr>Basic recorder</vt:lpstr>
      <vt:lpstr>Desktop recorder</vt:lpstr>
      <vt:lpstr>Web &amp; Citrix Recorder</vt:lpstr>
      <vt:lpstr>DEMO ON DESKTOP &amp; BASIC RECORDERS</vt:lpstr>
      <vt:lpstr>Day 3 - Topics Covered</vt:lpstr>
      <vt:lpstr>Automation Lifecycle</vt:lpstr>
      <vt:lpstr>Managing Variables</vt:lpstr>
      <vt:lpstr>Creating Variables</vt:lpstr>
      <vt:lpstr>Creating Variables</vt:lpstr>
      <vt:lpstr>Creating Variables</vt:lpstr>
      <vt:lpstr>Removing Variables</vt:lpstr>
      <vt:lpstr>Types of Variables</vt:lpstr>
      <vt:lpstr>Types of Variables</vt:lpstr>
      <vt:lpstr>Types of Variables</vt:lpstr>
      <vt:lpstr>Types of Variables</vt:lpstr>
      <vt:lpstr>Types of Variables</vt:lpstr>
      <vt:lpstr>Types of Variables</vt:lpstr>
      <vt:lpstr>UiPath Proprietary Variables</vt:lpstr>
      <vt:lpstr>UiPath Proprietary Variables</vt:lpstr>
      <vt:lpstr>Day 4 - Topics Covered</vt:lpstr>
      <vt:lpstr>Arguments</vt:lpstr>
      <vt:lpstr>Creating Arguments</vt:lpstr>
      <vt:lpstr>Removing Arguments</vt:lpstr>
      <vt:lpstr>Arguments - Directions</vt:lpstr>
      <vt:lpstr>Selectors</vt:lpstr>
      <vt:lpstr>Full versus Partial Selectors</vt:lpstr>
      <vt:lpstr>Selectors with Wildcards</vt:lpstr>
      <vt:lpstr>Dynamic Selectors</vt:lpstr>
      <vt:lpstr>Data Scraping</vt:lpstr>
      <vt:lpstr>PowerPoint Presentation</vt:lpstr>
      <vt:lpstr>Mouse and Keyboard Activities</vt:lpstr>
      <vt:lpstr>Text Activities</vt:lpstr>
      <vt:lpstr>Studio Logs</vt:lpstr>
      <vt:lpstr>Setup Logs</vt:lpstr>
      <vt:lpstr>Logging Levels in UiPath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dc:title>
  <dc:creator>Swetha Kj</dc:creator>
  <cp:lastModifiedBy>Microsoft account</cp:lastModifiedBy>
  <cp:revision>21</cp:revision>
  <dcterms:created xsi:type="dcterms:W3CDTF">2020-02-14T14:33:31Z</dcterms:created>
  <dcterms:modified xsi:type="dcterms:W3CDTF">2020-03-01T09:17:28Z</dcterms:modified>
</cp:coreProperties>
</file>